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4.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10.jpeg" ContentType="image/jpeg"/>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image11.jpeg" ContentType="image/jpeg"/>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12.jpeg" ContentType="image/jpeg"/>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13.jpeg" ContentType="image/jpeg"/>
  <Override PartName="/ppt/media/image14.jpeg" ContentType="image/jpeg"/>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media/image15.jpeg" ContentType="image/jpeg"/>
  <Override PartName="/ppt/media/image16.jpeg" ContentType="image/jpeg"/>
  <Override PartName="/ppt/media/image17.jpeg" ContentType="image/jpeg"/>
  <Override PartName="/ppt/notesSlides/notesSlide112.xml" ContentType="application/vnd.openxmlformats-officedocument.presentationml.notesSlide+xml"/>
  <Override PartName="/ppt/notesSlides/notesSlide113.xml" ContentType="application/vnd.openxmlformats-officedocument.presentationml.notesSlide+xml"/>
  <Override PartName="/ppt/media/image18.jpeg" ContentType="image/jpeg"/>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lvl1pPr>
    <a:lvl2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lvl2pPr>
    <a:lvl3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lvl3pPr>
    <a:lvl4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lvl4pPr>
    <a:lvl5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lvl5pPr>
    <a:lvl6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lvl6pPr>
    <a:lvl7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lvl7pPr>
    <a:lvl8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lvl8pPr>
    <a:lvl9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03275"/>
          <c:y val="0.0375099"/>
          <c:w val="0.904672"/>
          <c:h val="0.829682"/>
        </c:manualLayout>
      </c:layout>
      <c:barChart>
        <c:barDir val="col"/>
        <c:grouping val="clustered"/>
        <c:varyColors val="0"/>
        <c:ser>
          <c:idx val="0"/>
          <c:order val="0"/>
          <c:tx>
            <c:strRef>
              <c:f>Sheet1!$A$2</c:f>
              <c:strCache>
                <c:ptCount val="1"/>
                <c:pt idx="0">
                  <c:v>Region 1</c:v>
                </c:pt>
              </c:strCache>
            </c:strRef>
          </c:tx>
          <c:spPr>
            <a:solidFill>
              <a:srgbClr val="2E578C"/>
            </a:solidFill>
            <a:ln w="9525" cap="flat">
              <a:solidFill>
                <a:srgbClr val="F9F9F9"/>
              </a:solidFill>
              <a:prstDash val="solid"/>
              <a:round/>
            </a:ln>
            <a:effectLst>
              <a:outerShdw sx="100000" sy="100000" kx="0" ky="0" algn="tl" rotWithShape="1" blurRad="38100" dist="20000" dir="5400000">
                <a:srgbClr val="000000">
                  <a:alpha val="38000"/>
                </a:srgbClr>
              </a:outerShdw>
            </a:effectLst>
          </c:spPr>
          <c:invertIfNegative val="0"/>
          <c:dLbls>
            <c:numFmt formatCode="#,##0" sourceLinked="0"/>
            <c:txPr>
              <a:bodyPr/>
              <a:lstStyle/>
              <a:p>
                <a:pPr>
                  <a:defRPr b="0" i="0" strike="noStrike" sz="2000" u="none">
                    <a:solidFill>
                      <a:srgbClr val="000000"/>
                    </a:solidFill>
                    <a:latin typeface="Arial"/>
                  </a:defRPr>
                </a:pPr>
              </a:p>
            </c:txPr>
            <c:dLblPos val="outEnd"/>
            <c:showLegendKey val="0"/>
            <c:showVal val="0"/>
            <c:showCatName val="0"/>
            <c:showSerName val="0"/>
            <c:showPercent val="0"/>
            <c:showBubbleSize val="0"/>
            <c:showLeaderLines val="0"/>
          </c:dLbls>
          <c:cat>
            <c:strRef>
              <c:f>Sheet1!$B$1:$K$1</c:f>
              <c:strCache>
                <c:ptCount val="10"/>
                <c:pt idx="0">
                  <c:v>2000</c:v>
                </c:pt>
                <c:pt idx="1">
                  <c:v>2001</c:v>
                </c:pt>
                <c:pt idx="2">
                  <c:v>2002</c:v>
                </c:pt>
                <c:pt idx="3">
                  <c:v>2005</c:v>
                </c:pt>
                <c:pt idx="4">
                  <c:v>2008</c:v>
                </c:pt>
                <c:pt idx="5">
                  <c:v>2011</c:v>
                </c:pt>
                <c:pt idx="6">
                  <c:v>2014</c:v>
                </c:pt>
                <c:pt idx="7">
                  <c:v>2017</c:v>
                </c:pt>
                <c:pt idx="8">
                  <c:v>2020</c:v>
                </c:pt>
                <c:pt idx="9">
                  <c:v>2021</c:v>
                </c:pt>
              </c:strCache>
            </c:strRef>
          </c:cat>
          <c:val>
            <c:numRef>
              <c:f>Sheet1!$B$2:$K$2</c:f>
              <c:numCache>
                <c:ptCount val="10"/>
                <c:pt idx="0">
                  <c:v>463.000000</c:v>
                </c:pt>
                <c:pt idx="1">
                  <c:v>1104.000000</c:v>
                </c:pt>
                <c:pt idx="2">
                  <c:v>1743.000000</c:v>
                </c:pt>
                <c:pt idx="3">
                  <c:v>4554.000000</c:v>
                </c:pt>
                <c:pt idx="4">
                  <c:v>6577.000000</c:v>
                </c:pt>
                <c:pt idx="5">
                  <c:v>8404.000000</c:v>
                </c:pt>
                <c:pt idx="6">
                  <c:v>10196.000000</c:v>
                </c:pt>
                <c:pt idx="7">
                  <c:v>11161.000000</c:v>
                </c:pt>
                <c:pt idx="8">
                  <c:v>14489.000000</c:v>
                </c:pt>
                <c:pt idx="9">
                  <c:v>16121.000000</c:v>
                </c:pt>
              </c:numCache>
            </c:numRef>
          </c:val>
        </c:ser>
        <c:gapWidth val="100"/>
        <c:overlap val="0"/>
        <c:axId val="2094734552"/>
        <c:axId val="2094734553"/>
      </c:barChart>
      <c:catAx>
        <c:axId val="2094734552"/>
        <c:scaling>
          <c:orientation val="minMax"/>
        </c:scaling>
        <c:delete val="0"/>
        <c:axPos val="b"/>
        <c:title>
          <c:tx>
            <c:rich>
              <a:bodyPr rot="0"/>
              <a:lstStyle/>
              <a:p>
                <a:pPr>
                  <a:defRPr b="0" i="0" strike="noStrike" sz="3200" u="none">
                    <a:solidFill>
                      <a:srgbClr val="000000"/>
                    </a:solidFill>
                    <a:latin typeface="Arial"/>
                  </a:defRPr>
                </a:pPr>
                <a:r>
                  <a:rPr b="0" i="0" strike="noStrike" sz="3200" u="none">
                    <a:solidFill>
                      <a:srgbClr val="000000"/>
                    </a:solidFill>
                    <a:latin typeface="Arial"/>
                  </a:rPr>
                  <a:t>Year</a:t>
                </a:r>
              </a:p>
            </c:rich>
          </c:tx>
          <c:layout/>
          <c:overlay val="1"/>
        </c:title>
        <c:numFmt formatCode="General" sourceLinked="0"/>
        <c:majorTickMark val="out"/>
        <c:minorTickMark val="none"/>
        <c:tickLblPos val="low"/>
        <c:spPr>
          <a:ln w="12700" cap="flat">
            <a:solidFill>
              <a:srgbClr val="888888"/>
            </a:solidFill>
            <a:prstDash val="solid"/>
            <a:round/>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title>
          <c:tx>
            <c:rich>
              <a:bodyPr rot="-5400000"/>
              <a:lstStyle/>
              <a:p>
                <a:pPr>
                  <a:defRPr b="0" i="0" strike="noStrike" sz="3200" u="none">
                    <a:solidFill>
                      <a:srgbClr val="000000"/>
                    </a:solidFill>
                    <a:latin typeface="Arial"/>
                  </a:defRPr>
                </a:pPr>
                <a:r>
                  <a:rPr b="0" i="0" strike="noStrike" sz="3200" u="none">
                    <a:solidFill>
                      <a:srgbClr val="000000"/>
                    </a:solidFill>
                    <a:latin typeface="Arial"/>
                  </a:rPr>
                  <a:t>Number PubMed Articles with “Proteomics"</a:t>
                </a:r>
              </a:p>
            </c:rich>
          </c:tx>
          <c:layout/>
          <c:overlay val="1"/>
        </c:title>
        <c:numFmt formatCode="0" sourceLinked="0"/>
        <c:majorTickMark val="out"/>
        <c:minorTickMark val="none"/>
        <c:tickLblPos val="nextTo"/>
        <c:spPr>
          <a:ln w="12700" cap="flat">
            <a:solidFill>
              <a:srgbClr val="888888"/>
            </a:solidFill>
            <a:prstDash val="solid"/>
            <a:round/>
          </a:ln>
        </c:spPr>
        <c:txPr>
          <a:bodyPr rot="0"/>
          <a:lstStyle/>
          <a:p>
            <a:pPr>
              <a:defRPr b="0" i="0" strike="noStrike" sz="2600" u="none">
                <a:solidFill>
                  <a:srgbClr val="000000"/>
                </a:solidFill>
                <a:latin typeface="Arial"/>
              </a:defRPr>
            </a:pPr>
          </a:p>
        </c:txPr>
        <c:crossAx val="2094734552"/>
        <c:crosses val="autoZero"/>
        <c:crossBetween val="between"/>
        <c:majorUnit val="4500"/>
        <c:minorUnit val="22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57746"/>
          <c:y val="0.0400386"/>
          <c:w val="0.899225"/>
          <c:h val="0.819042"/>
        </c:manualLayout>
      </c:layout>
      <c:barChart>
        <c:barDir val="col"/>
        <c:grouping val="clustered"/>
        <c:varyColors val="0"/>
        <c:ser>
          <c:idx val="0"/>
          <c:order val="0"/>
          <c:tx>
            <c:strRef>
              <c:f>Sheet1!$A$2</c:f>
              <c:strCache>
                <c:ptCount val="1"/>
                <c:pt idx="0">
                  <c:v>Region 1</c:v>
                </c:pt>
              </c:strCache>
            </c:strRef>
          </c:tx>
          <c:spPr>
            <a:solidFill>
              <a:srgbClr val="2E578C"/>
            </a:solidFill>
            <a:ln w="9525" cap="flat">
              <a:solidFill>
                <a:srgbClr val="F9F9F9"/>
              </a:solidFill>
              <a:prstDash val="solid"/>
              <a:round/>
            </a:ln>
            <a:effectLst>
              <a:outerShdw sx="100000" sy="100000" kx="0" ky="0" algn="tl" rotWithShape="1" blurRad="38100" dist="20000" dir="5400000">
                <a:srgbClr val="000000">
                  <a:alpha val="38000"/>
                </a:srgbClr>
              </a:outerShdw>
            </a:effectLst>
          </c:spPr>
          <c:invertIfNegative val="0"/>
          <c:dLbls>
            <c:numFmt formatCode="#,##0" sourceLinked="0"/>
            <c:txPr>
              <a:bodyPr/>
              <a:lstStyle/>
              <a:p>
                <a:pPr>
                  <a:defRPr b="0" i="0" strike="noStrike" sz="2000" u="none">
                    <a:solidFill>
                      <a:srgbClr val="000000"/>
                    </a:solidFill>
                    <a:latin typeface="Arial"/>
                  </a:defRPr>
                </a:pPr>
              </a:p>
            </c:txPr>
            <c:dLblPos val="outEnd"/>
            <c:showLegendKey val="0"/>
            <c:showVal val="0"/>
            <c:showCatName val="0"/>
            <c:showSerName val="0"/>
            <c:showPercent val="0"/>
            <c:showBubbleSize val="0"/>
            <c:showLeaderLines val="0"/>
          </c:dLbls>
          <c:cat>
            <c:strRef>
              <c:f>Sheet1!$B$1:$F$1</c:f>
              <c:strCache>
                <c:ptCount val="5"/>
                <c:pt idx="0">
                  <c:v>2006</c:v>
                </c:pt>
                <c:pt idx="1">
                  <c:v>2008</c:v>
                </c:pt>
                <c:pt idx="2">
                  <c:v>2012</c:v>
                </c:pt>
                <c:pt idx="3">
                  <c:v>2015</c:v>
                </c:pt>
                <c:pt idx="4">
                  <c:v>2018</c:v>
                </c:pt>
              </c:strCache>
            </c:strRef>
          </c:cat>
          <c:val>
            <c:numRef>
              <c:f>Sheet1!$B$2:$F$2</c:f>
              <c:numCache>
                <c:ptCount val="5"/>
                <c:pt idx="0">
                  <c:v>1000.000000</c:v>
                </c:pt>
                <c:pt idx="1">
                  <c:v>1900.000000</c:v>
                </c:pt>
                <c:pt idx="2">
                  <c:v>4500.000000</c:v>
                </c:pt>
                <c:pt idx="3">
                  <c:v>7200.000000</c:v>
                </c:pt>
                <c:pt idx="4">
                  <c:v>10217.000000</c:v>
                </c:pt>
              </c:numCache>
            </c:numRef>
          </c:val>
        </c:ser>
        <c:gapWidth val="130"/>
        <c:overlap val="0"/>
        <c:axId val="2094734552"/>
        <c:axId val="2094734553"/>
      </c:barChart>
      <c:catAx>
        <c:axId val="2094734552"/>
        <c:scaling>
          <c:orientation val="minMax"/>
        </c:scaling>
        <c:delete val="0"/>
        <c:axPos val="b"/>
        <c:title>
          <c:tx>
            <c:rich>
              <a:bodyPr rot="0"/>
              <a:lstStyle/>
              <a:p>
                <a:pPr>
                  <a:defRPr b="0" i="0" strike="noStrike" sz="3200" u="none">
                    <a:solidFill>
                      <a:srgbClr val="000000"/>
                    </a:solidFill>
                    <a:latin typeface="Arial"/>
                  </a:defRPr>
                </a:pPr>
                <a:r>
                  <a:rPr b="0" i="0" strike="noStrike" sz="3200" u="none">
                    <a:solidFill>
                      <a:srgbClr val="000000"/>
                    </a:solidFill>
                    <a:latin typeface="Arial"/>
                  </a:rPr>
                  <a:t>Publication Date</a:t>
                </a:r>
              </a:p>
            </c:rich>
          </c:tx>
          <c:layout/>
          <c:overlay val="1"/>
        </c:title>
        <c:numFmt formatCode="General" sourceLinked="0"/>
        <c:majorTickMark val="out"/>
        <c:minorTickMark val="none"/>
        <c:tickLblPos val="low"/>
        <c:spPr>
          <a:ln w="12700" cap="flat">
            <a:solidFill>
              <a:srgbClr val="888888"/>
            </a:solidFill>
            <a:prstDash val="solid"/>
            <a:round/>
          </a:ln>
        </c:spPr>
        <c:txPr>
          <a:bodyPr rot="0"/>
          <a:lstStyle/>
          <a:p>
            <a:pPr>
              <a:defRPr b="0" i="0" strike="noStrike" sz="26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title>
          <c:tx>
            <c:rich>
              <a:bodyPr rot="-5400000"/>
              <a:lstStyle/>
              <a:p>
                <a:pPr>
                  <a:defRPr b="0" i="0" strike="noStrike" sz="3200" u="none">
                    <a:solidFill>
                      <a:srgbClr val="000000"/>
                    </a:solidFill>
                    <a:latin typeface="Arial"/>
                  </a:defRPr>
                </a:pPr>
                <a:r>
                  <a:rPr b="0" i="0" strike="noStrike" sz="3200" u="none">
                    <a:solidFill>
                      <a:srgbClr val="000000"/>
                    </a:solidFill>
                    <a:latin typeface="Arial"/>
                  </a:rPr>
                  <a:t>Identified Proteins in HeLa Cells</a:t>
                </a:r>
              </a:p>
            </c:rich>
          </c:tx>
          <c:layout/>
          <c:overlay val="1"/>
        </c:title>
        <c:numFmt formatCode="0" sourceLinked="0"/>
        <c:majorTickMark val="out"/>
        <c:minorTickMark val="none"/>
        <c:tickLblPos val="nextTo"/>
        <c:spPr>
          <a:ln w="12700" cap="flat">
            <a:solidFill>
              <a:srgbClr val="888888"/>
            </a:solidFill>
            <a:prstDash val="solid"/>
            <a:round/>
          </a:ln>
        </c:spPr>
        <c:txPr>
          <a:bodyPr rot="0"/>
          <a:lstStyle/>
          <a:p>
            <a:pPr>
              <a:defRPr b="0" i="0" strike="noStrike" sz="2600" u="none">
                <a:solidFill>
                  <a:srgbClr val="000000"/>
                </a:solidFill>
                <a:latin typeface="Arial"/>
              </a:defRPr>
            </a:pPr>
          </a:p>
        </c:txPr>
        <c:crossAx val="2094734552"/>
        <c:crosses val="autoZero"/>
        <c:crossBetween val="between"/>
        <c:majorUnit val="2750"/>
        <c:minorUnit val="137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7" name="Shape 177"/>
          <p:cNvSpPr/>
          <p:nvPr>
            <p:ph type="sldImg"/>
          </p:nvPr>
        </p:nvSpPr>
        <p:spPr>
          <a:xfrm>
            <a:off x="1143000" y="685800"/>
            <a:ext cx="4572000" cy="3429000"/>
          </a:xfrm>
          <a:prstGeom prst="rect">
            <a:avLst/>
          </a:prstGeom>
        </p:spPr>
        <p:txBody>
          <a:bodyPr/>
          <a:lstStyle/>
          <a:p>
            <a:pPr/>
          </a:p>
        </p:txBody>
      </p:sp>
      <p:sp>
        <p:nvSpPr>
          <p:cNvPr id="178" name="Shape 1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000">
        <a:latin typeface="+mj-lt"/>
        <a:ea typeface="+mj-ea"/>
        <a:cs typeface="+mj-cs"/>
        <a:sym typeface="Arial"/>
      </a:defRPr>
    </a:lvl1pPr>
    <a:lvl2pPr indent="228600" defTabSz="457200" latinLnBrk="0">
      <a:defRPr sz="2000">
        <a:latin typeface="+mj-lt"/>
        <a:ea typeface="+mj-ea"/>
        <a:cs typeface="+mj-cs"/>
        <a:sym typeface="Arial"/>
      </a:defRPr>
    </a:lvl2pPr>
    <a:lvl3pPr indent="457200" defTabSz="457200" latinLnBrk="0">
      <a:defRPr sz="2000">
        <a:latin typeface="+mj-lt"/>
        <a:ea typeface="+mj-ea"/>
        <a:cs typeface="+mj-cs"/>
        <a:sym typeface="Arial"/>
      </a:defRPr>
    </a:lvl3pPr>
    <a:lvl4pPr indent="685800" defTabSz="457200" latinLnBrk="0">
      <a:defRPr sz="2000">
        <a:latin typeface="+mj-lt"/>
        <a:ea typeface="+mj-ea"/>
        <a:cs typeface="+mj-cs"/>
        <a:sym typeface="Arial"/>
      </a:defRPr>
    </a:lvl4pPr>
    <a:lvl5pPr indent="914400" defTabSz="457200" latinLnBrk="0">
      <a:defRPr sz="2000">
        <a:latin typeface="+mj-lt"/>
        <a:ea typeface="+mj-ea"/>
        <a:cs typeface="+mj-cs"/>
        <a:sym typeface="Arial"/>
      </a:defRPr>
    </a:lvl5pPr>
    <a:lvl6pPr indent="1143000" defTabSz="457200" latinLnBrk="0">
      <a:defRPr sz="2000">
        <a:latin typeface="+mj-lt"/>
        <a:ea typeface="+mj-ea"/>
        <a:cs typeface="+mj-cs"/>
        <a:sym typeface="Arial"/>
      </a:defRPr>
    </a:lvl6pPr>
    <a:lvl7pPr indent="1371600" defTabSz="457200" latinLnBrk="0">
      <a:defRPr sz="2000">
        <a:latin typeface="+mj-lt"/>
        <a:ea typeface="+mj-ea"/>
        <a:cs typeface="+mj-cs"/>
        <a:sym typeface="Arial"/>
      </a:defRPr>
    </a:lvl7pPr>
    <a:lvl8pPr indent="1600200" defTabSz="457200" latinLnBrk="0">
      <a:defRPr sz="2000">
        <a:latin typeface="+mj-lt"/>
        <a:ea typeface="+mj-ea"/>
        <a:cs typeface="+mj-cs"/>
        <a:sym typeface="Arial"/>
      </a:defRPr>
    </a:lvl8pPr>
    <a:lvl9pPr indent="1828800" defTabSz="457200" latinLnBrk="0">
      <a:defRPr sz="20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106.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107.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112.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13.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114.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115.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116.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Our facility consists of four people, our Director, Sina Ghaemmaghami, who is also an associate professor for the Biology department. He is the master grant writer and experiment planning extraordinaire.</a:t>
            </a:r>
          </a:p>
          <a:p>
            <a:pPr/>
            <a:r>
              <a:t>Kevin Welle is our technical director. He is the one that customers will actually interact the most with if they have questions regarding the technical side of the mass specs. He is also the main person in charge of performing small molecule experiments.</a:t>
            </a:r>
          </a:p>
          <a:p>
            <a:pPr/>
            <a:r>
              <a:t>Jennifer Hryhorenko is our tech associate who does all of the sample prep for each proteomics experiment. </a:t>
            </a:r>
          </a:p>
          <a:p>
            <a:pPr/>
            <a:r>
              <a:t>I am the newest member and I help Kevin with running and maintaining the instruments and help Jenny with sample prep in the event we are overwhelmed with samples. And then I am also in charge of public outreach and developing and implementing novel mass spec techniques.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lvl1pPr defTabSz="914400">
              <a:defRPr sz="2100"/>
            </a:lvl1pPr>
          </a:lstStyle>
          <a:p>
            <a:pPr/>
            <a:r>
              <a:t>One of which is that proteins have a huge range of biophysical properties. You can have a whole bunch of membrane proteins that all interact with membranes in various ways, you can have proteins that form quaternary structures with other protein subunits like collagen and hemoglobin.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2" name="Shape 4392"/>
          <p:cNvSpPr/>
          <p:nvPr>
            <p:ph type="sldImg"/>
          </p:nvPr>
        </p:nvSpPr>
        <p:spPr>
          <a:prstGeom prst="rect">
            <a:avLst/>
          </a:prstGeom>
        </p:spPr>
        <p:txBody>
          <a:bodyPr/>
          <a:lstStyle/>
          <a:p>
            <a:pPr/>
          </a:p>
        </p:txBody>
      </p:sp>
      <p:sp>
        <p:nvSpPr>
          <p:cNvPr id="4393" name="Shape 4393"/>
          <p:cNvSpPr/>
          <p:nvPr>
            <p:ph type="body" sz="quarter" idx="1"/>
          </p:nvPr>
        </p:nvSpPr>
        <p:spPr>
          <a:prstGeom prst="rect">
            <a:avLst/>
          </a:prstGeom>
        </p:spPr>
        <p:txBody>
          <a:bodyPr/>
          <a:lstStyle/>
          <a:p>
            <a:pPr/>
            <a:r>
              <a:t>And compare it to the in silicon generated spectra and score that relationship</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8" name="Shape 4398"/>
          <p:cNvSpPr/>
          <p:nvPr>
            <p:ph type="sldImg"/>
          </p:nvPr>
        </p:nvSpPr>
        <p:spPr>
          <a:prstGeom prst="rect">
            <a:avLst/>
          </a:prstGeom>
        </p:spPr>
        <p:txBody>
          <a:bodyPr/>
          <a:lstStyle/>
          <a:p>
            <a:pPr/>
          </a:p>
        </p:txBody>
      </p:sp>
      <p:sp>
        <p:nvSpPr>
          <p:cNvPr id="4399" name="Shape 4399"/>
          <p:cNvSpPr/>
          <p:nvPr>
            <p:ph type="body" sz="quarter" idx="1"/>
          </p:nvPr>
        </p:nvSpPr>
        <p:spPr>
          <a:prstGeom prst="rect">
            <a:avLst/>
          </a:prstGeom>
        </p:spPr>
        <p:txBody>
          <a:bodyPr/>
          <a:lstStyle/>
          <a:p>
            <a:pPr/>
            <a:r>
              <a:t>If that score is low, the search algorithm knows that this particular MS2 spectrum doesn’t correspond to that specific in silico generated peptide.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4" name="Shape 4404"/>
          <p:cNvSpPr/>
          <p:nvPr>
            <p:ph type="sldImg"/>
          </p:nvPr>
        </p:nvSpPr>
        <p:spPr>
          <a:prstGeom prst="rect">
            <a:avLst/>
          </a:prstGeom>
        </p:spPr>
        <p:txBody>
          <a:bodyPr/>
          <a:lstStyle/>
          <a:p>
            <a:pPr/>
          </a:p>
        </p:txBody>
      </p:sp>
      <p:sp>
        <p:nvSpPr>
          <p:cNvPr id="4405" name="Shape 4405"/>
          <p:cNvSpPr/>
          <p:nvPr>
            <p:ph type="body" sz="quarter" idx="1"/>
          </p:nvPr>
        </p:nvSpPr>
        <p:spPr>
          <a:prstGeom prst="rect">
            <a:avLst/>
          </a:prstGeom>
        </p:spPr>
        <p:txBody>
          <a:bodyPr/>
          <a:lstStyle/>
          <a:p>
            <a:pPr/>
            <a:r>
              <a:t>So it will then go to the next spectra.</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0" name="Shape 4410"/>
          <p:cNvSpPr/>
          <p:nvPr>
            <p:ph type="sldImg"/>
          </p:nvPr>
        </p:nvSpPr>
        <p:spPr>
          <a:prstGeom prst="rect">
            <a:avLst/>
          </a:prstGeom>
        </p:spPr>
        <p:txBody>
          <a:bodyPr/>
          <a:lstStyle/>
          <a:p>
            <a:pPr/>
          </a:p>
        </p:txBody>
      </p:sp>
      <p:sp>
        <p:nvSpPr>
          <p:cNvPr id="4411" name="Shape 4411"/>
          <p:cNvSpPr/>
          <p:nvPr>
            <p:ph type="body" sz="quarter" idx="1"/>
          </p:nvPr>
        </p:nvSpPr>
        <p:spPr>
          <a:prstGeom prst="rect">
            <a:avLst/>
          </a:prstGeom>
        </p:spPr>
        <p:txBody>
          <a:bodyPr/>
          <a:lstStyle/>
          <a:p>
            <a:pPr/>
            <a:r>
              <a:t>And for this pair, the spectra have a high level of similarity, so they received a high score, indicating that this MS2 spectra came from the fragment ion AFLIEEQK. And this process is repeated over and over and over for every MS2 scan.</a:t>
            </a:r>
          </a:p>
          <a:p>
            <a:pPr/>
            <a:r>
              <a:t>And then we infer the protein presence from the peptide presence and perform various statical analyses on the proteins.</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4" name="Shape 4414"/>
          <p:cNvSpPr/>
          <p:nvPr>
            <p:ph type="sldImg"/>
          </p:nvPr>
        </p:nvSpPr>
        <p:spPr>
          <a:prstGeom prst="rect">
            <a:avLst/>
          </a:prstGeom>
        </p:spPr>
        <p:txBody>
          <a:bodyPr/>
          <a:lstStyle/>
          <a:p>
            <a:pPr/>
          </a:p>
        </p:txBody>
      </p:sp>
      <p:sp>
        <p:nvSpPr>
          <p:cNvPr id="4415" name="Shape 4415"/>
          <p:cNvSpPr/>
          <p:nvPr>
            <p:ph type="body" sz="quarter" idx="1"/>
          </p:nvPr>
        </p:nvSpPr>
        <p:spPr>
          <a:prstGeom prst="rect">
            <a:avLst/>
          </a:prstGeom>
        </p:spPr>
        <p:txBody>
          <a:bodyPr/>
          <a:lstStyle>
            <a:lvl1pPr defTabSz="914400">
              <a:defRPr sz="2100"/>
            </a:lvl1pPr>
          </a:lstStyle>
          <a:p>
            <a:pPr/>
            <a:r>
              <a:t>So that’s the very general workflow for how we do a proteomics experiment. Now I want to show you all some of the things that you can do with proteomics.</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4" name="Shape 4424"/>
          <p:cNvSpPr/>
          <p:nvPr>
            <p:ph type="sldImg"/>
          </p:nvPr>
        </p:nvSpPr>
        <p:spPr>
          <a:prstGeom prst="rect">
            <a:avLst/>
          </a:prstGeom>
        </p:spPr>
        <p:txBody>
          <a:bodyPr/>
          <a:lstStyle/>
          <a:p>
            <a:pPr/>
          </a:p>
        </p:txBody>
      </p:sp>
      <p:sp>
        <p:nvSpPr>
          <p:cNvPr id="4425" name="Shape 4425"/>
          <p:cNvSpPr/>
          <p:nvPr>
            <p:ph type="body" sz="quarter" idx="1"/>
          </p:nvPr>
        </p:nvSpPr>
        <p:spPr>
          <a:prstGeom prst="rect">
            <a:avLst/>
          </a:prstGeom>
        </p:spPr>
        <p:txBody>
          <a:bodyPr/>
          <a:lstStyle/>
          <a:p>
            <a:pPr defTabSz="914400">
              <a:defRPr sz="2100"/>
            </a:pPr>
            <a:r>
              <a:t>One incredibly useful scenario for this type of identification is through identifying proteins that are interacting with a protein of interest through immunoprecipitation mass spectrometry or IP-MS. </a:t>
            </a:r>
          </a:p>
          <a:p>
            <a:pPr defTabSz="914400">
              <a:defRPr sz="2100"/>
            </a:pPr>
            <a:r>
              <a:t>Let’s say your protein of interest is the red dot and you what to know what these colored proteins that interact with it are. You can purify your proteins through a Co-IP and then we run the IP on the mass spec and we can identify whatever proteins Co-IP with your protein.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0" name="Shape 4430"/>
          <p:cNvSpPr/>
          <p:nvPr>
            <p:ph type="sldImg"/>
          </p:nvPr>
        </p:nvSpPr>
        <p:spPr>
          <a:prstGeom prst="rect">
            <a:avLst/>
          </a:prstGeom>
        </p:spPr>
        <p:txBody>
          <a:bodyPr/>
          <a:lstStyle/>
          <a:p>
            <a:pPr/>
          </a:p>
        </p:txBody>
      </p:sp>
      <p:sp>
        <p:nvSpPr>
          <p:cNvPr id="4431" name="Shape 4431"/>
          <p:cNvSpPr/>
          <p:nvPr>
            <p:ph type="body" sz="quarter" idx="1"/>
          </p:nvPr>
        </p:nvSpPr>
        <p:spPr>
          <a:prstGeom prst="rect">
            <a:avLst/>
          </a:prstGeom>
        </p:spPr>
        <p:txBody>
          <a:bodyPr/>
          <a:lstStyle>
            <a:lvl1pPr defTabSz="914400">
              <a:defRPr sz="2100"/>
            </a:lvl1pPr>
          </a:lstStyle>
          <a:p>
            <a:pPr/>
            <a:r>
              <a:t>In a similar fashion, a more recent technology that’s becoming more popular is BioID. In this method, you create a fusion protein of your favorite protein. This fusion protein  can then biotinylate any other protein that interacts with your protein in the cell. You can then isolate any biotinylated proteins with strepavidin and then we can identify whatever proteins were biotinylated.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8" name="Shape 4438"/>
          <p:cNvSpPr/>
          <p:nvPr>
            <p:ph type="sldImg"/>
          </p:nvPr>
        </p:nvSpPr>
        <p:spPr>
          <a:prstGeom prst="rect">
            <a:avLst/>
          </a:prstGeom>
        </p:spPr>
        <p:txBody>
          <a:bodyPr/>
          <a:lstStyle/>
          <a:p>
            <a:pPr/>
          </a:p>
        </p:txBody>
      </p:sp>
      <p:sp>
        <p:nvSpPr>
          <p:cNvPr id="4439" name="Shape 4439"/>
          <p:cNvSpPr/>
          <p:nvPr>
            <p:ph type="body" sz="quarter" idx="1"/>
          </p:nvPr>
        </p:nvSpPr>
        <p:spPr>
          <a:prstGeom prst="rect">
            <a:avLst/>
          </a:prstGeom>
        </p:spPr>
        <p:txBody>
          <a:bodyPr/>
          <a:lstStyle/>
          <a:p>
            <a:pPr/>
            <a:r>
              <a:t>As an example of customer data that became a publication, the Fu lab in the Biology department on river campus, wanted to know what proteins were interacting with METTL2A, METTL2B. </a:t>
            </a:r>
          </a:p>
          <a:p>
            <a:pPr/>
            <a:r>
              <a:t>They performed an IP using wither METTL2A or METTL2B as bait, ran that on a gel, and when they silver stained it, they saw unique proteins at the black arrows. So they cut those bands out and gave them to us to perform mass spec on and found that they not only interact with each other but a novel interaction partner in DALDR3 and where able to perform various biochemical assays characterizing the nature of this interaction.</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4" name="Shape 4444"/>
          <p:cNvSpPr/>
          <p:nvPr>
            <p:ph type="sldImg"/>
          </p:nvPr>
        </p:nvSpPr>
        <p:spPr>
          <a:prstGeom prst="rect">
            <a:avLst/>
          </a:prstGeom>
        </p:spPr>
        <p:txBody>
          <a:bodyPr/>
          <a:lstStyle/>
          <a:p>
            <a:pPr/>
          </a:p>
        </p:txBody>
      </p:sp>
      <p:sp>
        <p:nvSpPr>
          <p:cNvPr id="4445" name="Shape 4445"/>
          <p:cNvSpPr/>
          <p:nvPr>
            <p:ph type="body" sz="quarter" idx="1"/>
          </p:nvPr>
        </p:nvSpPr>
        <p:spPr>
          <a:prstGeom prst="rect">
            <a:avLst/>
          </a:prstGeom>
        </p:spPr>
        <p:txBody>
          <a:bodyPr/>
          <a:lstStyle>
            <a:lvl1pPr defTabSz="914400">
              <a:defRPr sz="2100"/>
            </a:lvl1pPr>
          </a:lstStyle>
          <a:p>
            <a:pPr/>
            <a:r>
              <a:t>I might be a little biased, but another really cool use of proteomics is measuring the dynamics of protein degradation. By using isotopically labeled lysine and arginine, we are able to calculate the rate at which every protein in the protein in the proteome is being degraded</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1" name="Shape 4451"/>
          <p:cNvSpPr/>
          <p:nvPr>
            <p:ph type="sldImg"/>
          </p:nvPr>
        </p:nvSpPr>
        <p:spPr>
          <a:prstGeom prst="rect">
            <a:avLst/>
          </a:prstGeom>
        </p:spPr>
        <p:txBody>
          <a:bodyPr/>
          <a:lstStyle/>
          <a:p>
            <a:pPr/>
          </a:p>
        </p:txBody>
      </p:sp>
      <p:sp>
        <p:nvSpPr>
          <p:cNvPr id="4452" name="Shape 4452"/>
          <p:cNvSpPr/>
          <p:nvPr>
            <p:ph type="body" sz="quarter" idx="1"/>
          </p:nvPr>
        </p:nvSpPr>
        <p:spPr>
          <a:prstGeom prst="rect">
            <a:avLst/>
          </a:prstGeom>
        </p:spPr>
        <p:txBody>
          <a:bodyPr/>
          <a:lstStyle>
            <a:lvl1pPr defTabSz="914400">
              <a:defRPr sz="2100"/>
            </a:lvl1pPr>
          </a:lstStyle>
          <a:p>
            <a:pPr/>
            <a:r>
              <a:t>So in this case, we measured that in human primary fibroblasts, HSP90B1 is degraded at 0.21 per day.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lvl1pPr defTabSz="914400">
              <a:defRPr sz="2100"/>
            </a:lvl1pPr>
          </a:lstStyle>
          <a:p>
            <a:pPr/>
            <a:r>
              <a:t>Additionally, protein expression levels span a huge dynamic range. Here is a chart showing the levels of 420 proteins in human blood. The most abundant protein, albumin, is at 40g per liter while interferon gamma is only present at 400 picograms per liter.</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8" name="Shape 4458"/>
          <p:cNvSpPr/>
          <p:nvPr>
            <p:ph type="sldImg"/>
          </p:nvPr>
        </p:nvSpPr>
        <p:spPr>
          <a:prstGeom prst="rect">
            <a:avLst/>
          </a:prstGeom>
        </p:spPr>
        <p:txBody>
          <a:bodyPr/>
          <a:lstStyle/>
          <a:p>
            <a:pPr/>
          </a:p>
        </p:txBody>
      </p:sp>
      <p:sp>
        <p:nvSpPr>
          <p:cNvPr id="4459" name="Shape 4459"/>
          <p:cNvSpPr/>
          <p:nvPr>
            <p:ph type="body" sz="quarter" idx="1"/>
          </p:nvPr>
        </p:nvSpPr>
        <p:spPr>
          <a:prstGeom prst="rect">
            <a:avLst/>
          </a:prstGeom>
        </p:spPr>
        <p:txBody>
          <a:bodyPr/>
          <a:lstStyle/>
          <a:p>
            <a:pPr defTabSz="914400">
              <a:defRPr sz="2100"/>
            </a:pPr>
            <a:r>
              <a:t>Additionally, we can measure differences in protein expression levels between various biological conditions. </a:t>
            </a:r>
          </a:p>
          <a:p>
            <a:pPr defTabSz="914400">
              <a:defRPr sz="2100"/>
            </a:pPr>
            <a:r>
              <a:t>Here, I measured the protein levels in moue and naked mole rat primary fibroblasts in triplicate and measured the log2 ratio in intensity and the p value of the log2 difference. </a:t>
            </a:r>
          </a:p>
          <a:p>
            <a:pPr defTabSz="914400">
              <a:defRPr sz="2100"/>
            </a:pPr>
            <a:r>
              <a:t>And then you can plot those in what’s called a volcano plot. In this particular case, we found that protein involved in ATP production were systematically expressed at higher levels in mouse cells. And we could then verify that difference by performing western blots on a few key proteins.</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1" name="Shape 4481"/>
          <p:cNvSpPr/>
          <p:nvPr>
            <p:ph type="sldImg"/>
          </p:nvPr>
        </p:nvSpPr>
        <p:spPr>
          <a:prstGeom prst="rect">
            <a:avLst/>
          </a:prstGeom>
        </p:spPr>
        <p:txBody>
          <a:bodyPr/>
          <a:lstStyle/>
          <a:p>
            <a:pPr/>
          </a:p>
        </p:txBody>
      </p:sp>
      <p:sp>
        <p:nvSpPr>
          <p:cNvPr id="4482" name="Shape 4482"/>
          <p:cNvSpPr/>
          <p:nvPr>
            <p:ph type="body" sz="quarter" idx="1"/>
          </p:nvPr>
        </p:nvSpPr>
        <p:spPr>
          <a:prstGeom prst="rect">
            <a:avLst/>
          </a:prstGeom>
        </p:spPr>
        <p:txBody>
          <a:bodyPr/>
          <a:lstStyle>
            <a:lvl1pPr defTabSz="914400">
              <a:defRPr sz="2100"/>
            </a:lvl1pPr>
          </a:lstStyle>
          <a:p>
            <a:pPr/>
            <a:r>
              <a:t>Yet another incredibly useful tool for MS/MS is the identification and quantification of post translational modifications. Which, as you can see here, there are many</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1" name="Shape 4521"/>
          <p:cNvSpPr/>
          <p:nvPr>
            <p:ph type="sldImg"/>
          </p:nvPr>
        </p:nvSpPr>
        <p:spPr>
          <a:prstGeom prst="rect">
            <a:avLst/>
          </a:prstGeom>
        </p:spPr>
        <p:txBody>
          <a:bodyPr/>
          <a:lstStyle/>
          <a:p>
            <a:pPr/>
          </a:p>
        </p:txBody>
      </p:sp>
      <p:sp>
        <p:nvSpPr>
          <p:cNvPr id="4522" name="Shape 4522"/>
          <p:cNvSpPr/>
          <p:nvPr>
            <p:ph type="body" sz="quarter" idx="1"/>
          </p:nvPr>
        </p:nvSpPr>
        <p:spPr>
          <a:prstGeom prst="rect">
            <a:avLst/>
          </a:prstGeom>
        </p:spPr>
        <p:txBody>
          <a:bodyPr/>
          <a:lstStyle>
            <a:lvl1pPr defTabSz="914400">
              <a:defRPr sz="2100"/>
            </a:lvl1pPr>
          </a:lstStyle>
          <a:p>
            <a:pPr/>
            <a:r>
              <a:t>Each PTM adds a new mass onto the peptide, which results in a mass shift. So through mass spec, we can calculate this difference in shift and determine which modification was located on which part of  a protein</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9" name="Shape 4529"/>
          <p:cNvSpPr/>
          <p:nvPr>
            <p:ph type="sldImg"/>
          </p:nvPr>
        </p:nvSpPr>
        <p:spPr>
          <a:prstGeom prst="rect">
            <a:avLst/>
          </a:prstGeom>
        </p:spPr>
        <p:txBody>
          <a:bodyPr/>
          <a:lstStyle/>
          <a:p>
            <a:pPr/>
          </a:p>
        </p:txBody>
      </p:sp>
      <p:sp>
        <p:nvSpPr>
          <p:cNvPr id="4530" name="Shape 4530"/>
          <p:cNvSpPr/>
          <p:nvPr>
            <p:ph type="body" sz="quarter" idx="1"/>
          </p:nvPr>
        </p:nvSpPr>
        <p:spPr>
          <a:prstGeom prst="rect">
            <a:avLst/>
          </a:prstGeom>
        </p:spPr>
        <p:txBody>
          <a:bodyPr/>
          <a:lstStyle>
            <a:lvl1pPr defTabSz="914400">
              <a:defRPr sz="2100"/>
            </a:lvl1pPr>
          </a:lstStyle>
          <a:p>
            <a:pPr/>
            <a:r>
              <a:t>So we can see which phosphorylated proteins are expressed at higher levels between two conditions through a volcano plot again.</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4" name="Shape 4534"/>
          <p:cNvSpPr/>
          <p:nvPr>
            <p:ph type="sldImg"/>
          </p:nvPr>
        </p:nvSpPr>
        <p:spPr>
          <a:prstGeom prst="rect">
            <a:avLst/>
          </a:prstGeom>
        </p:spPr>
        <p:txBody>
          <a:bodyPr/>
          <a:lstStyle/>
          <a:p>
            <a:pPr/>
          </a:p>
        </p:txBody>
      </p:sp>
      <p:sp>
        <p:nvSpPr>
          <p:cNvPr id="4535" name="Shape 4535"/>
          <p:cNvSpPr/>
          <p:nvPr>
            <p:ph type="body" sz="quarter" idx="1"/>
          </p:nvPr>
        </p:nvSpPr>
        <p:spPr>
          <a:prstGeom prst="rect">
            <a:avLst/>
          </a:prstGeom>
        </p:spPr>
        <p:txBody>
          <a:bodyPr/>
          <a:lstStyle/>
          <a:p>
            <a:pPr defTabSz="914400">
              <a:defRPr sz="2100"/>
            </a:pPr>
            <a:r>
              <a:t>Finally, the last thing I’ll talk about is something we’ve been doing a lot of over the last few years and that’s tandem-mass tags, or TMT. So this is a method we can use to combine up to 18 different samples together and run them at the same time. </a:t>
            </a:r>
          </a:p>
          <a:p>
            <a:pPr defTabSz="914400">
              <a:defRPr sz="2100"/>
            </a:pPr>
            <a:r>
              <a:t>Briefly, the way this works is we take up to 18 of your samples (these can be replicates, some kind of drug treatment, etc) and digest them. Then we add a label to the digests and combine them ad run them o the mass spec.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0" name="Shape 4540"/>
          <p:cNvSpPr/>
          <p:nvPr>
            <p:ph type="sldImg"/>
          </p:nvPr>
        </p:nvSpPr>
        <p:spPr>
          <a:prstGeom prst="rect">
            <a:avLst/>
          </a:prstGeom>
        </p:spPr>
        <p:txBody>
          <a:bodyPr/>
          <a:lstStyle/>
          <a:p>
            <a:pPr/>
          </a:p>
        </p:txBody>
      </p:sp>
      <p:sp>
        <p:nvSpPr>
          <p:cNvPr id="4541" name="Shape 4541"/>
          <p:cNvSpPr/>
          <p:nvPr>
            <p:ph type="body" sz="quarter" idx="1"/>
          </p:nvPr>
        </p:nvSpPr>
        <p:spPr>
          <a:prstGeom prst="rect">
            <a:avLst/>
          </a:prstGeom>
        </p:spPr>
        <p:txBody>
          <a:bodyPr/>
          <a:lstStyle>
            <a:lvl1pPr defTabSz="914400">
              <a:defRPr sz="2100"/>
            </a:lvl1pPr>
          </a:lstStyle>
          <a:p>
            <a:pPr/>
            <a:r>
              <a:t>And then for a given peptide, all of the labels have the same m/z on the MS1 spectra. But when we fragment the samples, the labels also fragment at different locations and have different m/z at this second fragmentation. So with this now, we can use the intensity of each label as a proxy for the intensity of a given peptide in each of the 18 samples, thus giving us relative levels of protein abundance between these samples.</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5" name="Shape 4545"/>
          <p:cNvSpPr/>
          <p:nvPr>
            <p:ph type="sldImg"/>
          </p:nvPr>
        </p:nvSpPr>
        <p:spPr>
          <a:prstGeom prst="rect">
            <a:avLst/>
          </a:prstGeom>
        </p:spPr>
        <p:txBody>
          <a:bodyPr/>
          <a:lstStyle/>
          <a:p>
            <a:pPr/>
          </a:p>
        </p:txBody>
      </p:sp>
      <p:sp>
        <p:nvSpPr>
          <p:cNvPr id="4546" name="Shape 4546"/>
          <p:cNvSpPr/>
          <p:nvPr>
            <p:ph type="body" sz="quarter" idx="1"/>
          </p:nvPr>
        </p:nvSpPr>
        <p:spPr>
          <a:prstGeom prst="rect">
            <a:avLst/>
          </a:prstGeom>
        </p:spPr>
        <p:txBody>
          <a:bodyPr/>
          <a:lstStyle/>
          <a:p>
            <a:pPr defTabSz="914400">
              <a:defRPr sz="2100"/>
            </a:pPr>
            <a:r>
              <a:t>And as an example of a TMT experiment we did for a customer, they gave us 16 samples; 4 different treatments each with 4 replicates (so we could get some really powerful statistics). And then we can compare the difference intensity between each different condition along with the p value of that differences. And this was all done in one single experiment. </a:t>
            </a:r>
          </a:p>
          <a:p>
            <a:pPr defTabSz="914400">
              <a:defRPr sz="2100"/>
            </a:pPr>
            <a:r>
              <a:t>So TMT labeling is a great technology that has allowed for great strides in proteomics over the last 5 years.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lvl1pPr defTabSz="914400">
              <a:defRPr sz="2100"/>
            </a:lvl1pPr>
          </a:lstStyle>
          <a:p>
            <a:pPr/>
            <a:r>
              <a:t>That’s a difference in 12 orders of magnitude!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lvl1pPr defTabSz="914400">
              <a:defRPr sz="2100"/>
            </a:lvl1pPr>
          </a:lstStyle>
          <a:p>
            <a:pPr/>
            <a:r>
              <a:t>And just to put that in perspective, the difference in size between the average human height and the size of an atom is 11 orders of magnitude. So whatever method you use ideally can accurately measure proteins levels across that large of a span.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defTabSz="914400">
              <a:defRPr sz="2100"/>
            </a:pPr>
            <a:r>
              <a:t>Additionally, there are some other factors. </a:t>
            </a:r>
          </a:p>
          <a:p>
            <a:pPr defTabSz="914400">
              <a:defRPr sz="2100"/>
            </a:pPr>
            <a:r>
              <a:t>For one, like how RNA-seq or genomics use PCR, we cannot amplify proteins so we are stuck with the amount we can extract.</a:t>
            </a:r>
          </a:p>
          <a:p>
            <a:pPr defTabSz="914400">
              <a:defRPr sz="2100"/>
            </a:pPr>
            <a:r>
              <a:t>Proteins are incredibly sticky. So they will pretty much stick to any surface they are in (tubes, pipettes, etc).</a:t>
            </a:r>
          </a:p>
          <a:p>
            <a:pPr defTabSz="914400">
              <a:defRPr sz="2100"/>
            </a:pPr>
            <a:r>
              <a:t>Also proteins are an incredibly common contaminant. No matter what, we will always see keratin in our mass spec data.</a:t>
            </a:r>
          </a:p>
          <a:p>
            <a:pPr defTabSz="914400">
              <a:defRPr sz="2100"/>
            </a:pPr>
            <a:r>
              <a:t>And then, similar to what I said earlier, every protein is different so no single preparation method suits all proteins. But digesting proteins into peptides (I’ll be discussing this later) helps a lot with that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But why use mass spectrometry to measure protein levels when we have many incredibly well established methods to do that?</a:t>
            </a:r>
          </a:p>
          <a:p>
            <a:pPr/>
            <a:r>
              <a:t>I came up with a couple common techniques. Can any of you think of some common techniques?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Yeah Western blot is probably the most famous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I debated on including this one, but a lot of people use RNA-seq data as a proxy for protein expression levels.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defTabSz="914400">
              <a:defRPr sz="2100"/>
            </a:pPr>
            <a:r>
              <a:t>Western blots are great because they are very well established, relatively cheap to perform, and are very well accepted.</a:t>
            </a:r>
          </a:p>
          <a:p>
            <a:pPr defTabSz="914400">
              <a:defRPr sz="2100"/>
            </a:pPr>
            <a:r>
              <a:t>However, when you start to have to analyze a bunch of samples, it can start becoming very expensive and time consuming. Plus you have to worry about non-specific binding, especially if you are studying post translational modifications.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lvl1pPr defTabSz="914400">
              <a:defRPr sz="2100"/>
            </a:lvl1pPr>
          </a:lstStyle>
          <a:p>
            <a:pPr/>
            <a:r>
              <a:t>RNA-seq on the other hand is very high-throughput. But it can be expensive. And probably the biggest problem is that it is very poor at actually predicting protein levels.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And at the core, we offer a variety of services to fulfill pretty much any mass spec need you might have. We have the capabilities to perform both proteomic and small molecule projects. And we can help with a wide range of services; from helping you design experiments, preparing your samples, assisting with data analysis, writing letters of support, and then helping with both grant writing and publications.</a:t>
            </a:r>
          </a:p>
          <a:p>
            <a:pPr/>
            <a:r>
              <a:t>But today, I’m just going to focus on how we use mass spectrometry for proteomics.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lvl1pPr defTabSz="914400">
              <a:defRPr sz="2100"/>
            </a:lvl1pPr>
          </a:lstStyle>
          <a:p>
            <a:pPr/>
            <a:r>
              <a:t>As shown here when mRNA copy number and protein copy number per cell are compared, there is a very very weak correlation. So if you want to see if a gene is unregulated, RNA-seq may not be the best method.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defTabSz="914400">
              <a:defRPr sz="2100"/>
            </a:pPr>
            <a:r>
              <a:t>So mass spec has some great advantages. One, it is very sensitive and can measure down to the femptomolar range. And is very precise (it can differentiate differences in mass that are less than 1 dalton). </a:t>
            </a:r>
          </a:p>
          <a:p>
            <a:pPr defTabSz="914400">
              <a:defRPr sz="2100"/>
            </a:pPr>
            <a:r>
              <a:t>Additionally it is able to measure thousands of proteins from complex mixtures like tissue.</a:t>
            </a:r>
          </a:p>
          <a:p>
            <a:pPr defTabSz="914400">
              <a:defRPr sz="2100"/>
            </a:pPr>
            <a:r>
              <a:t>But some shortcomings include that is uses up the sample so you can’t perform subsequent experiments on that sample.</a:t>
            </a:r>
          </a:p>
          <a:p>
            <a:pPr defTabSz="914400">
              <a:defRPr sz="2100"/>
            </a:pPr>
            <a:r>
              <a:t>Also, the data is relatively information poor (all it gives you is molecular weight)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But what can mass spectrometry be used for? A lot really.</a:t>
            </a:r>
          </a:p>
          <a:p>
            <a:pPr/>
            <a:r>
              <a:t>It can determine of course the mass of analytes. </a:t>
            </a:r>
          </a:p>
          <a:p>
            <a:pPr/>
            <a:r>
              <a:t>But it is also able to quantify the amount of a small molecule (like a drug or metabolite) in a biological matrix.</a:t>
            </a:r>
          </a:p>
          <a:p>
            <a:pPr/>
            <a:r>
              <a:t>Identify proteins from a gel, blood, lysate, and many other things.</a:t>
            </a:r>
          </a:p>
          <a:p>
            <a:pPr/>
            <a:r>
              <a:t>And we can use it to quantify differences in protein expression levels in biological conditions.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lvl1pPr defTabSz="914400">
              <a:defRPr sz="2100"/>
            </a:lvl1pPr>
          </a:lstStyle>
          <a:p>
            <a:pPr/>
            <a:r>
              <a:t>And it seems people are quickly starting to realize just how useful mass spec-based proteomics can be. Here I’m just plotting the number of articles in pubmed with “Proteomics” in the name since 2000. And it’s really rapidly growing.</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lvl1pPr defTabSz="914400">
              <a:defRPr sz="2100"/>
            </a:lvl1pPr>
          </a:lstStyle>
          <a:p>
            <a:pPr/>
            <a:r>
              <a:t>And over the past few years, the technology in our field has only gotten better. In fact, in 2018, a paper was published that was able to identify nearly 11,000 proteins in one HeLa digest.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a:r>
              <a:t>So I’ve been talking all about mass spectrometry, but what is it?</a:t>
            </a:r>
          </a:p>
          <a:p>
            <a:pPr/>
            <a:r>
              <a:t>It’s really just a technique to measure the mass to charge ratio of ions. And there are a ton of different instruments that can do this, all working slightly differently. </a:t>
            </a:r>
          </a:p>
          <a:p>
            <a:pPr/>
            <a:r>
              <a:t>The most common types of orbitrap tribrids and hybrids, Q-TOF (stands for quadrapole time of flight), a triple quadrapole (you’re frequently hear people refer to these as triple quads), and a MALDI-TOF(stands for matrix assisted laser desorption/ionization time of flight).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hape 519"/>
          <p:cNvSpPr/>
          <p:nvPr>
            <p:ph type="sldImg"/>
          </p:nvPr>
        </p:nvSpPr>
        <p:spPr>
          <a:prstGeom prst="rect">
            <a:avLst/>
          </a:prstGeom>
        </p:spPr>
        <p:txBody>
          <a:bodyPr/>
          <a:lstStyle/>
          <a:p>
            <a:pPr/>
          </a:p>
        </p:txBody>
      </p:sp>
      <p:sp>
        <p:nvSpPr>
          <p:cNvPr id="520" name="Shape 520"/>
          <p:cNvSpPr/>
          <p:nvPr>
            <p:ph type="body" sz="quarter" idx="1"/>
          </p:nvPr>
        </p:nvSpPr>
        <p:spPr>
          <a:prstGeom prst="rect">
            <a:avLst/>
          </a:prstGeom>
        </p:spPr>
        <p:txBody>
          <a:bodyPr/>
          <a:lstStyle/>
          <a:p>
            <a:pPr/>
            <a:r>
              <a:t>And in our facility, we use oribtrap instruments.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Shape 528"/>
          <p:cNvSpPr/>
          <p:nvPr>
            <p:ph type="sldImg"/>
          </p:nvPr>
        </p:nvSpPr>
        <p:spPr>
          <a:prstGeom prst="rect">
            <a:avLst/>
          </a:prstGeom>
        </p:spPr>
        <p:txBody>
          <a:bodyPr/>
          <a:lstStyle/>
          <a:p>
            <a:pPr/>
          </a:p>
        </p:txBody>
      </p:sp>
      <p:sp>
        <p:nvSpPr>
          <p:cNvPr id="529" name="Shape 529"/>
          <p:cNvSpPr/>
          <p:nvPr>
            <p:ph type="body" sz="quarter" idx="1"/>
          </p:nvPr>
        </p:nvSpPr>
        <p:spPr>
          <a:prstGeom prst="rect">
            <a:avLst/>
          </a:prstGeom>
        </p:spPr>
        <p:txBody>
          <a:bodyPr/>
          <a:lstStyle/>
          <a:p>
            <a:pPr defTabSz="914400">
              <a:defRPr sz="2100"/>
            </a:pPr>
            <a:r>
              <a:t>While they may differ slightly in how they work, they all share the same layout. </a:t>
            </a:r>
          </a:p>
          <a:p>
            <a:pPr defTabSz="914400">
              <a:defRPr sz="2100"/>
            </a:pPr>
            <a:r>
              <a:t>First you inject a sample through an inlet. </a:t>
            </a:r>
          </a:p>
          <a:p>
            <a:pPr defTabSz="914400">
              <a:defRPr sz="2100"/>
            </a:pPr>
            <a:r>
              <a:t>Then it becomes ionized by an ion source. </a:t>
            </a:r>
          </a:p>
          <a:p>
            <a:pPr defTabSz="914400">
              <a:defRPr sz="2100"/>
            </a:pPr>
            <a:r>
              <a:t>Then the ion proceeds to a mass filter, which removes any undesired ions.</a:t>
            </a:r>
          </a:p>
          <a:p>
            <a:pPr defTabSz="914400">
              <a:defRPr sz="2100"/>
            </a:pPr>
            <a:r>
              <a:t>The ion will then go to the mass analyzer, which actually measures the mass.</a:t>
            </a:r>
          </a:p>
          <a:p>
            <a:pPr defTabSz="914400">
              <a:defRPr sz="2100"/>
            </a:pPr>
            <a:r>
              <a:t>And all of this needs to be performed under vacuum and is controlled through computer software. </a:t>
            </a:r>
          </a:p>
          <a:p>
            <a:pPr defTabSz="914400">
              <a:defRPr sz="2100"/>
            </a:pPr>
            <a:r>
              <a:t>Next I’m going to break each of these sections down in more detail.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hape 538"/>
          <p:cNvSpPr/>
          <p:nvPr>
            <p:ph type="sldImg"/>
          </p:nvPr>
        </p:nvSpPr>
        <p:spPr>
          <a:prstGeom prst="rect">
            <a:avLst/>
          </a:prstGeom>
        </p:spPr>
        <p:txBody>
          <a:bodyPr/>
          <a:lstStyle/>
          <a:p>
            <a:pPr/>
          </a:p>
        </p:txBody>
      </p:sp>
      <p:sp>
        <p:nvSpPr>
          <p:cNvPr id="539" name="Shape 539"/>
          <p:cNvSpPr/>
          <p:nvPr>
            <p:ph type="body" sz="quarter" idx="1"/>
          </p:nvPr>
        </p:nvSpPr>
        <p:spPr>
          <a:prstGeom prst="rect">
            <a:avLst/>
          </a:prstGeom>
        </p:spPr>
        <p:txBody>
          <a:bodyPr/>
          <a:lstStyle/>
          <a:p>
            <a:pPr/>
            <a:r>
              <a:t>So the inlet source is what feeds your sample into the mass spec. For most proteomics experiments, this is through an HPLC. </a:t>
            </a:r>
          </a:p>
          <a:p>
            <a:pPr/>
            <a:r>
              <a:t>In proteomics experiments, HPLCs are used to separate peptides based off some biophysical property (most commonly hydrophobicity).</a:t>
            </a:r>
          </a:p>
          <a:p>
            <a:pPr/>
            <a:r>
              <a:t>So over the course of a mass spec experiment, the hydrophobicity of the solvent running through the HPLC column increases so more hydrophobic peptides elute later in the experiment.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Shape 547"/>
          <p:cNvSpPr/>
          <p:nvPr>
            <p:ph type="sldImg"/>
          </p:nvPr>
        </p:nvSpPr>
        <p:spPr>
          <a:prstGeom prst="rect">
            <a:avLst/>
          </a:prstGeom>
        </p:spPr>
        <p:txBody>
          <a:bodyPr/>
          <a:lstStyle/>
          <a:p>
            <a:pPr/>
          </a:p>
        </p:txBody>
      </p:sp>
      <p:sp>
        <p:nvSpPr>
          <p:cNvPr id="548" name="Shape 548"/>
          <p:cNvSpPr/>
          <p:nvPr>
            <p:ph type="body" sz="quarter" idx="1"/>
          </p:nvPr>
        </p:nvSpPr>
        <p:spPr>
          <a:prstGeom prst="rect">
            <a:avLst/>
          </a:prstGeom>
        </p:spPr>
        <p:txBody>
          <a:bodyPr/>
          <a:lstStyle/>
          <a:p>
            <a:pPr/>
            <a:r>
              <a:t>So the peptides have left the HPLC now they go to the ion source.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So what exactly is LC-MS/MS based proteomics?</a:t>
            </a:r>
          </a:p>
          <a:p>
            <a:pPr/>
            <a:r>
              <a:t>Shortly after the National Academy of Sciences said proteomics was the technology to develop in the post-genomics world in 2002, a group of pioneers in the proteomics world said *1st quote here*.</a:t>
            </a:r>
          </a:p>
          <a:p>
            <a:pPr/>
            <a:r>
              <a:t>And a more recent perspective states *2nd quote here*</a:t>
            </a:r>
          </a:p>
          <a:p>
            <a:pPr/>
            <a:r>
              <a:t>So e can see that there is an increasing interest in characterizing and quantifying proteins.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Shape 678"/>
          <p:cNvSpPr/>
          <p:nvPr>
            <p:ph type="sldImg"/>
          </p:nvPr>
        </p:nvSpPr>
        <p:spPr>
          <a:prstGeom prst="rect">
            <a:avLst/>
          </a:prstGeom>
        </p:spPr>
        <p:txBody>
          <a:bodyPr/>
          <a:lstStyle/>
          <a:p>
            <a:pPr/>
          </a:p>
        </p:txBody>
      </p:sp>
      <p:sp>
        <p:nvSpPr>
          <p:cNvPr id="679" name="Shape 679"/>
          <p:cNvSpPr/>
          <p:nvPr>
            <p:ph type="body" sz="quarter" idx="1"/>
          </p:nvPr>
        </p:nvSpPr>
        <p:spPr>
          <a:prstGeom prst="rect">
            <a:avLst/>
          </a:prstGeom>
        </p:spPr>
        <p:txBody>
          <a:bodyPr/>
          <a:lstStyle/>
          <a:p>
            <a:pPr defTabSz="914400">
              <a:defRPr sz="2100"/>
            </a:pPr>
            <a:r>
              <a:t>Ionization is one of the most critical steps in protein based mass spectrometry. And actually, before electrospray ionization was invented in 1995, ionization methods were too harsh for peptides so protein-based mass spectrometry was nearly impossible. (The inventor of ESI was awarded the Nobel prize for it in 2002)</a:t>
            </a:r>
          </a:p>
          <a:p>
            <a:pPr defTabSz="914400">
              <a:defRPr sz="2100"/>
            </a:pPr>
            <a:r>
              <a:t>So as you can probably now guess, we ionize samples through electro spray ionization. In this method, the sample in liquid (from the HPLC) is injected into a column that has a voltage applied to it. At the end of this column, the liquid is sprayed into the mass spec. At this point, you have small droplets that contain the peptides that have now have a charge to them. They are then heated to 255C which will evaporate all of the moisture in the droplets leaving you with only dried ions at the end. At which point, they are focused into the mass spec</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Shape 687"/>
          <p:cNvSpPr/>
          <p:nvPr>
            <p:ph type="sldImg"/>
          </p:nvPr>
        </p:nvSpPr>
        <p:spPr>
          <a:prstGeom prst="rect">
            <a:avLst/>
          </a:prstGeom>
        </p:spPr>
        <p:txBody>
          <a:bodyPr/>
          <a:lstStyle/>
          <a:p>
            <a:pPr/>
          </a:p>
        </p:txBody>
      </p:sp>
      <p:sp>
        <p:nvSpPr>
          <p:cNvPr id="688" name="Shape 688"/>
          <p:cNvSpPr/>
          <p:nvPr>
            <p:ph type="body" sz="quarter" idx="1"/>
          </p:nvPr>
        </p:nvSpPr>
        <p:spPr>
          <a:prstGeom prst="rect">
            <a:avLst/>
          </a:prstGeom>
        </p:spPr>
        <p:txBody>
          <a:bodyPr/>
          <a:lstStyle/>
          <a:p>
            <a:pPr/>
            <a:r>
              <a:t>So now our peptides have been ionized and from this point on, they are referred to as ions. The ions then go through a mass filter.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lvl1pPr defTabSz="914400">
              <a:defRPr sz="2100"/>
            </a:lvl1pPr>
          </a:lstStyle>
          <a:p>
            <a:pPr/>
            <a:r>
              <a:t>One of the most commonly employed mass filter is a quadrapole.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a:p>
        </p:txBody>
      </p:sp>
      <p:sp>
        <p:nvSpPr>
          <p:cNvPr id="710" name="Shape 710"/>
          <p:cNvSpPr/>
          <p:nvPr>
            <p:ph type="body" sz="quarter" idx="1"/>
          </p:nvPr>
        </p:nvSpPr>
        <p:spPr>
          <a:prstGeom prst="rect">
            <a:avLst/>
          </a:prstGeom>
        </p:spPr>
        <p:txBody>
          <a:bodyPr/>
          <a:lstStyle>
            <a:lvl1pPr defTabSz="914400">
              <a:defRPr sz="2100"/>
            </a:lvl1pPr>
          </a:lstStyle>
          <a:p>
            <a:pPr/>
            <a:r>
              <a:t>Differing currents are run through each of the poles and like I said earlier, the ions come from the ESI through the quadruple, and then exit into the mass analyzer.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Shape 721"/>
          <p:cNvSpPr/>
          <p:nvPr>
            <p:ph type="sldImg"/>
          </p:nvPr>
        </p:nvSpPr>
        <p:spPr>
          <a:prstGeom prst="rect">
            <a:avLst/>
          </a:prstGeom>
        </p:spPr>
        <p:txBody>
          <a:bodyPr/>
          <a:lstStyle/>
          <a:p>
            <a:pPr/>
          </a:p>
        </p:txBody>
      </p:sp>
      <p:sp>
        <p:nvSpPr>
          <p:cNvPr id="722" name="Shape 722"/>
          <p:cNvSpPr/>
          <p:nvPr>
            <p:ph type="body" sz="quarter" idx="1"/>
          </p:nvPr>
        </p:nvSpPr>
        <p:spPr>
          <a:prstGeom prst="rect">
            <a:avLst/>
          </a:prstGeom>
        </p:spPr>
        <p:txBody>
          <a:bodyPr/>
          <a:lstStyle>
            <a:lvl1pPr defTabSz="914400">
              <a:defRPr sz="2100"/>
            </a:lvl1pPr>
          </a:lstStyle>
          <a:p>
            <a:pPr/>
            <a:r>
              <a:t>But let’s see what’s happening inside the quadrapole. With the different currents being run through the quadrapole, each ion oscillates through the poles and it eventually exits into the detector.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lvl1pPr defTabSz="914400">
              <a:defRPr sz="2100"/>
            </a:lvl1pPr>
          </a:lstStyle>
          <a:p>
            <a:pPr/>
            <a:r>
              <a:t>However, not every ion is going to make it through. Some ions will not have a stable path through the poles. When this happens, the ion will hit one of the four poles and will not travel any further. But if it does have a stable path, the ions can indeed travel through.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defTabSz="914400">
              <a:defRPr sz="2100"/>
            </a:pPr>
            <a:r>
              <a:t>The nice thing with these quadruples is that you can change the current being applied through them. </a:t>
            </a:r>
          </a:p>
          <a:p>
            <a:pPr defTabSz="914400">
              <a:defRPr sz="2100"/>
            </a:pPr>
            <a:r>
              <a:t>So let’s imagine we have three separate ions shown here by three differently colored amplitudes. </a:t>
            </a:r>
          </a:p>
          <a:p>
            <a:pPr defTabSz="914400">
              <a:defRPr sz="2100"/>
            </a:pPr>
            <a:r>
              <a:t>For this particular current, only the ion with blue amplitude is able to travel through the quadrapole.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7" name="Shape 957"/>
          <p:cNvSpPr/>
          <p:nvPr>
            <p:ph type="sldImg"/>
          </p:nvPr>
        </p:nvSpPr>
        <p:spPr>
          <a:prstGeom prst="rect">
            <a:avLst/>
          </a:prstGeom>
        </p:spPr>
        <p:txBody>
          <a:bodyPr/>
          <a:lstStyle/>
          <a:p>
            <a:pPr/>
          </a:p>
        </p:txBody>
      </p:sp>
      <p:sp>
        <p:nvSpPr>
          <p:cNvPr id="958" name="Shape 958"/>
          <p:cNvSpPr/>
          <p:nvPr>
            <p:ph type="body" sz="quarter" idx="1"/>
          </p:nvPr>
        </p:nvSpPr>
        <p:spPr>
          <a:prstGeom prst="rect">
            <a:avLst/>
          </a:prstGeom>
        </p:spPr>
        <p:txBody>
          <a:bodyPr/>
          <a:lstStyle>
            <a:lvl1pPr defTabSz="914400">
              <a:defRPr sz="2100"/>
            </a:lvl1pPr>
          </a:lstStyle>
          <a:p>
            <a:pPr/>
            <a:r>
              <a:t>But if we apply different currents, we can get both the orange and purple ions to travel through.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9" name="Shape 1109"/>
          <p:cNvSpPr/>
          <p:nvPr>
            <p:ph type="sldImg"/>
          </p:nvPr>
        </p:nvSpPr>
        <p:spPr>
          <a:prstGeom prst="rect">
            <a:avLst/>
          </a:prstGeom>
        </p:spPr>
        <p:txBody>
          <a:bodyPr/>
          <a:lstStyle/>
          <a:p>
            <a:pPr/>
          </a:p>
        </p:txBody>
      </p:sp>
      <p:sp>
        <p:nvSpPr>
          <p:cNvPr id="1110" name="Shape 1110"/>
          <p:cNvSpPr/>
          <p:nvPr>
            <p:ph type="body" sz="quarter" idx="1"/>
          </p:nvPr>
        </p:nvSpPr>
        <p:spPr>
          <a:prstGeom prst="rect">
            <a:avLst/>
          </a:prstGeom>
        </p:spPr>
        <p:txBody>
          <a:bodyPr/>
          <a:lstStyle>
            <a:lvl1pPr defTabSz="914400">
              <a:defRPr sz="2100"/>
            </a:lvl1pPr>
          </a:lstStyle>
          <a:p>
            <a:pPr/>
            <a:r>
              <a:t>So we can change the current over time so that only particular ions enter the mass analyzer analyzer.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4" name="Shape 1114"/>
          <p:cNvSpPr/>
          <p:nvPr>
            <p:ph type="sldImg"/>
          </p:nvPr>
        </p:nvSpPr>
        <p:spPr>
          <a:prstGeom prst="rect">
            <a:avLst/>
          </a:prstGeom>
        </p:spPr>
        <p:txBody>
          <a:bodyPr/>
          <a:lstStyle/>
          <a:p>
            <a:pPr/>
          </a:p>
        </p:txBody>
      </p:sp>
      <p:sp>
        <p:nvSpPr>
          <p:cNvPr id="1115" name="Shape 1115"/>
          <p:cNvSpPr/>
          <p:nvPr>
            <p:ph type="body" sz="quarter" idx="1"/>
          </p:nvPr>
        </p:nvSpPr>
        <p:spPr>
          <a:prstGeom prst="rect">
            <a:avLst/>
          </a:prstGeom>
        </p:spPr>
        <p:txBody>
          <a:bodyPr/>
          <a:lstStyle/>
          <a:p>
            <a:pPr/>
            <a:r>
              <a:t>So we have filtered out an unwanted ions, and now they will go into the mass analyzer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But why is it so important to measure at the protein level? </a:t>
            </a:r>
          </a:p>
          <a:p>
            <a:pPr/>
            <a:r>
              <a:t>Does anyone have any thoughts?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4" name="Shape 1124"/>
          <p:cNvSpPr/>
          <p:nvPr>
            <p:ph type="sldImg"/>
          </p:nvPr>
        </p:nvSpPr>
        <p:spPr>
          <a:prstGeom prst="rect">
            <a:avLst/>
          </a:prstGeom>
        </p:spPr>
        <p:txBody>
          <a:bodyPr/>
          <a:lstStyle/>
          <a:p>
            <a:pPr/>
          </a:p>
        </p:txBody>
      </p:sp>
      <p:sp>
        <p:nvSpPr>
          <p:cNvPr id="1125" name="Shape 1125"/>
          <p:cNvSpPr/>
          <p:nvPr>
            <p:ph type="body" sz="quarter" idx="1"/>
          </p:nvPr>
        </p:nvSpPr>
        <p:spPr>
          <a:prstGeom prst="rect">
            <a:avLst/>
          </a:prstGeom>
        </p:spPr>
        <p:txBody>
          <a:bodyPr/>
          <a:lstStyle>
            <a:lvl1pPr defTabSz="914400">
              <a:defRPr sz="2100"/>
            </a:lvl1pPr>
          </a:lstStyle>
          <a:p>
            <a:pPr/>
            <a:r>
              <a:t>Today I’ll just describe the mass analyzer that both our instruments use, the orbitrap mass analyzer. Although it is incredibly small (As shown here, the newest version is slightly larger than a nickel), it is incredibly powerful and has ushered in another boom in proteomic research</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Shape 1134"/>
          <p:cNvSpPr/>
          <p:nvPr>
            <p:ph type="sldImg"/>
          </p:nvPr>
        </p:nvSpPr>
        <p:spPr>
          <a:prstGeom prst="rect">
            <a:avLst/>
          </a:prstGeom>
        </p:spPr>
        <p:txBody>
          <a:bodyPr/>
          <a:lstStyle/>
          <a:p>
            <a:pPr/>
          </a:p>
        </p:txBody>
      </p:sp>
      <p:sp>
        <p:nvSpPr>
          <p:cNvPr id="1135" name="Shape 1135"/>
          <p:cNvSpPr/>
          <p:nvPr>
            <p:ph type="body" sz="quarter" idx="1"/>
          </p:nvPr>
        </p:nvSpPr>
        <p:spPr>
          <a:prstGeom prst="rect">
            <a:avLst/>
          </a:prstGeom>
        </p:spPr>
        <p:txBody>
          <a:bodyPr/>
          <a:lstStyle>
            <a:lvl1pPr defTabSz="914400">
              <a:defRPr sz="2100"/>
            </a:lvl1pPr>
          </a:lstStyle>
          <a:p>
            <a:pPr/>
            <a:r>
              <a:t>The basic principle behind an orbritrap is you have a magnetic rod that emits an electromagnetic field. Ions are fed into this field, where they spin around the rod.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5" name="Shape 1145"/>
          <p:cNvSpPr/>
          <p:nvPr>
            <p:ph type="sldImg"/>
          </p:nvPr>
        </p:nvSpPr>
        <p:spPr>
          <a:prstGeom prst="rect">
            <a:avLst/>
          </a:prstGeom>
        </p:spPr>
        <p:txBody>
          <a:bodyPr/>
          <a:lstStyle/>
          <a:p>
            <a:pPr/>
          </a:p>
        </p:txBody>
      </p:sp>
      <p:sp>
        <p:nvSpPr>
          <p:cNvPr id="1146" name="Shape 1146"/>
          <p:cNvSpPr/>
          <p:nvPr>
            <p:ph type="body" sz="quarter" idx="1"/>
          </p:nvPr>
        </p:nvSpPr>
        <p:spPr>
          <a:prstGeom prst="rect">
            <a:avLst/>
          </a:prstGeom>
        </p:spPr>
        <p:txBody>
          <a:bodyPr/>
          <a:lstStyle/>
          <a:p>
            <a:pPr/>
            <a:r>
              <a:t>The electrodes then read the oscillatory motion of the ions, creating a transient. And the transient frequency is unique for each m/z</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Shape 1156"/>
          <p:cNvSpPr/>
          <p:nvPr>
            <p:ph type="sldImg"/>
          </p:nvPr>
        </p:nvSpPr>
        <p:spPr>
          <a:prstGeom prst="rect">
            <a:avLst/>
          </a:prstGeom>
        </p:spPr>
        <p:txBody>
          <a:bodyPr/>
          <a:lstStyle/>
          <a:p>
            <a:pPr/>
          </a:p>
        </p:txBody>
      </p:sp>
      <p:sp>
        <p:nvSpPr>
          <p:cNvPr id="1157" name="Shape 1157"/>
          <p:cNvSpPr/>
          <p:nvPr>
            <p:ph type="body" sz="quarter" idx="1"/>
          </p:nvPr>
        </p:nvSpPr>
        <p:spPr>
          <a:prstGeom prst="rect">
            <a:avLst/>
          </a:prstGeom>
        </p:spPr>
        <p:txBody>
          <a:bodyPr/>
          <a:lstStyle>
            <a:lvl1pPr defTabSz="914400">
              <a:defRPr sz="2100"/>
            </a:lvl1pPr>
          </a:lstStyle>
          <a:p>
            <a:pPr/>
            <a:r>
              <a:t>And then a fourier transformation is performed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6" name="Shape 1166"/>
          <p:cNvSpPr/>
          <p:nvPr>
            <p:ph type="sldImg"/>
          </p:nvPr>
        </p:nvSpPr>
        <p:spPr>
          <a:prstGeom prst="rect">
            <a:avLst/>
          </a:prstGeom>
        </p:spPr>
        <p:txBody>
          <a:bodyPr/>
          <a:lstStyle/>
          <a:p>
            <a:pPr/>
          </a:p>
        </p:txBody>
      </p:sp>
      <p:sp>
        <p:nvSpPr>
          <p:cNvPr id="1167" name="Shape 1167"/>
          <p:cNvSpPr/>
          <p:nvPr>
            <p:ph type="body" sz="quarter" idx="1"/>
          </p:nvPr>
        </p:nvSpPr>
        <p:spPr>
          <a:prstGeom prst="rect">
            <a:avLst/>
          </a:prstGeom>
        </p:spPr>
        <p:txBody>
          <a:bodyPr/>
          <a:lstStyle/>
          <a:p>
            <a:pPr defTabSz="914400">
              <a:defRPr sz="2100"/>
            </a:pPr>
            <a:r>
              <a:t>To give us a mass spectrum.</a:t>
            </a:r>
          </a:p>
          <a:p>
            <a:pPr defTabSz="914400">
              <a:defRPr sz="2100"/>
            </a:pPr>
          </a:p>
          <a:p>
            <a:pPr defTabSz="914400">
              <a:defRPr sz="2100"/>
            </a:pPr>
            <a:r>
              <a:t>There are several major advantages to orbitrap mass analyzers, including:</a:t>
            </a:r>
          </a:p>
          <a:p>
            <a:pPr marL="228600" indent="-228600" defTabSz="914400">
              <a:buSzPct val="100000"/>
              <a:buAutoNum type="arabicPeriod" startAt="1"/>
              <a:defRPr sz="2100"/>
            </a:pPr>
            <a:r>
              <a:t> They have ridiculous resolution (meaning they are better able to differentiate between isotopes)</a:t>
            </a:r>
          </a:p>
          <a:p>
            <a:pPr marL="228600" indent="-228600" defTabSz="914400">
              <a:buSzPct val="100000"/>
              <a:buAutoNum type="arabicPeriod" startAt="1"/>
              <a:defRPr sz="2100"/>
            </a:pPr>
            <a:r>
              <a:t> Very high accuracy</a:t>
            </a:r>
          </a:p>
          <a:p>
            <a:pPr marL="228600" indent="-228600" defTabSz="914400">
              <a:buSzPct val="100000"/>
              <a:buAutoNum type="arabicPeriod" startAt="1"/>
              <a:defRPr sz="2100"/>
            </a:pPr>
            <a:r>
              <a:t> Very high sensitivity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5" name="Shape 1175"/>
          <p:cNvSpPr/>
          <p:nvPr>
            <p:ph type="sldImg"/>
          </p:nvPr>
        </p:nvSpPr>
        <p:spPr>
          <a:prstGeom prst="rect">
            <a:avLst/>
          </a:prstGeom>
        </p:spPr>
        <p:txBody>
          <a:bodyPr/>
          <a:lstStyle/>
          <a:p>
            <a:pPr/>
          </a:p>
        </p:txBody>
      </p:sp>
      <p:sp>
        <p:nvSpPr>
          <p:cNvPr id="1176" name="Shape 1176"/>
          <p:cNvSpPr/>
          <p:nvPr>
            <p:ph type="body" sz="quarter" idx="1"/>
          </p:nvPr>
        </p:nvSpPr>
        <p:spPr>
          <a:prstGeom prst="rect">
            <a:avLst/>
          </a:prstGeom>
        </p:spPr>
        <p:txBody>
          <a:bodyPr/>
          <a:lstStyle>
            <a:lvl1pPr defTabSz="914400">
              <a:defRPr sz="2100"/>
            </a:lvl1pPr>
          </a:lstStyle>
          <a:p>
            <a:pPr/>
            <a:r>
              <a:t>And like I said earlier, all of these processes need to be performed under vacuum</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4" name="Shape 1184"/>
          <p:cNvSpPr/>
          <p:nvPr>
            <p:ph type="sldImg"/>
          </p:nvPr>
        </p:nvSpPr>
        <p:spPr>
          <a:prstGeom prst="rect">
            <a:avLst/>
          </a:prstGeom>
        </p:spPr>
        <p:txBody>
          <a:bodyPr/>
          <a:lstStyle/>
          <a:p>
            <a:pPr/>
          </a:p>
        </p:txBody>
      </p:sp>
      <p:sp>
        <p:nvSpPr>
          <p:cNvPr id="1185" name="Shape 1185"/>
          <p:cNvSpPr/>
          <p:nvPr>
            <p:ph type="body" sz="quarter" idx="1"/>
          </p:nvPr>
        </p:nvSpPr>
        <p:spPr>
          <a:prstGeom prst="rect">
            <a:avLst/>
          </a:prstGeom>
        </p:spPr>
        <p:txBody>
          <a:bodyPr/>
          <a:lstStyle>
            <a:lvl1pPr defTabSz="914400">
              <a:defRPr sz="2100"/>
            </a:lvl1pPr>
          </a:lstStyle>
          <a:p>
            <a:pPr/>
            <a:r>
              <a:t>And all of these processes all controlled through some kind of software and data stored within a computer</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Shape 1189"/>
          <p:cNvSpPr/>
          <p:nvPr>
            <p:ph type="sldImg"/>
          </p:nvPr>
        </p:nvSpPr>
        <p:spPr>
          <a:prstGeom prst="rect">
            <a:avLst/>
          </a:prstGeom>
        </p:spPr>
        <p:txBody>
          <a:bodyPr/>
          <a:lstStyle/>
          <a:p>
            <a:pPr/>
          </a:p>
        </p:txBody>
      </p:sp>
      <p:sp>
        <p:nvSpPr>
          <p:cNvPr id="1190" name="Shape 1190"/>
          <p:cNvSpPr/>
          <p:nvPr>
            <p:ph type="body" sz="quarter" idx="1"/>
          </p:nvPr>
        </p:nvSpPr>
        <p:spPr>
          <a:prstGeom prst="rect">
            <a:avLst/>
          </a:prstGeom>
        </p:spPr>
        <p:txBody>
          <a:bodyPr/>
          <a:lstStyle/>
          <a:p>
            <a:pPr/>
            <a:r>
              <a:t>So with the basic layout, I’ll show you the layout of one of our mass spec, a QExactive hybrid. So peptides elute off the column and then ionized by this spray source. Then the ions are focused through all these lenses. Ions are then shot into a quadrapole mass filter and then into what’s called a C-trap. All this does is hold ions in pace until we have enough to inject them into the mass analyzer. Once there are enough ions, they go into orbitrap. </a:t>
            </a:r>
          </a:p>
          <a:p>
            <a:pPr/>
            <a:r>
              <a:t>And then is we want to get the sequence of the ion (I’ll describe this more in depth later), a new set of ions are put into the c trap. This time instead of going into the orbitrap, they go into a collision cell where the ions are busted apart. Then they go back into the C trap to then into the orbitrap to measure the mass of the new ions. And these is repeated every 2.5 seconds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2" name="Shape 1202"/>
          <p:cNvSpPr/>
          <p:nvPr>
            <p:ph type="sldImg"/>
          </p:nvPr>
        </p:nvSpPr>
        <p:spPr>
          <a:prstGeom prst="rect">
            <a:avLst/>
          </a:prstGeom>
        </p:spPr>
        <p:txBody>
          <a:bodyPr/>
          <a:lstStyle/>
          <a:p>
            <a:pPr/>
          </a:p>
        </p:txBody>
      </p:sp>
      <p:sp>
        <p:nvSpPr>
          <p:cNvPr id="1203" name="Shape 1203"/>
          <p:cNvSpPr/>
          <p:nvPr>
            <p:ph type="body" sz="quarter" idx="1"/>
          </p:nvPr>
        </p:nvSpPr>
        <p:spPr>
          <a:prstGeom prst="rect">
            <a:avLst/>
          </a:prstGeom>
        </p:spPr>
        <p:txBody>
          <a:bodyPr/>
          <a:lstStyle/>
          <a:p>
            <a:pPr defTabSz="914400">
              <a:defRPr sz="2100"/>
            </a:pPr>
            <a:r>
              <a:t>So now that we have a general idea how a mass spec works, let’s dig a little deeper into proteomics.</a:t>
            </a:r>
          </a:p>
          <a:p>
            <a:pPr defTabSz="914400">
              <a:defRPr sz="2100"/>
            </a:pPr>
            <a:r>
              <a:t>Within proteomics, there are two general fields; bottom-up and top-down proteomics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3" name="Shape 1213"/>
          <p:cNvSpPr/>
          <p:nvPr>
            <p:ph type="sldImg"/>
          </p:nvPr>
        </p:nvSpPr>
        <p:spPr>
          <a:prstGeom prst="rect">
            <a:avLst/>
          </a:prstGeom>
        </p:spPr>
        <p:txBody>
          <a:bodyPr/>
          <a:lstStyle/>
          <a:p>
            <a:pPr/>
          </a:p>
        </p:txBody>
      </p:sp>
      <p:sp>
        <p:nvSpPr>
          <p:cNvPr id="1214" name="Shape 1214"/>
          <p:cNvSpPr/>
          <p:nvPr>
            <p:ph type="body" sz="quarter" idx="1"/>
          </p:nvPr>
        </p:nvSpPr>
        <p:spPr>
          <a:prstGeom prst="rect">
            <a:avLst/>
          </a:prstGeom>
        </p:spPr>
        <p:txBody>
          <a:bodyPr/>
          <a:lstStyle>
            <a:lvl1pPr defTabSz="914400">
              <a:defRPr sz="2100"/>
            </a:lvl1pPr>
          </a:lstStyle>
          <a:p>
            <a:pPr/>
            <a:r>
              <a:t>Bottom up proteomics is by far the most common and is what we do, while top down is very challenging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Proteins are the what fulfill actual biological function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3" name="Shape 1223"/>
          <p:cNvSpPr/>
          <p:nvPr>
            <p:ph type="sldImg"/>
          </p:nvPr>
        </p:nvSpPr>
        <p:spPr>
          <a:prstGeom prst="rect">
            <a:avLst/>
          </a:prstGeom>
        </p:spPr>
        <p:txBody>
          <a:bodyPr/>
          <a:lstStyle/>
          <a:p>
            <a:pPr/>
          </a:p>
        </p:txBody>
      </p:sp>
      <p:sp>
        <p:nvSpPr>
          <p:cNvPr id="1224" name="Shape 1224"/>
          <p:cNvSpPr/>
          <p:nvPr>
            <p:ph type="body" sz="quarter" idx="1"/>
          </p:nvPr>
        </p:nvSpPr>
        <p:spPr>
          <a:prstGeom prst="rect">
            <a:avLst/>
          </a:prstGeom>
        </p:spPr>
        <p:txBody>
          <a:bodyPr/>
          <a:lstStyle/>
          <a:p>
            <a:pPr/>
            <a:r>
              <a:t>Just to briefly describe them though, bottom-up proteomics is where we digest a complex mixture into peptides, obtain the fragmentation data of the peptides, match the peptide fragment spectra to a predicted one and then infer the presence of protein from the peptide sequence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2" name="Shape 1232"/>
          <p:cNvSpPr/>
          <p:nvPr>
            <p:ph type="sldImg"/>
          </p:nvPr>
        </p:nvSpPr>
        <p:spPr>
          <a:prstGeom prst="rect">
            <a:avLst/>
          </a:prstGeom>
        </p:spPr>
        <p:txBody>
          <a:bodyPr/>
          <a:lstStyle/>
          <a:p>
            <a:pPr/>
          </a:p>
        </p:txBody>
      </p:sp>
      <p:sp>
        <p:nvSpPr>
          <p:cNvPr id="1233" name="Shape 1233"/>
          <p:cNvSpPr/>
          <p:nvPr>
            <p:ph type="body" sz="quarter" idx="1"/>
          </p:nvPr>
        </p:nvSpPr>
        <p:spPr>
          <a:prstGeom prst="rect">
            <a:avLst/>
          </a:prstGeom>
        </p:spPr>
        <p:txBody>
          <a:bodyPr/>
          <a:lstStyle>
            <a:lvl1pPr defTabSz="914400">
              <a:defRPr sz="2100"/>
            </a:lvl1pPr>
          </a:lstStyle>
          <a:p>
            <a:pPr/>
            <a:r>
              <a:t>While top-down proteomics measures the mass of an intact protein. And then you fragment that protein and verify the identity of the protein from the fragmentation pattern.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2" name="Shape 1242"/>
          <p:cNvSpPr/>
          <p:nvPr>
            <p:ph type="sldImg"/>
          </p:nvPr>
        </p:nvSpPr>
        <p:spPr>
          <a:prstGeom prst="rect">
            <a:avLst/>
          </a:prstGeom>
        </p:spPr>
        <p:txBody>
          <a:bodyPr/>
          <a:lstStyle/>
          <a:p>
            <a:pPr/>
          </a:p>
        </p:txBody>
      </p:sp>
      <p:sp>
        <p:nvSpPr>
          <p:cNvPr id="1243" name="Shape 1243"/>
          <p:cNvSpPr/>
          <p:nvPr>
            <p:ph type="body" sz="quarter" idx="1"/>
          </p:nvPr>
        </p:nvSpPr>
        <p:spPr>
          <a:prstGeom prst="rect">
            <a:avLst/>
          </a:prstGeom>
        </p:spPr>
        <p:txBody>
          <a:bodyPr/>
          <a:lstStyle/>
          <a:p>
            <a:pPr/>
            <a:r>
              <a:t>Since we only do bottom-up proteomics, I’ll describe a typical workflow for an average experiment.</a:t>
            </a:r>
          </a:p>
          <a:p>
            <a:pPr/>
            <a:r>
              <a:t>First, we extract proteins from a biological matrix</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2" name="Shape 1252"/>
          <p:cNvSpPr/>
          <p:nvPr>
            <p:ph type="sldImg"/>
          </p:nvPr>
        </p:nvSpPr>
        <p:spPr>
          <a:prstGeom prst="rect">
            <a:avLst/>
          </a:prstGeom>
        </p:spPr>
        <p:txBody>
          <a:bodyPr/>
          <a:lstStyle/>
          <a:p>
            <a:pPr/>
          </a:p>
        </p:txBody>
      </p:sp>
      <p:sp>
        <p:nvSpPr>
          <p:cNvPr id="1253" name="Shape 1253"/>
          <p:cNvSpPr/>
          <p:nvPr>
            <p:ph type="body" sz="quarter" idx="1"/>
          </p:nvPr>
        </p:nvSpPr>
        <p:spPr>
          <a:prstGeom prst="rect">
            <a:avLst/>
          </a:prstGeom>
        </p:spPr>
        <p:txBody>
          <a:bodyPr/>
          <a:lstStyle>
            <a:lvl1pPr defTabSz="914400">
              <a:defRPr sz="2100"/>
            </a:lvl1pPr>
          </a:lstStyle>
          <a:p>
            <a:pPr/>
            <a:r>
              <a:t>Then we digest those proteins into peptides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2" name="Shape 1262"/>
          <p:cNvSpPr/>
          <p:nvPr>
            <p:ph type="sldImg"/>
          </p:nvPr>
        </p:nvSpPr>
        <p:spPr>
          <a:prstGeom prst="rect">
            <a:avLst/>
          </a:prstGeom>
        </p:spPr>
        <p:txBody>
          <a:bodyPr/>
          <a:lstStyle/>
          <a:p>
            <a:pPr/>
          </a:p>
        </p:txBody>
      </p:sp>
      <p:sp>
        <p:nvSpPr>
          <p:cNvPr id="1263" name="Shape 1263"/>
          <p:cNvSpPr/>
          <p:nvPr>
            <p:ph type="body" sz="quarter" idx="1"/>
          </p:nvPr>
        </p:nvSpPr>
        <p:spPr>
          <a:prstGeom prst="rect">
            <a:avLst/>
          </a:prstGeom>
        </p:spPr>
        <p:txBody>
          <a:bodyPr/>
          <a:lstStyle>
            <a:lvl1pPr defTabSz="914400">
              <a:defRPr sz="2100"/>
            </a:lvl1pPr>
          </a:lstStyle>
          <a:p>
            <a:pPr/>
            <a:r>
              <a:t>Then optionally, we can divide those peptides into numerous fractions based on some biophysical property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2" name="Shape 1272"/>
          <p:cNvSpPr/>
          <p:nvPr>
            <p:ph type="sldImg"/>
          </p:nvPr>
        </p:nvSpPr>
        <p:spPr>
          <a:prstGeom prst="rect">
            <a:avLst/>
          </a:prstGeom>
        </p:spPr>
        <p:txBody>
          <a:bodyPr/>
          <a:lstStyle/>
          <a:p>
            <a:pPr/>
          </a:p>
        </p:txBody>
      </p:sp>
      <p:sp>
        <p:nvSpPr>
          <p:cNvPr id="1273" name="Shape 1273"/>
          <p:cNvSpPr/>
          <p:nvPr>
            <p:ph type="body" sz="quarter" idx="1"/>
          </p:nvPr>
        </p:nvSpPr>
        <p:spPr>
          <a:prstGeom prst="rect">
            <a:avLst/>
          </a:prstGeom>
        </p:spPr>
        <p:txBody>
          <a:bodyPr/>
          <a:lstStyle/>
          <a:p>
            <a:pPr/>
            <a:r>
              <a:t>Now we load the peptides onto the mass spec (well HPLC really) and they are separated using reverse phase chromatography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2" name="Shape 1282"/>
          <p:cNvSpPr/>
          <p:nvPr>
            <p:ph type="sldImg"/>
          </p:nvPr>
        </p:nvSpPr>
        <p:spPr>
          <a:prstGeom prst="rect">
            <a:avLst/>
          </a:prstGeom>
        </p:spPr>
        <p:txBody>
          <a:bodyPr/>
          <a:lstStyle/>
          <a:p>
            <a:pPr/>
          </a:p>
        </p:txBody>
      </p:sp>
      <p:sp>
        <p:nvSpPr>
          <p:cNvPr id="1283" name="Shape 1283"/>
          <p:cNvSpPr/>
          <p:nvPr>
            <p:ph type="body" sz="quarter" idx="1"/>
          </p:nvPr>
        </p:nvSpPr>
        <p:spPr>
          <a:prstGeom prst="rect">
            <a:avLst/>
          </a:prstGeom>
        </p:spPr>
        <p:txBody>
          <a:bodyPr/>
          <a:lstStyle/>
          <a:p>
            <a:pPr/>
            <a:r>
              <a:t>The peptides are ionized, making them go from the liquid to the gas phase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2" name="Shape 1292"/>
          <p:cNvSpPr/>
          <p:nvPr>
            <p:ph type="sldImg"/>
          </p:nvPr>
        </p:nvSpPr>
        <p:spPr>
          <a:prstGeom prst="rect">
            <a:avLst/>
          </a:prstGeom>
        </p:spPr>
        <p:txBody>
          <a:bodyPr/>
          <a:lstStyle/>
          <a:p>
            <a:pPr/>
          </a:p>
        </p:txBody>
      </p:sp>
      <p:sp>
        <p:nvSpPr>
          <p:cNvPr id="1293" name="Shape 1293"/>
          <p:cNvSpPr/>
          <p:nvPr>
            <p:ph type="body" sz="quarter" idx="1"/>
          </p:nvPr>
        </p:nvSpPr>
        <p:spPr>
          <a:prstGeom prst="rect">
            <a:avLst/>
          </a:prstGeom>
        </p:spPr>
        <p:txBody>
          <a:bodyPr/>
          <a:lstStyle>
            <a:lvl1pPr defTabSz="914400">
              <a:defRPr sz="2100"/>
            </a:lvl1pPr>
          </a:lstStyle>
          <a:p>
            <a:pPr/>
            <a:r>
              <a:t>Then we measure the mass of the peptides with a mass spectrometer</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2" name="Shape 1302"/>
          <p:cNvSpPr/>
          <p:nvPr>
            <p:ph type="sldImg"/>
          </p:nvPr>
        </p:nvSpPr>
        <p:spPr>
          <a:prstGeom prst="rect">
            <a:avLst/>
          </a:prstGeom>
        </p:spPr>
        <p:txBody>
          <a:bodyPr/>
          <a:lstStyle/>
          <a:p>
            <a:pPr/>
          </a:p>
        </p:txBody>
      </p:sp>
      <p:sp>
        <p:nvSpPr>
          <p:cNvPr id="1303" name="Shape 1303"/>
          <p:cNvSpPr/>
          <p:nvPr>
            <p:ph type="body" sz="quarter" idx="1"/>
          </p:nvPr>
        </p:nvSpPr>
        <p:spPr>
          <a:prstGeom prst="rect">
            <a:avLst/>
          </a:prstGeom>
        </p:spPr>
        <p:txBody>
          <a:bodyPr/>
          <a:lstStyle>
            <a:lvl1pPr defTabSz="914400">
              <a:defRPr sz="2100"/>
            </a:lvl1pPr>
          </a:lstStyle>
          <a:p>
            <a:pPr/>
            <a:r>
              <a:t>Then isolate and fragment the peptides in the mass spectrometer</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2" name="Shape 1312"/>
          <p:cNvSpPr/>
          <p:nvPr>
            <p:ph type="sldImg"/>
          </p:nvPr>
        </p:nvSpPr>
        <p:spPr>
          <a:prstGeom prst="rect">
            <a:avLst/>
          </a:prstGeom>
        </p:spPr>
        <p:txBody>
          <a:bodyPr/>
          <a:lstStyle/>
          <a:p>
            <a:pPr/>
          </a:p>
        </p:txBody>
      </p:sp>
      <p:sp>
        <p:nvSpPr>
          <p:cNvPr id="1313" name="Shape 1313"/>
          <p:cNvSpPr/>
          <p:nvPr>
            <p:ph type="body" sz="quarter" idx="1"/>
          </p:nvPr>
        </p:nvSpPr>
        <p:spPr>
          <a:prstGeom prst="rect">
            <a:avLst/>
          </a:prstGeom>
        </p:spPr>
        <p:txBody>
          <a:bodyPr/>
          <a:lstStyle>
            <a:lvl1pPr defTabSz="914400">
              <a:defRPr sz="2100"/>
            </a:lvl1pPr>
          </a:lstStyle>
          <a:p>
            <a:pPr/>
            <a:r>
              <a:t>We then measure the mass of those fragments using the mass spectrometer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And just using genomics or transcriptomics isn’t sufficient because there are many differences between DNA, RNA, and protein</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2" name="Shape 1322"/>
          <p:cNvSpPr/>
          <p:nvPr>
            <p:ph type="sldImg"/>
          </p:nvPr>
        </p:nvSpPr>
        <p:spPr>
          <a:prstGeom prst="rect">
            <a:avLst/>
          </a:prstGeom>
        </p:spPr>
        <p:txBody>
          <a:bodyPr/>
          <a:lstStyle/>
          <a:p>
            <a:pPr/>
          </a:p>
        </p:txBody>
      </p:sp>
      <p:sp>
        <p:nvSpPr>
          <p:cNvPr id="1323" name="Shape 1323"/>
          <p:cNvSpPr/>
          <p:nvPr>
            <p:ph type="body" sz="quarter" idx="1"/>
          </p:nvPr>
        </p:nvSpPr>
        <p:spPr>
          <a:prstGeom prst="rect">
            <a:avLst/>
          </a:prstGeom>
        </p:spPr>
        <p:txBody>
          <a:bodyPr/>
          <a:lstStyle>
            <a:lvl1pPr defTabSz="914400">
              <a:defRPr sz="2100"/>
            </a:lvl1pPr>
          </a:lstStyle>
          <a:p>
            <a:pPr/>
            <a:r>
              <a:t>We then use this data to identify the peptide using a computer software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2" name="Shape 1332"/>
          <p:cNvSpPr/>
          <p:nvPr>
            <p:ph type="sldImg"/>
          </p:nvPr>
        </p:nvSpPr>
        <p:spPr>
          <a:prstGeom prst="rect">
            <a:avLst/>
          </a:prstGeom>
        </p:spPr>
        <p:txBody>
          <a:bodyPr/>
          <a:lstStyle/>
          <a:p>
            <a:pPr/>
          </a:p>
        </p:txBody>
      </p:sp>
      <p:sp>
        <p:nvSpPr>
          <p:cNvPr id="1333" name="Shape 1333"/>
          <p:cNvSpPr/>
          <p:nvPr>
            <p:ph type="body" sz="quarter" idx="1"/>
          </p:nvPr>
        </p:nvSpPr>
        <p:spPr>
          <a:prstGeom prst="rect">
            <a:avLst/>
          </a:prstGeom>
        </p:spPr>
        <p:txBody>
          <a:bodyPr/>
          <a:lstStyle>
            <a:lvl1pPr defTabSz="914400">
              <a:defRPr sz="2100"/>
            </a:lvl1pPr>
          </a:lstStyle>
          <a:p>
            <a:pPr/>
            <a:r>
              <a:t>We can then quantify the peptides using intensity data.</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1" name="Shape 1341"/>
          <p:cNvSpPr/>
          <p:nvPr>
            <p:ph type="sldImg"/>
          </p:nvPr>
        </p:nvSpPr>
        <p:spPr>
          <a:prstGeom prst="rect">
            <a:avLst/>
          </a:prstGeom>
        </p:spPr>
        <p:txBody>
          <a:bodyPr/>
          <a:lstStyle/>
          <a:p>
            <a:pPr/>
          </a:p>
        </p:txBody>
      </p:sp>
      <p:sp>
        <p:nvSpPr>
          <p:cNvPr id="1342" name="Shape 1342"/>
          <p:cNvSpPr/>
          <p:nvPr>
            <p:ph type="body" sz="quarter" idx="1"/>
          </p:nvPr>
        </p:nvSpPr>
        <p:spPr>
          <a:prstGeom prst="rect">
            <a:avLst/>
          </a:prstGeom>
        </p:spPr>
        <p:txBody>
          <a:bodyPr/>
          <a:lstStyle/>
          <a:p>
            <a:pPr defTabSz="914400">
              <a:defRPr sz="2100"/>
            </a:pPr>
            <a:r>
              <a:t>And then perform statistics and measure differential expression if that’s what we’re interested in.</a:t>
            </a:r>
          </a:p>
          <a:p>
            <a:pPr defTabSz="914400">
              <a:defRPr sz="2100"/>
            </a:pPr>
          </a:p>
          <a:p>
            <a:pPr defTabSz="914400">
              <a:defRPr sz="2100"/>
            </a:pPr>
            <a:r>
              <a:t>That was a whirlwind of steps, so now I’m going to break one down and describe each one in more detail.</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0" name="Shape 1350"/>
          <p:cNvSpPr/>
          <p:nvPr>
            <p:ph type="sldImg"/>
          </p:nvPr>
        </p:nvSpPr>
        <p:spPr>
          <a:prstGeom prst="rect">
            <a:avLst/>
          </a:prstGeom>
        </p:spPr>
        <p:txBody>
          <a:bodyPr/>
          <a:lstStyle/>
          <a:p>
            <a:pPr/>
          </a:p>
        </p:txBody>
      </p:sp>
      <p:sp>
        <p:nvSpPr>
          <p:cNvPr id="1351" name="Shape 1351"/>
          <p:cNvSpPr/>
          <p:nvPr>
            <p:ph type="body" sz="quarter" idx="1"/>
          </p:nvPr>
        </p:nvSpPr>
        <p:spPr>
          <a:prstGeom prst="rect">
            <a:avLst/>
          </a:prstGeom>
        </p:spPr>
        <p:txBody>
          <a:bodyPr/>
          <a:lstStyle/>
          <a:p>
            <a:pPr/>
            <a:r>
              <a:t>So the first step is to extract protein from some type of matrix. And of course, I made that sound incredibly simple, but the method for doing this can vary dramatically for every type of sample and tissue and what the goal of the experiment is.</a:t>
            </a:r>
          </a:p>
          <a:p>
            <a:pPr/>
            <a:r>
              <a:t>But the general method is cells are lysed using a detergent or are based buffer followed by some kind of mechanical disruption which can include sonication, bed beating, and liquid nitrogen grinding.</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9" name="Shape 1359"/>
          <p:cNvSpPr/>
          <p:nvPr>
            <p:ph type="sldImg"/>
          </p:nvPr>
        </p:nvSpPr>
        <p:spPr>
          <a:prstGeom prst="rect">
            <a:avLst/>
          </a:prstGeom>
        </p:spPr>
        <p:txBody>
          <a:bodyPr/>
          <a:lstStyle/>
          <a:p>
            <a:pPr/>
          </a:p>
        </p:txBody>
      </p:sp>
      <p:sp>
        <p:nvSpPr>
          <p:cNvPr id="1360" name="Shape 1360"/>
          <p:cNvSpPr/>
          <p:nvPr>
            <p:ph type="body" sz="quarter" idx="1"/>
          </p:nvPr>
        </p:nvSpPr>
        <p:spPr>
          <a:prstGeom prst="rect">
            <a:avLst/>
          </a:prstGeom>
        </p:spPr>
        <p:txBody>
          <a:bodyPr/>
          <a:lstStyle/>
          <a:p>
            <a:pPr/>
            <a:r>
              <a:t>So now that we have extracted our proteins, we want to break them down into peptides, where now each molecule will behave more similarly to the next.</a:t>
            </a:r>
          </a:p>
          <a:p>
            <a:pPr/>
            <a:r>
              <a:t>To do this, we almost always use enzymes (we use trypsin about 99% of the time).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8" name="Shape 1378"/>
          <p:cNvSpPr/>
          <p:nvPr>
            <p:ph type="sldImg"/>
          </p:nvPr>
        </p:nvSpPr>
        <p:spPr>
          <a:prstGeom prst="rect">
            <a:avLst/>
          </a:prstGeom>
        </p:spPr>
        <p:txBody>
          <a:bodyPr/>
          <a:lstStyle/>
          <a:p>
            <a:pPr/>
          </a:p>
        </p:txBody>
      </p:sp>
      <p:sp>
        <p:nvSpPr>
          <p:cNvPr id="1379" name="Shape 1379"/>
          <p:cNvSpPr/>
          <p:nvPr>
            <p:ph type="body" sz="quarter" idx="1"/>
          </p:nvPr>
        </p:nvSpPr>
        <p:spPr>
          <a:prstGeom prst="rect">
            <a:avLst/>
          </a:prstGeom>
        </p:spPr>
        <p:txBody>
          <a:bodyPr/>
          <a:lstStyle/>
          <a:p>
            <a:pPr/>
            <a:r>
              <a:t>The general way this works is you reduce the disulfide bridges so now your proteins are unfolded</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8" name="Shape 1388"/>
          <p:cNvSpPr/>
          <p:nvPr>
            <p:ph type="sldImg"/>
          </p:nvPr>
        </p:nvSpPr>
        <p:spPr>
          <a:prstGeom prst="rect">
            <a:avLst/>
          </a:prstGeom>
        </p:spPr>
        <p:txBody>
          <a:bodyPr/>
          <a:lstStyle/>
          <a:p>
            <a:pPr/>
          </a:p>
        </p:txBody>
      </p:sp>
      <p:sp>
        <p:nvSpPr>
          <p:cNvPr id="1389" name="Shape 1389"/>
          <p:cNvSpPr/>
          <p:nvPr>
            <p:ph type="body" sz="quarter" idx="1"/>
          </p:nvPr>
        </p:nvSpPr>
        <p:spPr>
          <a:prstGeom prst="rect">
            <a:avLst/>
          </a:prstGeom>
        </p:spPr>
        <p:txBody>
          <a:bodyPr/>
          <a:lstStyle/>
          <a:p>
            <a:pPr/>
            <a:r>
              <a:t>And then the enzymes will cut at very specific locations (in the case of trypsin, the carboxyl side of lysine and arginine)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8" name="Shape 1398"/>
          <p:cNvSpPr/>
          <p:nvPr>
            <p:ph type="sldImg"/>
          </p:nvPr>
        </p:nvSpPr>
        <p:spPr>
          <a:prstGeom prst="rect">
            <a:avLst/>
          </a:prstGeom>
        </p:spPr>
        <p:txBody>
          <a:bodyPr/>
          <a:lstStyle/>
          <a:p>
            <a:pPr/>
          </a:p>
        </p:txBody>
      </p:sp>
      <p:sp>
        <p:nvSpPr>
          <p:cNvPr id="1399" name="Shape 1399"/>
          <p:cNvSpPr/>
          <p:nvPr>
            <p:ph type="body" sz="quarter" idx="1"/>
          </p:nvPr>
        </p:nvSpPr>
        <p:spPr>
          <a:prstGeom prst="rect">
            <a:avLst/>
          </a:prstGeom>
        </p:spPr>
        <p:txBody>
          <a:bodyPr/>
          <a:lstStyle/>
          <a:p>
            <a:pPr/>
            <a:r>
              <a:t>So now we have a bunch of smaller peptides.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5" name="Shape 1405"/>
          <p:cNvSpPr/>
          <p:nvPr>
            <p:ph type="sldImg"/>
          </p:nvPr>
        </p:nvSpPr>
        <p:spPr>
          <a:prstGeom prst="rect">
            <a:avLst/>
          </a:prstGeom>
        </p:spPr>
        <p:txBody>
          <a:bodyPr/>
          <a:lstStyle/>
          <a:p>
            <a:pPr/>
          </a:p>
        </p:txBody>
      </p:sp>
      <p:sp>
        <p:nvSpPr>
          <p:cNvPr id="1406" name="Shape 1406"/>
          <p:cNvSpPr/>
          <p:nvPr>
            <p:ph type="body" sz="quarter" idx="1"/>
          </p:nvPr>
        </p:nvSpPr>
        <p:spPr>
          <a:prstGeom prst="rect">
            <a:avLst/>
          </a:prstGeom>
        </p:spPr>
        <p:txBody>
          <a:bodyPr/>
          <a:lstStyle/>
          <a:p>
            <a:pPr/>
            <a:r>
              <a:t>We then load our peptides onto the HPLC where they can be separated using reverse phase chromatography. Typically C18 columns are connected to the HPLC so we are able to separate peptides and significantly reduce the complexity of the sample entering the mass spec at any given time.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4" name="Shape 1494"/>
          <p:cNvSpPr/>
          <p:nvPr>
            <p:ph type="sldImg"/>
          </p:nvPr>
        </p:nvSpPr>
        <p:spPr>
          <a:prstGeom prst="rect">
            <a:avLst/>
          </a:prstGeom>
        </p:spPr>
        <p:txBody>
          <a:bodyPr/>
          <a:lstStyle/>
          <a:p>
            <a:pPr/>
          </a:p>
        </p:txBody>
      </p:sp>
      <p:sp>
        <p:nvSpPr>
          <p:cNvPr id="1495" name="Shape 1495"/>
          <p:cNvSpPr/>
          <p:nvPr>
            <p:ph type="body" sz="quarter" idx="1"/>
          </p:nvPr>
        </p:nvSpPr>
        <p:spPr>
          <a:prstGeom prst="rect">
            <a:avLst/>
          </a:prstGeom>
        </p:spPr>
        <p:txBody>
          <a:bodyPr/>
          <a:lstStyle/>
          <a:p>
            <a:pPr/>
            <a:r>
              <a:t>To just visualize what the C18 and HPLC are doing, we’ll look at it a little closer. So the C18 resin is just a bunch of beads with C18 chains on them.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I’ve only included a few examples here, but of course there are many others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6" name="Shape 1586"/>
          <p:cNvSpPr/>
          <p:nvPr>
            <p:ph type="sldImg"/>
          </p:nvPr>
        </p:nvSpPr>
        <p:spPr>
          <a:prstGeom prst="rect">
            <a:avLst/>
          </a:prstGeom>
        </p:spPr>
        <p:txBody>
          <a:bodyPr/>
          <a:lstStyle/>
          <a:p>
            <a:pPr/>
          </a:p>
        </p:txBody>
      </p:sp>
      <p:sp>
        <p:nvSpPr>
          <p:cNvPr id="1587" name="Shape 1587"/>
          <p:cNvSpPr/>
          <p:nvPr>
            <p:ph type="body" sz="quarter" idx="1"/>
          </p:nvPr>
        </p:nvSpPr>
        <p:spPr>
          <a:prstGeom prst="rect">
            <a:avLst/>
          </a:prstGeom>
        </p:spPr>
        <p:txBody>
          <a:bodyPr/>
          <a:lstStyle/>
          <a:p>
            <a:pPr/>
            <a:r>
              <a:t>And when we load peptides onto them, they will become stuck to the C18</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1" name="Shape 2121"/>
          <p:cNvSpPr/>
          <p:nvPr>
            <p:ph type="sldImg"/>
          </p:nvPr>
        </p:nvSpPr>
        <p:spPr>
          <a:prstGeom prst="rect">
            <a:avLst/>
          </a:prstGeom>
        </p:spPr>
        <p:txBody>
          <a:bodyPr/>
          <a:lstStyle/>
          <a:p>
            <a:pPr/>
          </a:p>
        </p:txBody>
      </p:sp>
      <p:sp>
        <p:nvSpPr>
          <p:cNvPr id="2122" name="Shape 2122"/>
          <p:cNvSpPr/>
          <p:nvPr>
            <p:ph type="body" sz="quarter" idx="1"/>
          </p:nvPr>
        </p:nvSpPr>
        <p:spPr>
          <a:prstGeom prst="rect">
            <a:avLst/>
          </a:prstGeom>
        </p:spPr>
        <p:txBody>
          <a:bodyPr/>
          <a:lstStyle/>
          <a:p>
            <a:pPr/>
            <a:r>
              <a:t>So let’s look at the interplay between HPLC and mass spec. Here we have peptides coming from the HPLC into a column that is packed with that C18 resin, which is connected to the mass spec.</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8" name="Shape 2668"/>
          <p:cNvSpPr/>
          <p:nvPr>
            <p:ph type="sldImg"/>
          </p:nvPr>
        </p:nvSpPr>
        <p:spPr>
          <a:prstGeom prst="rect">
            <a:avLst/>
          </a:prstGeom>
        </p:spPr>
        <p:txBody>
          <a:bodyPr/>
          <a:lstStyle/>
          <a:p>
            <a:pPr/>
          </a:p>
        </p:txBody>
      </p:sp>
      <p:sp>
        <p:nvSpPr>
          <p:cNvPr id="2669" name="Shape 2669"/>
          <p:cNvSpPr/>
          <p:nvPr>
            <p:ph type="body" sz="quarter" idx="1"/>
          </p:nvPr>
        </p:nvSpPr>
        <p:spPr>
          <a:prstGeom prst="rect">
            <a:avLst/>
          </a:prstGeom>
        </p:spPr>
        <p:txBody>
          <a:bodyPr/>
          <a:lstStyle/>
          <a:p>
            <a:pPr/>
            <a:r>
              <a:t>When we flow peptides through the HPLC, the amino acid side chain will bind to the C18</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5" name="Shape 3215"/>
          <p:cNvSpPr/>
          <p:nvPr>
            <p:ph type="sldImg"/>
          </p:nvPr>
        </p:nvSpPr>
        <p:spPr>
          <a:prstGeom prst="rect">
            <a:avLst/>
          </a:prstGeom>
        </p:spPr>
        <p:txBody>
          <a:bodyPr/>
          <a:lstStyle/>
          <a:p>
            <a:pPr/>
          </a:p>
        </p:txBody>
      </p:sp>
      <p:sp>
        <p:nvSpPr>
          <p:cNvPr id="3216" name="Shape 3216"/>
          <p:cNvSpPr/>
          <p:nvPr>
            <p:ph type="body" sz="quarter" idx="1"/>
          </p:nvPr>
        </p:nvSpPr>
        <p:spPr>
          <a:prstGeom prst="rect">
            <a:avLst/>
          </a:prstGeom>
        </p:spPr>
        <p:txBody>
          <a:bodyPr/>
          <a:lstStyle/>
          <a:p>
            <a:pPr/>
            <a:r>
              <a:t>And then the HPLC pumps an increasing amount of organic solvent through the column.</a:t>
            </a:r>
          </a:p>
          <a:p>
            <a:pPr/>
            <a:r>
              <a:t>Because of this, hydrophilic peptides will move through the column faster than hydrophobic peptides.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2" name="Shape 3772"/>
          <p:cNvSpPr/>
          <p:nvPr>
            <p:ph type="sldImg"/>
          </p:nvPr>
        </p:nvSpPr>
        <p:spPr>
          <a:prstGeom prst="rect">
            <a:avLst/>
          </a:prstGeom>
        </p:spPr>
        <p:txBody>
          <a:bodyPr/>
          <a:lstStyle/>
          <a:p>
            <a:pPr/>
          </a:p>
        </p:txBody>
      </p:sp>
      <p:sp>
        <p:nvSpPr>
          <p:cNvPr id="3773" name="Shape 3773"/>
          <p:cNvSpPr/>
          <p:nvPr>
            <p:ph type="body" sz="quarter" idx="1"/>
          </p:nvPr>
        </p:nvSpPr>
        <p:spPr>
          <a:prstGeom prst="rect">
            <a:avLst/>
          </a:prstGeom>
        </p:spPr>
        <p:txBody>
          <a:bodyPr/>
          <a:lstStyle/>
          <a:p>
            <a:pPr/>
            <a:r>
              <a:t>So each peptide has a unique time that it is retained on the column before it goes into the mass spec. And we can plot that as the retention time.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7" name="Shape 3777"/>
          <p:cNvSpPr/>
          <p:nvPr>
            <p:ph type="sldImg"/>
          </p:nvPr>
        </p:nvSpPr>
        <p:spPr>
          <a:prstGeom prst="rect">
            <a:avLst/>
          </a:prstGeom>
        </p:spPr>
        <p:txBody>
          <a:bodyPr/>
          <a:lstStyle/>
          <a:p>
            <a:pPr/>
          </a:p>
        </p:txBody>
      </p:sp>
      <p:sp>
        <p:nvSpPr>
          <p:cNvPr id="3778" name="Shape 3778"/>
          <p:cNvSpPr/>
          <p:nvPr>
            <p:ph type="body" sz="quarter" idx="1"/>
          </p:nvPr>
        </p:nvSpPr>
        <p:spPr>
          <a:prstGeom prst="rect">
            <a:avLst/>
          </a:prstGeom>
        </p:spPr>
        <p:txBody>
          <a:bodyPr/>
          <a:lstStyle/>
          <a:p>
            <a:pPr/>
            <a:r>
              <a:t>Then the peptides are ionized and go into the mass spec where their mass is measured, fragmented, and the mass of those fragments in measured. </a:t>
            </a:r>
          </a:p>
          <a:p>
            <a:pPr/>
            <a:r>
              <a:t>Let’s look at these steps a little closer.</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4" name="Shape 3784"/>
          <p:cNvSpPr/>
          <p:nvPr>
            <p:ph type="sldImg"/>
          </p:nvPr>
        </p:nvSpPr>
        <p:spPr>
          <a:prstGeom prst="rect">
            <a:avLst/>
          </a:prstGeom>
        </p:spPr>
        <p:txBody>
          <a:bodyPr/>
          <a:lstStyle/>
          <a:p>
            <a:pPr/>
          </a:p>
        </p:txBody>
      </p:sp>
      <p:sp>
        <p:nvSpPr>
          <p:cNvPr id="3785" name="Shape 3785"/>
          <p:cNvSpPr/>
          <p:nvPr>
            <p:ph type="body" sz="quarter" idx="1"/>
          </p:nvPr>
        </p:nvSpPr>
        <p:spPr>
          <a:prstGeom prst="rect">
            <a:avLst/>
          </a:prstGeom>
        </p:spPr>
        <p:txBody>
          <a:bodyPr/>
          <a:lstStyle/>
          <a:p>
            <a:pPr/>
            <a:r>
              <a:t>So I will describe how data is acquired through a method called data-dependent acquisition. </a:t>
            </a:r>
          </a:p>
          <a:p>
            <a:pPr/>
            <a:r>
              <a:t>So for any given retention time (remember the time a set of peptides elute off the C18, the mass spec will measure the mass of all the peptides with a certain mass range. Here I’m showing 400-1000 m/z.</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0" name="Shape 3790"/>
          <p:cNvSpPr/>
          <p:nvPr>
            <p:ph type="sldImg"/>
          </p:nvPr>
        </p:nvSpPr>
        <p:spPr>
          <a:prstGeom prst="rect">
            <a:avLst/>
          </a:prstGeom>
        </p:spPr>
        <p:txBody>
          <a:bodyPr/>
          <a:lstStyle/>
          <a:p>
            <a:pPr/>
          </a:p>
        </p:txBody>
      </p:sp>
      <p:sp>
        <p:nvSpPr>
          <p:cNvPr id="3791" name="Shape 3791"/>
          <p:cNvSpPr/>
          <p:nvPr>
            <p:ph type="body" sz="quarter" idx="1"/>
          </p:nvPr>
        </p:nvSpPr>
        <p:spPr>
          <a:prstGeom prst="rect">
            <a:avLst/>
          </a:prstGeom>
        </p:spPr>
        <p:txBody>
          <a:bodyPr/>
          <a:lstStyle/>
          <a:p>
            <a:pPr/>
            <a:r>
              <a:t>And to see a simplified version of the spectra, here is what we typically see. A bunch of lines at different m/z and each with different height (called intensity), roughly corresponding to their abundance. </a:t>
            </a:r>
          </a:p>
          <a:p>
            <a:pPr/>
            <a:r>
              <a:t>These scans are commonly called MS1, precursor, or full scans.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6" name="Shape 3796"/>
          <p:cNvSpPr/>
          <p:nvPr>
            <p:ph type="sldImg"/>
          </p:nvPr>
        </p:nvSpPr>
        <p:spPr>
          <a:prstGeom prst="rect">
            <a:avLst/>
          </a:prstGeom>
        </p:spPr>
        <p:txBody>
          <a:bodyPr/>
          <a:lstStyle/>
          <a:p>
            <a:pPr/>
          </a:p>
        </p:txBody>
      </p:sp>
      <p:sp>
        <p:nvSpPr>
          <p:cNvPr id="3797" name="Shape 3797"/>
          <p:cNvSpPr/>
          <p:nvPr>
            <p:ph type="body" sz="quarter" idx="1"/>
          </p:nvPr>
        </p:nvSpPr>
        <p:spPr>
          <a:prstGeom prst="rect">
            <a:avLst/>
          </a:prstGeom>
        </p:spPr>
        <p:txBody>
          <a:bodyPr/>
          <a:lstStyle/>
          <a:p>
            <a:pPr/>
            <a:r>
              <a:t>So after an MS1 scan is done, the mass spec will pick one of the peptides from the MS1 scan and perform an MS2 scan on it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3" name="Shape 3803"/>
          <p:cNvSpPr/>
          <p:nvPr>
            <p:ph type="sldImg"/>
          </p:nvPr>
        </p:nvSpPr>
        <p:spPr>
          <a:prstGeom prst="rect">
            <a:avLst/>
          </a:prstGeom>
        </p:spPr>
        <p:txBody>
          <a:bodyPr/>
          <a:lstStyle/>
          <a:p>
            <a:pPr/>
          </a:p>
        </p:txBody>
      </p:sp>
      <p:sp>
        <p:nvSpPr>
          <p:cNvPr id="3804" name="Shape 3804"/>
          <p:cNvSpPr/>
          <p:nvPr>
            <p:ph type="body" sz="quarter" idx="1"/>
          </p:nvPr>
        </p:nvSpPr>
        <p:spPr>
          <a:prstGeom prst="rect">
            <a:avLst/>
          </a:prstGeom>
        </p:spPr>
        <p:txBody>
          <a:bodyPr/>
          <a:lstStyle/>
          <a:p>
            <a:pPr/>
            <a:r>
              <a:t>And it will do a whole bunch of different MS2 scans throughout the MS1 mass range.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So measuring just measuring RNA or DNA or both doesn’t gives us information on a variety of things.</a:t>
            </a:r>
          </a:p>
          <a:p>
            <a:pPr/>
            <a:r>
              <a:t>Anyone have any thoughts on what these can be?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9" name="Shape 3809"/>
          <p:cNvSpPr/>
          <p:nvPr>
            <p:ph type="sldImg"/>
          </p:nvPr>
        </p:nvSpPr>
        <p:spPr>
          <a:prstGeom prst="rect">
            <a:avLst/>
          </a:prstGeom>
        </p:spPr>
        <p:txBody>
          <a:bodyPr/>
          <a:lstStyle/>
          <a:p>
            <a:pPr/>
          </a:p>
        </p:txBody>
      </p:sp>
      <p:sp>
        <p:nvSpPr>
          <p:cNvPr id="3810" name="Shape 3810"/>
          <p:cNvSpPr/>
          <p:nvPr>
            <p:ph type="body" sz="quarter" idx="1"/>
          </p:nvPr>
        </p:nvSpPr>
        <p:spPr>
          <a:prstGeom prst="rect">
            <a:avLst/>
          </a:prstGeom>
        </p:spPr>
        <p:txBody>
          <a:bodyPr/>
          <a:lstStyle/>
          <a:p>
            <a:pPr/>
            <a:r>
              <a:t>Let’s look at little closer at these MS2, or fragment scans. They look pretty similar to the MS1 scans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4" name="Shape 3814"/>
          <p:cNvSpPr/>
          <p:nvPr>
            <p:ph type="sldImg"/>
          </p:nvPr>
        </p:nvSpPr>
        <p:spPr>
          <a:prstGeom prst="rect">
            <a:avLst/>
          </a:prstGeom>
        </p:spPr>
        <p:txBody>
          <a:bodyPr/>
          <a:lstStyle/>
          <a:p>
            <a:pPr/>
          </a:p>
        </p:txBody>
      </p:sp>
      <p:sp>
        <p:nvSpPr>
          <p:cNvPr id="3815" name="Shape 3815"/>
          <p:cNvSpPr/>
          <p:nvPr>
            <p:ph type="body" sz="quarter" idx="1"/>
          </p:nvPr>
        </p:nvSpPr>
        <p:spPr>
          <a:prstGeom prst="rect">
            <a:avLst/>
          </a:prstGeom>
        </p:spPr>
        <p:txBody>
          <a:bodyPr/>
          <a:lstStyle/>
          <a:p>
            <a:pPr/>
            <a:r>
              <a:t>But let’s also just look at it from the spectra level. The instrument did an MS1 scan and found this peptide at 850 m/z and wanted to sequence that. So it fragmented just that one peptide into smaller bits and performed another scan  (an MS2 scan) on all those tiny bits measure their mass. But what are all these b and y ions I have listed you ask and what exactly is happening here you ask? Let me explain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7" name="Shape 3867"/>
          <p:cNvSpPr/>
          <p:nvPr>
            <p:ph type="sldImg"/>
          </p:nvPr>
        </p:nvSpPr>
        <p:spPr>
          <a:prstGeom prst="rect">
            <a:avLst/>
          </a:prstGeom>
        </p:spPr>
        <p:txBody>
          <a:bodyPr/>
          <a:lstStyle/>
          <a:p>
            <a:pPr/>
          </a:p>
        </p:txBody>
      </p:sp>
      <p:sp>
        <p:nvSpPr>
          <p:cNvPr id="3868" name="Shape 3868"/>
          <p:cNvSpPr/>
          <p:nvPr>
            <p:ph type="body" sz="quarter" idx="1"/>
          </p:nvPr>
        </p:nvSpPr>
        <p:spPr>
          <a:prstGeom prst="rect">
            <a:avLst/>
          </a:prstGeom>
        </p:spPr>
        <p:txBody>
          <a:bodyPr/>
          <a:lstStyle/>
          <a:p>
            <a:pPr/>
            <a:r>
              <a:t>So let’s look at an example case of a fake peptide called KYLE. In the MS1 scan, it has an m/z of 404.21 and is in the +1 charge state. Honestly, there are a ton of other peptides that can have this same m/z so it could be KYLE or it could be something else. The mass spec has decided it is interested in knowing if this peptide is actually KYLE.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0" name="Shape 3920"/>
          <p:cNvSpPr/>
          <p:nvPr>
            <p:ph type="sldImg"/>
          </p:nvPr>
        </p:nvSpPr>
        <p:spPr>
          <a:prstGeom prst="rect">
            <a:avLst/>
          </a:prstGeom>
        </p:spPr>
        <p:txBody>
          <a:bodyPr/>
          <a:lstStyle/>
          <a:p>
            <a:pPr/>
          </a:p>
        </p:txBody>
      </p:sp>
      <p:sp>
        <p:nvSpPr>
          <p:cNvPr id="3921" name="Shape 3921"/>
          <p:cNvSpPr/>
          <p:nvPr>
            <p:ph type="body" sz="quarter" idx="1"/>
          </p:nvPr>
        </p:nvSpPr>
        <p:spPr>
          <a:prstGeom prst="rect">
            <a:avLst/>
          </a:prstGeom>
        </p:spPr>
        <p:txBody>
          <a:bodyPr/>
          <a:lstStyle/>
          <a:p>
            <a:pPr/>
            <a:r>
              <a:t>What the mass spec does is it selects just the 404.21 peptide and slams it really fast into an inert gas in a process called collision induced dissociation.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7" name="Shape 3977"/>
          <p:cNvSpPr/>
          <p:nvPr>
            <p:ph type="sldImg"/>
          </p:nvPr>
        </p:nvSpPr>
        <p:spPr>
          <a:prstGeom prst="rect">
            <a:avLst/>
          </a:prstGeom>
        </p:spPr>
        <p:txBody>
          <a:bodyPr/>
          <a:lstStyle/>
          <a:p>
            <a:pPr/>
          </a:p>
        </p:txBody>
      </p:sp>
      <p:sp>
        <p:nvSpPr>
          <p:cNvPr id="3978" name="Shape 3978"/>
          <p:cNvSpPr/>
          <p:nvPr>
            <p:ph type="body" sz="quarter" idx="1"/>
          </p:nvPr>
        </p:nvSpPr>
        <p:spPr>
          <a:prstGeom prst="rect">
            <a:avLst/>
          </a:prstGeom>
        </p:spPr>
        <p:txBody>
          <a:bodyPr/>
          <a:lstStyle>
            <a:lvl1pPr defTabSz="914400">
              <a:defRPr sz="2100"/>
            </a:lvl1pPr>
          </a:lstStyle>
          <a:p>
            <a:pPr/>
            <a:r>
              <a:t>What this does is it breaks the peptide at every possible peptide bond so we now a ton of different fragments (commonly referred to as fragment ions) called b and y ions. And that just corresponds to the location of the fragment ion with respect to the precursor ion</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5" name="Shape 4035"/>
          <p:cNvSpPr/>
          <p:nvPr>
            <p:ph type="sldImg"/>
          </p:nvPr>
        </p:nvSpPr>
        <p:spPr>
          <a:prstGeom prst="rect">
            <a:avLst/>
          </a:prstGeom>
        </p:spPr>
        <p:txBody>
          <a:bodyPr/>
          <a:lstStyle/>
          <a:p>
            <a:pPr/>
          </a:p>
        </p:txBody>
      </p:sp>
      <p:sp>
        <p:nvSpPr>
          <p:cNvPr id="4036" name="Shape 4036"/>
          <p:cNvSpPr/>
          <p:nvPr>
            <p:ph type="body" sz="quarter" idx="1"/>
          </p:nvPr>
        </p:nvSpPr>
        <p:spPr>
          <a:prstGeom prst="rect">
            <a:avLst/>
          </a:prstGeom>
        </p:spPr>
        <p:txBody>
          <a:bodyPr/>
          <a:lstStyle>
            <a:lvl1pPr defTabSz="914400">
              <a:defRPr sz="2100"/>
            </a:lvl1pPr>
          </a:lstStyle>
          <a:p>
            <a:pPr/>
            <a:r>
              <a:t>So the first amino acid on the n terminus is b1 and then as you continue to the c terminus, you increase b by 1. And then from the c terminus, you start at y 1 and then increase y by one for every amino acid along to the n terminus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7" name="Shape 4087"/>
          <p:cNvSpPr/>
          <p:nvPr>
            <p:ph type="sldImg"/>
          </p:nvPr>
        </p:nvSpPr>
        <p:spPr>
          <a:prstGeom prst="rect">
            <a:avLst/>
          </a:prstGeom>
        </p:spPr>
        <p:txBody>
          <a:bodyPr/>
          <a:lstStyle/>
          <a:p>
            <a:pPr/>
          </a:p>
        </p:txBody>
      </p:sp>
      <p:sp>
        <p:nvSpPr>
          <p:cNvPr id="4088" name="Shape 4088"/>
          <p:cNvSpPr/>
          <p:nvPr>
            <p:ph type="body" sz="quarter" idx="1"/>
          </p:nvPr>
        </p:nvSpPr>
        <p:spPr>
          <a:prstGeom prst="rect">
            <a:avLst/>
          </a:prstGeom>
        </p:spPr>
        <p:txBody>
          <a:bodyPr/>
          <a:lstStyle>
            <a:lvl1pPr defTabSz="914400">
              <a:defRPr sz="2100"/>
            </a:lvl1pPr>
          </a:lstStyle>
          <a:p>
            <a:pPr/>
            <a:r>
              <a:t>But we can now figure out the amino acid composition of each fragment ions. And the idea is very similar to the idea of DNA shotgun sequencing.</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9" name="Shape 4149"/>
          <p:cNvSpPr/>
          <p:nvPr>
            <p:ph type="sldImg"/>
          </p:nvPr>
        </p:nvSpPr>
        <p:spPr>
          <a:prstGeom prst="rect">
            <a:avLst/>
          </a:prstGeom>
        </p:spPr>
        <p:txBody>
          <a:bodyPr/>
          <a:lstStyle/>
          <a:p>
            <a:pPr/>
          </a:p>
        </p:txBody>
      </p:sp>
      <p:sp>
        <p:nvSpPr>
          <p:cNvPr id="4150" name="Shape 4150"/>
          <p:cNvSpPr/>
          <p:nvPr>
            <p:ph type="body" sz="quarter" idx="1"/>
          </p:nvPr>
        </p:nvSpPr>
        <p:spPr>
          <a:prstGeom prst="rect">
            <a:avLst/>
          </a:prstGeom>
        </p:spPr>
        <p:txBody>
          <a:bodyPr/>
          <a:lstStyle/>
          <a:p>
            <a:pPr defTabSz="914400">
              <a:defRPr sz="2100"/>
            </a:pPr>
            <a:r>
              <a:t>We now have essentially a ladder of increasing molecular weight ions. And we know the mass of each amino acid. So we can figure out the difference in mass between two fragments and deduce what the amino acid is.</a:t>
            </a:r>
          </a:p>
          <a:p>
            <a:pPr defTabSz="914400">
              <a:defRPr sz="2100"/>
            </a:pPr>
            <a:r>
              <a:t>And this is commonly referred to as MS/MS (because we do two MS scans) or tandem mass spec</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4" name="Shape 4154"/>
          <p:cNvSpPr/>
          <p:nvPr>
            <p:ph type="sldImg"/>
          </p:nvPr>
        </p:nvSpPr>
        <p:spPr>
          <a:prstGeom prst="rect">
            <a:avLst/>
          </a:prstGeom>
        </p:spPr>
        <p:txBody>
          <a:bodyPr/>
          <a:lstStyle/>
          <a:p>
            <a:pPr/>
          </a:p>
        </p:txBody>
      </p:sp>
      <p:sp>
        <p:nvSpPr>
          <p:cNvPr id="4155" name="Shape 4155"/>
          <p:cNvSpPr/>
          <p:nvPr>
            <p:ph type="body" sz="quarter" idx="1"/>
          </p:nvPr>
        </p:nvSpPr>
        <p:spPr>
          <a:prstGeom prst="rect">
            <a:avLst/>
          </a:prstGeom>
        </p:spPr>
        <p:txBody>
          <a:bodyPr/>
          <a:lstStyle/>
          <a:p>
            <a:pPr/>
            <a:r>
              <a:t>So now we know the general way that this happens.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9" name="Shape 4159"/>
          <p:cNvSpPr/>
          <p:nvPr>
            <p:ph type="sldImg"/>
          </p:nvPr>
        </p:nvSpPr>
        <p:spPr>
          <a:prstGeom prst="rect">
            <a:avLst/>
          </a:prstGeom>
        </p:spPr>
        <p:txBody>
          <a:bodyPr/>
          <a:lstStyle/>
          <a:p>
            <a:pPr/>
          </a:p>
        </p:txBody>
      </p:sp>
      <p:sp>
        <p:nvSpPr>
          <p:cNvPr id="4160" name="Shape 4160"/>
          <p:cNvSpPr/>
          <p:nvPr>
            <p:ph type="body" sz="quarter" idx="1"/>
          </p:nvPr>
        </p:nvSpPr>
        <p:spPr>
          <a:prstGeom prst="rect">
            <a:avLst/>
          </a:prstGeom>
        </p:spPr>
        <p:txBody>
          <a:bodyPr/>
          <a:lstStyle/>
          <a:p>
            <a:pPr/>
            <a:r>
              <a:t>But within one MS1 scan, the instrument will select several peptides to fragment for MS2 scans. As shown here, each peptide is highlighted in a different color, and then we receive different colored MS2 scans that correspond to each specific peptide from the MS1.</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The localization of a protein, how much actual protein there is, how rapidly that protein is turned over, or is a protein is modified and where on the protein it’s modified</a:t>
            </a:r>
          </a:p>
          <a:p>
            <a:pPr/>
          </a:p>
          <a:p>
            <a:pPr defTabSz="914400">
              <a:defRPr sz="2100"/>
            </a:pPr>
            <a:r>
              <a:t>Despite all of these benefits to measuring at the protein level, there are some serious difficulties to actually measuring protein levels, even with mass spec. And this is for a myriad of reasons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3" name="Shape 4303"/>
          <p:cNvSpPr/>
          <p:nvPr>
            <p:ph type="sldImg"/>
          </p:nvPr>
        </p:nvSpPr>
        <p:spPr>
          <a:prstGeom prst="rect">
            <a:avLst/>
          </a:prstGeom>
        </p:spPr>
        <p:txBody>
          <a:bodyPr/>
          <a:lstStyle/>
          <a:p>
            <a:pPr/>
          </a:p>
        </p:txBody>
      </p:sp>
      <p:sp>
        <p:nvSpPr>
          <p:cNvPr id="4304" name="Shape 4304"/>
          <p:cNvSpPr/>
          <p:nvPr>
            <p:ph type="body" sz="quarter" idx="1"/>
          </p:nvPr>
        </p:nvSpPr>
        <p:spPr>
          <a:prstGeom prst="rect">
            <a:avLst/>
          </a:prstGeom>
        </p:spPr>
        <p:txBody>
          <a:bodyPr/>
          <a:lstStyle/>
          <a:p>
            <a:pPr/>
            <a:r>
              <a:t>But how is the mass spec able to pick specific peptides to fragment? Remember how I said the quadrapole mass filter can remove any ions you don’t want? Well that feature is incredibly useful now. In this example, the mass spec found three peptides in the MS1 scan, the blue, orange, and purple peptides. We can now apply very specific current to the quadrapole so that we can get only the blue, orange, or purple peptides and then we can fragment JUST that one peptide.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8" name="Shape 4308"/>
          <p:cNvSpPr/>
          <p:nvPr>
            <p:ph type="sldImg"/>
          </p:nvPr>
        </p:nvSpPr>
        <p:spPr>
          <a:prstGeom prst="rect">
            <a:avLst/>
          </a:prstGeom>
        </p:spPr>
        <p:txBody>
          <a:bodyPr/>
          <a:lstStyle/>
          <a:p>
            <a:pPr/>
          </a:p>
        </p:txBody>
      </p:sp>
      <p:sp>
        <p:nvSpPr>
          <p:cNvPr id="4309" name="Shape 4309"/>
          <p:cNvSpPr/>
          <p:nvPr>
            <p:ph type="body" sz="quarter" idx="1"/>
          </p:nvPr>
        </p:nvSpPr>
        <p:spPr>
          <a:prstGeom prst="rect">
            <a:avLst/>
          </a:prstGeom>
        </p:spPr>
        <p:txBody>
          <a:bodyPr/>
          <a:lstStyle/>
          <a:p>
            <a:pPr/>
            <a:r>
              <a:t>And then the mass spec just does this over and over and over again every 2.5 to 3 seconds.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4" name="Shape 4314"/>
          <p:cNvSpPr/>
          <p:nvPr>
            <p:ph type="sldImg"/>
          </p:nvPr>
        </p:nvSpPr>
        <p:spPr>
          <a:prstGeom prst="rect">
            <a:avLst/>
          </a:prstGeom>
        </p:spPr>
        <p:txBody>
          <a:bodyPr/>
          <a:lstStyle/>
          <a:p>
            <a:pPr/>
          </a:p>
        </p:txBody>
      </p:sp>
      <p:sp>
        <p:nvSpPr>
          <p:cNvPr id="4315" name="Shape 4315"/>
          <p:cNvSpPr/>
          <p:nvPr>
            <p:ph type="body" sz="quarter" idx="1"/>
          </p:nvPr>
        </p:nvSpPr>
        <p:spPr>
          <a:prstGeom prst="rect">
            <a:avLst/>
          </a:prstGeom>
        </p:spPr>
        <p:txBody>
          <a:bodyPr/>
          <a:lstStyle/>
          <a:p>
            <a:pPr/>
            <a:r>
              <a:t>Now that we understand how data is collected, let’s look at an actual spectra. So this is an MS1 scan from one particular retention time (37.83 minutes). You can see that there are a ton of peptides here that could be interesting to sequence.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3" name="Shape 4323"/>
          <p:cNvSpPr/>
          <p:nvPr>
            <p:ph type="sldImg"/>
          </p:nvPr>
        </p:nvSpPr>
        <p:spPr>
          <a:prstGeom prst="rect">
            <a:avLst/>
          </a:prstGeom>
        </p:spPr>
        <p:txBody>
          <a:bodyPr/>
          <a:lstStyle/>
          <a:p>
            <a:pPr/>
          </a:p>
        </p:txBody>
      </p:sp>
      <p:sp>
        <p:nvSpPr>
          <p:cNvPr id="4324" name="Shape 4324"/>
          <p:cNvSpPr/>
          <p:nvPr>
            <p:ph type="body" sz="quarter" idx="1"/>
          </p:nvPr>
        </p:nvSpPr>
        <p:spPr>
          <a:prstGeom prst="rect">
            <a:avLst/>
          </a:prstGeom>
        </p:spPr>
        <p:txBody>
          <a:bodyPr/>
          <a:lstStyle/>
          <a:p>
            <a:pPr/>
            <a:r>
              <a:t>So after this, the mass spec selects specific precursors. In this case, it picked the 635.3434 m/z precursor and fragmented it, giving us this MS2 scan.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4" name="Shape 4334"/>
          <p:cNvSpPr/>
          <p:nvPr>
            <p:ph type="sldImg"/>
          </p:nvPr>
        </p:nvSpPr>
        <p:spPr>
          <a:prstGeom prst="rect">
            <a:avLst/>
          </a:prstGeom>
        </p:spPr>
        <p:txBody>
          <a:bodyPr/>
          <a:lstStyle/>
          <a:p>
            <a:pPr/>
          </a:p>
        </p:txBody>
      </p:sp>
      <p:sp>
        <p:nvSpPr>
          <p:cNvPr id="4335" name="Shape 4335"/>
          <p:cNvSpPr/>
          <p:nvPr>
            <p:ph type="body" sz="quarter" idx="1"/>
          </p:nvPr>
        </p:nvSpPr>
        <p:spPr>
          <a:prstGeom prst="rect">
            <a:avLst/>
          </a:prstGeom>
        </p:spPr>
        <p:txBody>
          <a:bodyPr/>
          <a:lstStyle/>
          <a:p>
            <a:pPr/>
            <a:r>
              <a:t>And then after that it fragmented 473.8944.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8" name="Shape 4358"/>
          <p:cNvSpPr/>
          <p:nvPr>
            <p:ph type="sldImg"/>
          </p:nvPr>
        </p:nvSpPr>
        <p:spPr>
          <a:prstGeom prst="rect">
            <a:avLst/>
          </a:prstGeom>
        </p:spPr>
        <p:txBody>
          <a:bodyPr/>
          <a:lstStyle/>
          <a:p>
            <a:pPr/>
          </a:p>
        </p:txBody>
      </p:sp>
      <p:sp>
        <p:nvSpPr>
          <p:cNvPr id="4359" name="Shape 4359"/>
          <p:cNvSpPr/>
          <p:nvPr>
            <p:ph type="body" sz="quarter" idx="1"/>
          </p:nvPr>
        </p:nvSpPr>
        <p:spPr>
          <a:prstGeom prst="rect">
            <a:avLst/>
          </a:prstGeom>
        </p:spPr>
        <p:txBody>
          <a:bodyPr/>
          <a:lstStyle/>
          <a:p>
            <a:pPr/>
            <a:r>
              <a:t>And then did 18 more MS2 scans before doing another MS1 scan.</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4" name="Shape 4364"/>
          <p:cNvSpPr/>
          <p:nvPr>
            <p:ph type="sldImg"/>
          </p:nvPr>
        </p:nvSpPr>
        <p:spPr>
          <a:prstGeom prst="rect">
            <a:avLst/>
          </a:prstGeom>
        </p:spPr>
        <p:txBody>
          <a:bodyPr/>
          <a:lstStyle/>
          <a:p>
            <a:pPr/>
          </a:p>
        </p:txBody>
      </p:sp>
      <p:sp>
        <p:nvSpPr>
          <p:cNvPr id="4365" name="Shape 4365"/>
          <p:cNvSpPr/>
          <p:nvPr>
            <p:ph type="body" sz="quarter" idx="1"/>
          </p:nvPr>
        </p:nvSpPr>
        <p:spPr>
          <a:prstGeom prst="rect">
            <a:avLst/>
          </a:prstGeom>
        </p:spPr>
        <p:txBody>
          <a:bodyPr/>
          <a:lstStyle/>
          <a:p>
            <a:pPr/>
            <a:r>
              <a:t>Okay now we have MS2 spectra but now we have to search this data. First, you take a known database, or FASTA file, of protein sequences corresponding to whatever organism you are searching.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1" name="Shape 4371"/>
          <p:cNvSpPr/>
          <p:nvPr>
            <p:ph type="sldImg"/>
          </p:nvPr>
        </p:nvSpPr>
        <p:spPr>
          <a:prstGeom prst="rect">
            <a:avLst/>
          </a:prstGeom>
        </p:spPr>
        <p:txBody>
          <a:bodyPr/>
          <a:lstStyle/>
          <a:p>
            <a:pPr/>
          </a:p>
        </p:txBody>
      </p:sp>
      <p:sp>
        <p:nvSpPr>
          <p:cNvPr id="4372" name="Shape 4372"/>
          <p:cNvSpPr/>
          <p:nvPr>
            <p:ph type="body" sz="quarter" idx="1"/>
          </p:nvPr>
        </p:nvSpPr>
        <p:spPr>
          <a:prstGeom prst="rect">
            <a:avLst/>
          </a:prstGeom>
        </p:spPr>
        <p:txBody>
          <a:bodyPr/>
          <a:lstStyle/>
          <a:p>
            <a:pPr/>
            <a:r>
              <a:t>And then in silico digest those proteins into peptides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8" name="Shape 4378"/>
          <p:cNvSpPr/>
          <p:nvPr>
            <p:ph type="sldImg"/>
          </p:nvPr>
        </p:nvSpPr>
        <p:spPr>
          <a:prstGeom prst="rect">
            <a:avLst/>
          </a:prstGeom>
        </p:spPr>
        <p:txBody>
          <a:bodyPr/>
          <a:lstStyle/>
          <a:p>
            <a:pPr/>
          </a:p>
        </p:txBody>
      </p:sp>
      <p:sp>
        <p:nvSpPr>
          <p:cNvPr id="4379" name="Shape 4379"/>
          <p:cNvSpPr/>
          <p:nvPr>
            <p:ph type="body" sz="quarter" idx="1"/>
          </p:nvPr>
        </p:nvSpPr>
        <p:spPr>
          <a:prstGeom prst="rect">
            <a:avLst/>
          </a:prstGeom>
        </p:spPr>
        <p:txBody>
          <a:bodyPr/>
          <a:lstStyle/>
          <a:p>
            <a:pPr/>
            <a:r>
              <a:t>And because these peptides behave fairly regularly, we can create theoretical spectra for each peptide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6" name="Shape 4386"/>
          <p:cNvSpPr/>
          <p:nvPr>
            <p:ph type="sldImg"/>
          </p:nvPr>
        </p:nvSpPr>
        <p:spPr>
          <a:prstGeom prst="rect">
            <a:avLst/>
          </a:prstGeom>
        </p:spPr>
        <p:txBody>
          <a:bodyPr/>
          <a:lstStyle/>
          <a:p>
            <a:pPr/>
          </a:p>
        </p:txBody>
      </p:sp>
      <p:sp>
        <p:nvSpPr>
          <p:cNvPr id="4387" name="Shape 4387"/>
          <p:cNvSpPr/>
          <p:nvPr>
            <p:ph type="body" sz="quarter" idx="1"/>
          </p:nvPr>
        </p:nvSpPr>
        <p:spPr>
          <a:prstGeom prst="rect">
            <a:avLst/>
          </a:prstGeom>
        </p:spPr>
        <p:txBody>
          <a:bodyPr/>
          <a:lstStyle/>
          <a:p>
            <a:pPr/>
            <a:r>
              <a:t>We take our experimentally generated MS2 spectra</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5" name="Title Text"/>
          <p:cNvSpPr txBox="1"/>
          <p:nvPr>
            <p:ph type="title"/>
          </p:nvPr>
        </p:nvSpPr>
        <p:spPr>
          <a:xfrm>
            <a:off x="4833937" y="2303859"/>
            <a:ext cx="14716126" cy="4643438"/>
          </a:xfrm>
          <a:prstGeom prst="rect">
            <a:avLst/>
          </a:prstGeom>
        </p:spPr>
        <p:txBody>
          <a:bodyPr anchor="b"/>
          <a:lstStyle/>
          <a:p>
            <a:pPr/>
            <a:r>
              <a:t>Title Text</a:t>
            </a:r>
          </a:p>
        </p:txBody>
      </p:sp>
      <p:sp>
        <p:nvSpPr>
          <p:cNvPr id="16" name="Body Level One…"/>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6000"/>
            </a:lvl1pPr>
            <a:lvl2pPr marL="0" indent="0" algn="ctr">
              <a:spcBef>
                <a:spcPts val="0"/>
              </a:spcBef>
              <a:buSzTx/>
              <a:buNone/>
              <a:defRPr sz="6000"/>
            </a:lvl2pPr>
            <a:lvl3pPr marL="0" indent="0" algn="ctr">
              <a:spcBef>
                <a:spcPts val="0"/>
              </a:spcBef>
              <a:buSzTx/>
              <a:buNone/>
              <a:defRPr sz="6000"/>
            </a:lvl3pPr>
            <a:lvl4pPr marL="0" indent="0" algn="ctr">
              <a:spcBef>
                <a:spcPts val="0"/>
              </a:spcBef>
              <a:buSzTx/>
              <a:buNone/>
              <a:defRPr sz="6000"/>
            </a:lvl4pPr>
            <a:lvl5pPr marL="0" indent="0" algn="ctr">
              <a:spcBef>
                <a:spcPts val="0"/>
              </a:spcBef>
              <a:buSzTx/>
              <a:buNone/>
              <a:defRPr sz="6000"/>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1" name="–Johnny Appleseed"/>
          <p:cNvSpPr txBox="1"/>
          <p:nvPr>
            <p:ph type="body" sz="quarter" idx="21"/>
          </p:nvPr>
        </p:nvSpPr>
        <p:spPr>
          <a:xfrm>
            <a:off x="4833937" y="8947546"/>
            <a:ext cx="14716126" cy="647701"/>
          </a:xfrm>
          <a:prstGeom prst="rect">
            <a:avLst/>
          </a:prstGeom>
        </p:spPr>
        <p:txBody>
          <a:bodyPr anchor="t">
            <a:spAutoFit/>
          </a:bodyPr>
          <a:lstStyle>
            <a:lvl1pPr marL="0" indent="0" algn="ctr">
              <a:spcBef>
                <a:spcPts val="0"/>
              </a:spcBef>
              <a:buSzTx/>
              <a:buNone/>
              <a:defRPr i="1" sz="3200">
                <a:latin typeface="Helvetica Neue"/>
                <a:ea typeface="Helvetica Neue"/>
                <a:cs typeface="Helvetica Neue"/>
                <a:sym typeface="Helvetica Neue"/>
              </a:defRPr>
            </a:lvl1pPr>
          </a:lstStyle>
          <a:p>
            <a:pPr/>
            <a:r>
              <a:t>–Johnny Appleseed</a:t>
            </a:r>
          </a:p>
        </p:txBody>
      </p:sp>
      <p:sp>
        <p:nvSpPr>
          <p:cNvPr id="102" name="“Type a quote here.”"/>
          <p:cNvSpPr txBox="1"/>
          <p:nvPr>
            <p:ph type="body" sz="quarter" idx="22"/>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pPr/>
            <a:r>
              <a:t>“Type a quote here.” </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0" name="View of beach and sea from a grassy sand dune"/>
          <p:cNvSpPr/>
          <p:nvPr>
            <p:ph type="pic" idx="21"/>
          </p:nvPr>
        </p:nvSpPr>
        <p:spPr>
          <a:xfrm>
            <a:off x="1208484" y="-71438"/>
            <a:ext cx="20788313" cy="13858876"/>
          </a:xfrm>
          <a:prstGeom prst="rect">
            <a:avLst/>
          </a:prstGeom>
        </p:spPr>
        <p:txBody>
          <a:bodyPr lIns="91439" tIns="45719" rIns="91439" bIns="45719" anchor="t">
            <a:noAutofit/>
          </a:bodyPr>
          <a:lstStyle/>
          <a:p>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125" name="Title Text"/>
          <p:cNvSpPr txBox="1"/>
          <p:nvPr>
            <p:ph type="title"/>
          </p:nvPr>
        </p:nvSpPr>
        <p:spPr>
          <a:xfrm>
            <a:off x="4833937" y="2303859"/>
            <a:ext cx="14716126" cy="4643438"/>
          </a:xfrm>
          <a:prstGeom prst="rect">
            <a:avLst/>
          </a:prstGeom>
        </p:spPr>
        <p:txBody>
          <a:bodyPr anchor="b"/>
          <a:lstStyle/>
          <a:p>
            <a:pPr/>
            <a:r>
              <a:t>Title Text</a:t>
            </a:r>
          </a:p>
        </p:txBody>
      </p:sp>
      <p:sp>
        <p:nvSpPr>
          <p:cNvPr id="126" name="Body Level One…"/>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6000"/>
            </a:lvl1pPr>
            <a:lvl2pPr marL="0" indent="0" algn="ctr">
              <a:spcBef>
                <a:spcPts val="0"/>
              </a:spcBef>
              <a:buSzTx/>
              <a:buNone/>
              <a:defRPr sz="6000"/>
            </a:lvl2pPr>
            <a:lvl3pPr marL="0" indent="0" algn="ctr">
              <a:spcBef>
                <a:spcPts val="0"/>
              </a:spcBef>
              <a:buSzTx/>
              <a:buNone/>
              <a:defRPr sz="6000"/>
            </a:lvl3pPr>
            <a:lvl4pPr marL="0" indent="0" algn="ctr">
              <a:spcBef>
                <a:spcPts val="0"/>
              </a:spcBef>
              <a:buSzTx/>
              <a:buNone/>
              <a:defRPr sz="6000"/>
            </a:lvl4pPr>
            <a:lvl5pPr marL="0" indent="0" algn="ctr">
              <a:spcBef>
                <a:spcPts val="0"/>
              </a:spcBef>
              <a:buSzTx/>
              <a:buNone/>
              <a:defRPr sz="6000"/>
            </a:lvl5pPr>
          </a:lstStyle>
          <a:p>
            <a:pPr/>
            <a:r>
              <a:t>Body Level One</a:t>
            </a:r>
          </a:p>
          <a:p>
            <a:pPr lvl="1"/>
            <a:r>
              <a:t>Body Level Two</a:t>
            </a:r>
          </a:p>
          <a:p>
            <a:pPr lvl="2"/>
            <a:r>
              <a:t>Body Level Three</a:t>
            </a:r>
          </a:p>
          <a:p>
            <a:pPr lvl="3"/>
            <a:r>
              <a:t>Body Level Four</a:t>
            </a:r>
          </a:p>
          <a:p>
            <a:pPr lvl="4"/>
            <a:r>
              <a:t>Body Level Five</a:t>
            </a:r>
          </a:p>
        </p:txBody>
      </p:sp>
      <p:sp>
        <p:nvSpPr>
          <p:cNvPr id="127"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0">
    <p:spTree>
      <p:nvGrpSpPr>
        <p:cNvPr id="1" name=""/>
        <p:cNvGrpSpPr/>
        <p:nvPr/>
      </p:nvGrpSpPr>
      <p:grpSpPr>
        <a:xfrm>
          <a:off x="0" y="0"/>
          <a:ext cx="0" cy="0"/>
          <a:chOff x="0" y="0"/>
          <a:chExt cx="0" cy="0"/>
        </a:xfrm>
      </p:grpSpPr>
      <p:sp>
        <p:nvSpPr>
          <p:cNvPr id="134" name="Title Text"/>
          <p:cNvSpPr txBox="1"/>
          <p:nvPr>
            <p:ph type="title"/>
          </p:nvPr>
        </p:nvSpPr>
        <p:spPr>
          <a:xfrm>
            <a:off x="5703446" y="1829299"/>
            <a:ext cx="12977106" cy="1437163"/>
          </a:xfrm>
          <a:prstGeom prst="rect">
            <a:avLst/>
          </a:prstGeom>
        </p:spPr>
        <p:txBody>
          <a:bodyPr lIns="0" tIns="0" rIns="0" bIns="0"/>
          <a:lstStyle>
            <a:lvl1pPr algn="l">
              <a:defRPr sz="6000"/>
            </a:lvl1pPr>
          </a:lstStyle>
          <a:p>
            <a:pPr/>
            <a:r>
              <a:t>Title Text</a:t>
            </a:r>
          </a:p>
        </p:txBody>
      </p:sp>
      <p:sp>
        <p:nvSpPr>
          <p:cNvPr id="135" name="Body Level One…"/>
          <p:cNvSpPr txBox="1"/>
          <p:nvPr>
            <p:ph type="body" sz="quarter" idx="1"/>
          </p:nvPr>
        </p:nvSpPr>
        <p:spPr>
          <a:xfrm>
            <a:off x="5941571" y="4610598"/>
            <a:ext cx="12500857" cy="4161302"/>
          </a:xfrm>
          <a:prstGeom prst="rect">
            <a:avLst/>
          </a:prstGeom>
        </p:spPr>
        <p:txBody>
          <a:bodyPr lIns="0" tIns="0" rIns="0" bIns="0" anchor="t"/>
          <a:lstStyle>
            <a:lvl1pPr marL="0" indent="0" defTabSz="1109609">
              <a:spcBef>
                <a:spcPts val="0"/>
              </a:spcBef>
              <a:buSzTx/>
              <a:buNone/>
              <a:defRPr sz="4200"/>
            </a:lvl1pPr>
            <a:lvl2pPr marL="0" indent="0" defTabSz="1109609">
              <a:spcBef>
                <a:spcPts val="0"/>
              </a:spcBef>
              <a:buSzTx/>
              <a:buNone/>
              <a:defRPr sz="4200"/>
            </a:lvl2pPr>
            <a:lvl3pPr marL="0" indent="0" defTabSz="1109609">
              <a:spcBef>
                <a:spcPts val="0"/>
              </a:spcBef>
              <a:buSzTx/>
              <a:buNone/>
              <a:defRPr sz="4200"/>
            </a:lvl3pPr>
            <a:lvl4pPr marL="0" indent="0" defTabSz="1109609">
              <a:spcBef>
                <a:spcPts val="0"/>
              </a:spcBef>
              <a:buSzTx/>
              <a:buNone/>
              <a:defRPr sz="4200"/>
            </a:lvl4pPr>
            <a:lvl5pPr marL="0" indent="0" defTabSz="1109609">
              <a:spcBef>
                <a:spcPts val="0"/>
              </a:spcBef>
              <a:buSzTx/>
              <a:buNone/>
              <a:defRPr sz="4200"/>
            </a:lvl5pPr>
          </a:lstStyle>
          <a:p>
            <a:pPr/>
            <a:r>
              <a:t>Body Level One</a:t>
            </a:r>
          </a:p>
          <a:p>
            <a:pPr lvl="1"/>
            <a:r>
              <a:t>Body Level Two</a:t>
            </a:r>
          </a:p>
          <a:p>
            <a:pPr lvl="2"/>
            <a:r>
              <a:t>Body Level Three</a:t>
            </a:r>
          </a:p>
          <a:p>
            <a:pPr lvl="3"/>
            <a:r>
              <a:t>Body Level Four</a:t>
            </a:r>
          </a:p>
          <a:p>
            <a:pPr lvl="4"/>
            <a:r>
              <a:t>Body Level Five</a:t>
            </a:r>
          </a:p>
        </p:txBody>
      </p:sp>
      <p:sp>
        <p:nvSpPr>
          <p:cNvPr id="136" name="Slide Number"/>
          <p:cNvSpPr txBox="1"/>
          <p:nvPr>
            <p:ph type="sldNum" sz="quarter" idx="2"/>
          </p:nvPr>
        </p:nvSpPr>
        <p:spPr>
          <a:xfrm>
            <a:off x="20149253" y="11284608"/>
            <a:ext cx="272349" cy="259222"/>
          </a:xfrm>
          <a:prstGeom prst="rect">
            <a:avLst/>
          </a:prstGeom>
        </p:spPr>
        <p:txBody>
          <a:bodyPr lIns="0" tIns="0" rIns="0" bIns="0"/>
          <a:lstStyle>
            <a:lvl1pPr marR="2399526" indent="15411" algn="r" defTabSz="1109609">
              <a:lnSpc>
                <a:spcPct val="107200"/>
              </a:lnSpc>
              <a:defRPr spc="-39" sz="1800">
                <a:solidFill>
                  <a:srgbClr val="888888"/>
                </a:solidFill>
                <a:latin typeface="+mj-lt"/>
                <a:ea typeface="+mj-ea"/>
                <a:cs typeface="+mj-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0">
    <p:spTree>
      <p:nvGrpSpPr>
        <p:cNvPr id="1" name=""/>
        <p:cNvGrpSpPr/>
        <p:nvPr/>
      </p:nvGrpSpPr>
      <p:grpSpPr>
        <a:xfrm>
          <a:off x="0" y="0"/>
          <a:ext cx="0" cy="0"/>
          <a:chOff x="0" y="0"/>
          <a:chExt cx="0" cy="0"/>
        </a:xfrm>
      </p:grpSpPr>
      <p:sp>
        <p:nvSpPr>
          <p:cNvPr id="143" name="Title Text"/>
          <p:cNvSpPr txBox="1"/>
          <p:nvPr>
            <p:ph type="title"/>
          </p:nvPr>
        </p:nvSpPr>
        <p:spPr>
          <a:xfrm>
            <a:off x="3540595" y="153065"/>
            <a:ext cx="17302808" cy="1916218"/>
          </a:xfrm>
          <a:prstGeom prst="rect">
            <a:avLst/>
          </a:prstGeom>
        </p:spPr>
        <p:txBody>
          <a:bodyPr lIns="0" tIns="0" rIns="0" bIns="0"/>
          <a:lstStyle>
            <a:lvl1pPr indent="0" algn="l">
              <a:defRPr sz="6000"/>
            </a:lvl1pPr>
          </a:lstStyle>
          <a:p>
            <a:pPr/>
            <a:r>
              <a:t>Title Text</a:t>
            </a:r>
          </a:p>
        </p:txBody>
      </p:sp>
      <p:sp>
        <p:nvSpPr>
          <p:cNvPr id="144" name="Body Level One…"/>
          <p:cNvSpPr txBox="1"/>
          <p:nvPr>
            <p:ph type="body" sz="half" idx="1"/>
          </p:nvPr>
        </p:nvSpPr>
        <p:spPr>
          <a:xfrm>
            <a:off x="3858095" y="3861464"/>
            <a:ext cx="16667808" cy="5548404"/>
          </a:xfrm>
          <a:prstGeom prst="rect">
            <a:avLst/>
          </a:prstGeom>
        </p:spPr>
        <p:txBody>
          <a:bodyPr lIns="0" tIns="0" rIns="0" bIns="0" anchor="t"/>
          <a:lstStyle>
            <a:lvl1pPr marL="0" indent="0" defTabSz="1109609">
              <a:spcBef>
                <a:spcPts val="0"/>
              </a:spcBef>
              <a:buSzTx/>
              <a:buNone/>
            </a:lvl1pPr>
            <a:lvl2pPr marL="0" indent="0" defTabSz="1109609">
              <a:spcBef>
                <a:spcPts val="0"/>
              </a:spcBef>
              <a:buSzTx/>
              <a:buNone/>
            </a:lvl2pPr>
            <a:lvl3pPr marL="0" indent="0" defTabSz="1109609">
              <a:spcBef>
                <a:spcPts val="0"/>
              </a:spcBef>
              <a:buSzTx/>
              <a:buNone/>
            </a:lvl3pPr>
            <a:lvl4pPr marL="0" indent="0" defTabSz="1109609">
              <a:spcBef>
                <a:spcPts val="0"/>
              </a:spcBef>
              <a:buSzTx/>
              <a:buNone/>
            </a:lvl4pPr>
            <a:lvl5pPr marL="0" indent="0" defTabSz="1109609">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45" name="Slide Number"/>
          <p:cNvSpPr txBox="1"/>
          <p:nvPr>
            <p:ph type="sldNum" sz="quarter" idx="2"/>
          </p:nvPr>
        </p:nvSpPr>
        <p:spPr>
          <a:xfrm>
            <a:off x="22865317" y="12760144"/>
            <a:ext cx="299487" cy="283791"/>
          </a:xfrm>
          <a:prstGeom prst="rect">
            <a:avLst/>
          </a:prstGeom>
        </p:spPr>
        <p:txBody>
          <a:bodyPr lIns="0" tIns="0" rIns="0" bIns="0"/>
          <a:lstStyle>
            <a:lvl1pPr marR="2399526" indent="15411" algn="r" defTabSz="1109609">
              <a:lnSpc>
                <a:spcPct val="107200"/>
              </a:lnSpc>
              <a:defRPr spc="-43" sz="2000">
                <a:solidFill>
                  <a:srgbClr val="888888"/>
                </a:solidFill>
                <a:latin typeface="+mj-lt"/>
                <a:ea typeface="+mj-ea"/>
                <a:cs typeface="+mj-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0">
    <p:spTree>
      <p:nvGrpSpPr>
        <p:cNvPr id="1" name=""/>
        <p:cNvGrpSpPr/>
        <p:nvPr/>
      </p:nvGrpSpPr>
      <p:grpSpPr>
        <a:xfrm>
          <a:off x="0" y="0"/>
          <a:ext cx="0" cy="0"/>
          <a:chOff x="0" y="0"/>
          <a:chExt cx="0" cy="0"/>
        </a:xfrm>
      </p:grpSpPr>
      <p:sp>
        <p:nvSpPr>
          <p:cNvPr id="152" name="Title Text"/>
          <p:cNvSpPr txBox="1"/>
          <p:nvPr>
            <p:ph type="title"/>
          </p:nvPr>
        </p:nvSpPr>
        <p:spPr>
          <a:xfrm>
            <a:off x="5010626" y="1270664"/>
            <a:ext cx="14362747" cy="1036670"/>
          </a:xfrm>
          <a:prstGeom prst="rect">
            <a:avLst/>
          </a:prstGeom>
        </p:spPr>
        <p:txBody>
          <a:bodyPr lIns="0" tIns="0" rIns="0" bIns="0"/>
          <a:lstStyle>
            <a:lvl1pPr indent="0"/>
          </a:lstStyle>
          <a:p>
            <a:pPr/>
            <a:r>
              <a:t>Title Text</a:t>
            </a:r>
          </a:p>
        </p:txBody>
      </p:sp>
      <p:sp>
        <p:nvSpPr>
          <p:cNvPr id="153" name="Body Level One…"/>
          <p:cNvSpPr txBox="1"/>
          <p:nvPr>
            <p:ph type="body" sz="quarter" idx="1"/>
          </p:nvPr>
        </p:nvSpPr>
        <p:spPr>
          <a:xfrm>
            <a:off x="3657598" y="7684867"/>
            <a:ext cx="17068803" cy="3429242"/>
          </a:xfrm>
          <a:prstGeom prst="rect">
            <a:avLst/>
          </a:prstGeom>
        </p:spPr>
        <p:txBody>
          <a:bodyPr lIns="0" tIns="0" rIns="0" bIns="0" anchor="t"/>
          <a:lstStyle>
            <a:lvl1pPr marL="0" indent="0" defTabSz="1109609">
              <a:spcBef>
                <a:spcPts val="0"/>
              </a:spcBef>
              <a:buSzTx/>
              <a:buNone/>
            </a:lvl1pPr>
            <a:lvl2pPr marL="0" indent="0" defTabSz="1109609">
              <a:spcBef>
                <a:spcPts val="0"/>
              </a:spcBef>
              <a:buSzTx/>
              <a:buNone/>
            </a:lvl2pPr>
            <a:lvl3pPr marL="0" indent="0" defTabSz="1109609">
              <a:spcBef>
                <a:spcPts val="0"/>
              </a:spcBef>
              <a:buSzTx/>
              <a:buNone/>
            </a:lvl3pPr>
            <a:lvl4pPr marL="0" indent="0" defTabSz="1109609">
              <a:spcBef>
                <a:spcPts val="0"/>
              </a:spcBef>
              <a:buSzTx/>
              <a:buNone/>
            </a:lvl4pPr>
            <a:lvl5pPr marL="0" indent="0" defTabSz="1109609">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54" name="Slide Number"/>
          <p:cNvSpPr txBox="1"/>
          <p:nvPr>
            <p:ph type="sldNum" sz="quarter" idx="2"/>
          </p:nvPr>
        </p:nvSpPr>
        <p:spPr>
          <a:xfrm>
            <a:off x="22869577" y="12760144"/>
            <a:ext cx="295227" cy="283791"/>
          </a:xfrm>
          <a:prstGeom prst="rect">
            <a:avLst/>
          </a:prstGeom>
        </p:spPr>
        <p:txBody>
          <a:bodyPr lIns="0" tIns="0" rIns="0" bIns="0"/>
          <a:lstStyle>
            <a:lvl1pPr algn="r" defTabSz="1109609">
              <a:defRPr sz="2000">
                <a:solidFill>
                  <a:srgbClr val="888888"/>
                </a:solidFill>
                <a:latin typeface="+mj-lt"/>
                <a:ea typeface="+mj-ea"/>
                <a:cs typeface="+mj-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0">
    <p:spTree>
      <p:nvGrpSpPr>
        <p:cNvPr id="1" name=""/>
        <p:cNvGrpSpPr/>
        <p:nvPr/>
      </p:nvGrpSpPr>
      <p:grpSpPr>
        <a:xfrm>
          <a:off x="0" y="0"/>
          <a:ext cx="0" cy="0"/>
          <a:chOff x="0" y="0"/>
          <a:chExt cx="0" cy="0"/>
        </a:xfrm>
      </p:grpSpPr>
      <p:sp>
        <p:nvSpPr>
          <p:cNvPr id="161" name="Title Text"/>
          <p:cNvSpPr txBox="1"/>
          <p:nvPr>
            <p:ph type="title"/>
          </p:nvPr>
        </p:nvSpPr>
        <p:spPr>
          <a:xfrm>
            <a:off x="3540595" y="153065"/>
            <a:ext cx="17302808" cy="1916218"/>
          </a:xfrm>
          <a:prstGeom prst="rect">
            <a:avLst/>
          </a:prstGeom>
        </p:spPr>
        <p:txBody>
          <a:bodyPr lIns="0" tIns="0" rIns="0" bIns="0"/>
          <a:lstStyle>
            <a:lvl1pPr indent="0" algn="l">
              <a:defRPr sz="6000"/>
            </a:lvl1pPr>
          </a:lstStyle>
          <a:p>
            <a:pPr/>
            <a:r>
              <a:t>Title Text</a:t>
            </a:r>
          </a:p>
        </p:txBody>
      </p:sp>
      <p:sp>
        <p:nvSpPr>
          <p:cNvPr id="162" name="Slide Number"/>
          <p:cNvSpPr txBox="1"/>
          <p:nvPr>
            <p:ph type="sldNum" sz="quarter" idx="2"/>
          </p:nvPr>
        </p:nvSpPr>
        <p:spPr>
          <a:xfrm>
            <a:off x="22869577" y="12760144"/>
            <a:ext cx="295227" cy="283791"/>
          </a:xfrm>
          <a:prstGeom prst="rect">
            <a:avLst/>
          </a:prstGeom>
        </p:spPr>
        <p:txBody>
          <a:bodyPr lIns="0" tIns="0" rIns="0" bIns="0"/>
          <a:lstStyle>
            <a:lvl1pPr algn="r" defTabSz="1109609">
              <a:defRPr sz="2000">
                <a:solidFill>
                  <a:srgbClr val="888888"/>
                </a:solidFill>
                <a:latin typeface="+mj-lt"/>
                <a:ea typeface="+mj-ea"/>
                <a:cs typeface="+mj-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69" name="Title Text"/>
          <p:cNvSpPr txBox="1"/>
          <p:nvPr>
            <p:ph type="title"/>
          </p:nvPr>
        </p:nvSpPr>
        <p:spPr>
          <a:xfrm>
            <a:off x="4387453" y="357187"/>
            <a:ext cx="15609094" cy="3036095"/>
          </a:xfrm>
          <a:prstGeom prst="rect">
            <a:avLst/>
          </a:prstGeom>
        </p:spPr>
        <p:txBody>
          <a:bodyPr anchor="ctr"/>
          <a:lstStyle>
            <a:lvl1pPr indent="0" defTabSz="821531">
              <a:defRPr sz="11200"/>
            </a:lvl1pPr>
          </a:lstStyle>
          <a:p>
            <a:pPr/>
            <a:r>
              <a:t>Title Text</a:t>
            </a:r>
          </a:p>
        </p:txBody>
      </p:sp>
      <p:sp>
        <p:nvSpPr>
          <p:cNvPr id="170" name="Body Level One…"/>
          <p:cNvSpPr txBox="1"/>
          <p:nvPr>
            <p:ph type="body" idx="1"/>
          </p:nvPr>
        </p:nvSpPr>
        <p:spPr>
          <a:prstGeom prst="rect">
            <a:avLst/>
          </a:prstGeom>
        </p:spPr>
        <p:txBody>
          <a:bodyPr/>
          <a:lstStyle>
            <a:lvl1pPr marL="611187" indent="-611187">
              <a:defRPr sz="4400"/>
            </a:lvl1pPr>
            <a:lvl2pPr marL="1055687" indent="-611187">
              <a:defRPr sz="4400"/>
            </a:lvl2pPr>
            <a:lvl3pPr marL="1500187" indent="-611187">
              <a:defRPr sz="4400"/>
            </a:lvl3pPr>
            <a:lvl4pPr marL="1944687" indent="-611187">
              <a:defRPr sz="4400"/>
            </a:lvl4pPr>
            <a:lvl5pPr marL="2389187" indent="-611187">
              <a:defRPr sz="4400"/>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4" name="View of beach and sea from a grassy sand dune"/>
          <p:cNvSpPr/>
          <p:nvPr>
            <p:ph type="pic" sz="half" idx="21"/>
          </p:nvPr>
        </p:nvSpPr>
        <p:spPr>
          <a:xfrm>
            <a:off x="5334000" y="526851"/>
            <a:ext cx="13716000" cy="9144001"/>
          </a:xfrm>
          <a:prstGeom prst="rect">
            <a:avLst/>
          </a:prstGeom>
        </p:spPr>
        <p:txBody>
          <a:bodyPr lIns="91439" tIns="45719" rIns="91439" bIns="45719" anchor="t">
            <a:noAutofit/>
          </a:bodyPr>
          <a:lstStyle/>
          <a:p>
            <a:pPr/>
          </a:p>
        </p:txBody>
      </p:sp>
      <p:sp>
        <p:nvSpPr>
          <p:cNvPr id="25" name="Title Text"/>
          <p:cNvSpPr txBox="1"/>
          <p:nvPr>
            <p:ph type="title"/>
          </p:nvPr>
        </p:nvSpPr>
        <p:spPr>
          <a:xfrm>
            <a:off x="4833937" y="9447609"/>
            <a:ext cx="14716126" cy="2000251"/>
          </a:xfrm>
          <a:prstGeom prst="rect">
            <a:avLst/>
          </a:prstGeom>
        </p:spPr>
        <p:txBody>
          <a:bodyPr anchor="b"/>
          <a:lstStyle/>
          <a:p>
            <a:pPr/>
            <a:r>
              <a:t>Title Text</a:t>
            </a:r>
          </a:p>
        </p:txBody>
      </p:sp>
      <p:sp>
        <p:nvSpPr>
          <p:cNvPr id="26" name="Body Level One…"/>
          <p:cNvSpPr txBox="1"/>
          <p:nvPr>
            <p:ph type="body" sz="quarter" idx="1"/>
          </p:nvPr>
        </p:nvSpPr>
        <p:spPr>
          <a:xfrm>
            <a:off x="4833937" y="11465718"/>
            <a:ext cx="14716126" cy="1589486"/>
          </a:xfrm>
          <a:prstGeom prst="rect">
            <a:avLst/>
          </a:prstGeom>
        </p:spPr>
        <p:txBody>
          <a:bodyPr anchor="t"/>
          <a:lstStyle>
            <a:lvl1pPr marL="0" indent="0" algn="ctr">
              <a:spcBef>
                <a:spcPts val="0"/>
              </a:spcBef>
              <a:buSzTx/>
              <a:buNone/>
              <a:defRPr sz="6000"/>
            </a:lvl1pPr>
            <a:lvl2pPr marL="0" indent="0" algn="ctr">
              <a:spcBef>
                <a:spcPts val="0"/>
              </a:spcBef>
              <a:buSzTx/>
              <a:buNone/>
              <a:defRPr sz="6000"/>
            </a:lvl2pPr>
            <a:lvl3pPr marL="0" indent="0" algn="ctr">
              <a:spcBef>
                <a:spcPts val="0"/>
              </a:spcBef>
              <a:buSzTx/>
              <a:buNone/>
              <a:defRPr sz="6000"/>
            </a:lvl3pPr>
            <a:lvl4pPr marL="0" indent="0" algn="ctr">
              <a:spcBef>
                <a:spcPts val="0"/>
              </a:spcBef>
              <a:buSzTx/>
              <a:buNone/>
              <a:defRPr sz="6000"/>
            </a:lvl4pPr>
            <a:lvl5pPr marL="0" indent="0" algn="ctr">
              <a:spcBef>
                <a:spcPts val="0"/>
              </a:spcBef>
              <a:buSzTx/>
              <a:buNone/>
              <a:defRPr sz="6000"/>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4" name="Title Text"/>
          <p:cNvSpPr txBox="1"/>
          <p:nvPr>
            <p:ph type="title"/>
          </p:nvPr>
        </p:nvSpPr>
        <p:spPr>
          <a:xfrm>
            <a:off x="4833937" y="4536281"/>
            <a:ext cx="14716126" cy="4643438"/>
          </a:xfrm>
          <a:prstGeom prst="rect">
            <a:avLst/>
          </a:prstGeom>
        </p:spPr>
        <p:txBody>
          <a:bodyPr anchor="ctr"/>
          <a:lstStyle/>
          <a:p>
            <a:pPr/>
            <a:r>
              <a:t>Title Text</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2" name="Heron flying low over a beach with a short fence in the foreground"/>
          <p:cNvSpPr/>
          <p:nvPr>
            <p:ph type="pic" sz="half" idx="21"/>
          </p:nvPr>
        </p:nvSpPr>
        <p:spPr>
          <a:xfrm>
            <a:off x="12013406" y="892968"/>
            <a:ext cx="11555016" cy="11555017"/>
          </a:xfrm>
          <a:prstGeom prst="rect">
            <a:avLst/>
          </a:prstGeom>
        </p:spPr>
        <p:txBody>
          <a:bodyPr lIns="91439" tIns="45719" rIns="91439" bIns="45719" anchor="t">
            <a:noAutofit/>
          </a:bodyPr>
          <a:lstStyle/>
          <a:p>
            <a:pPr/>
          </a:p>
        </p:txBody>
      </p:sp>
      <p:sp>
        <p:nvSpPr>
          <p:cNvPr id="43" name="Title Text"/>
          <p:cNvSpPr txBox="1"/>
          <p:nvPr>
            <p:ph type="title"/>
          </p:nvPr>
        </p:nvSpPr>
        <p:spPr>
          <a:xfrm>
            <a:off x="4387453" y="892968"/>
            <a:ext cx="7500938" cy="5607845"/>
          </a:xfrm>
          <a:prstGeom prst="rect">
            <a:avLst/>
          </a:prstGeom>
        </p:spPr>
        <p:txBody>
          <a:bodyPr anchor="b"/>
          <a:lstStyle>
            <a:lvl1pPr indent="0" defTabSz="821531">
              <a:defRPr sz="8400">
                <a:latin typeface="+mn-lt"/>
                <a:ea typeface="+mn-ea"/>
                <a:cs typeface="+mn-cs"/>
                <a:sym typeface="Helvetica Neue Medium"/>
              </a:defRPr>
            </a:lvl1pPr>
          </a:lstStyle>
          <a:p>
            <a:pPr/>
            <a:r>
              <a:t>Title Text</a:t>
            </a:r>
          </a:p>
        </p:txBody>
      </p:sp>
      <p:sp>
        <p:nvSpPr>
          <p:cNvPr id="44" name="Body Level One…"/>
          <p:cNvSpPr txBox="1"/>
          <p:nvPr>
            <p:ph type="body" sz="quarter" idx="1"/>
          </p:nvPr>
        </p:nvSpPr>
        <p:spPr>
          <a:xfrm>
            <a:off x="4387453" y="6643687"/>
            <a:ext cx="7500938" cy="5786438"/>
          </a:xfrm>
          <a:prstGeom prst="rect">
            <a:avLst/>
          </a:prstGeom>
        </p:spPr>
        <p:txBody>
          <a:bodyPr anchor="t"/>
          <a:lstStyle>
            <a:lvl1pPr marL="0" indent="0" algn="ctr">
              <a:spcBef>
                <a:spcPts val="0"/>
              </a:spcBef>
              <a:buSzTx/>
              <a:buNone/>
              <a:defRPr sz="6000"/>
            </a:lvl1pPr>
            <a:lvl2pPr marL="0" indent="0" algn="ctr">
              <a:spcBef>
                <a:spcPts val="0"/>
              </a:spcBef>
              <a:buSzTx/>
              <a:buNone/>
              <a:defRPr sz="6000"/>
            </a:lvl2pPr>
            <a:lvl3pPr marL="0" indent="0" algn="ctr">
              <a:spcBef>
                <a:spcPts val="0"/>
              </a:spcBef>
              <a:buSzTx/>
              <a:buNone/>
              <a:defRPr sz="6000"/>
            </a:lvl3pPr>
            <a:lvl4pPr marL="0" indent="0" algn="ctr">
              <a:spcBef>
                <a:spcPts val="0"/>
              </a:spcBef>
              <a:buSzTx/>
              <a:buNone/>
              <a:defRPr sz="6000"/>
            </a:lvl4pPr>
            <a:lvl5pPr marL="0" indent="0" algn="ctr">
              <a:spcBef>
                <a:spcPts val="0"/>
              </a:spcBef>
              <a:buSzTx/>
              <a:buNone/>
              <a:defRPr sz="60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6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1" name="object 2"/>
          <p:cNvSpPr txBox="1"/>
          <p:nvPr/>
        </p:nvSpPr>
        <p:spPr>
          <a:xfrm>
            <a:off x="1693285" y="1062202"/>
            <a:ext cx="20997430" cy="1153105"/>
          </a:xfrm>
          <a:prstGeom prst="rect">
            <a:avLst/>
          </a:prstGeom>
          <a:ln w="12700">
            <a:miter lim="400000"/>
          </a:ln>
        </p:spPr>
        <p:txBody>
          <a:bodyPr lIns="0" tIns="0" rIns="0" bIns="0">
            <a:normAutofit fontScale="100000" lnSpcReduction="0"/>
          </a:bodyPr>
          <a:lstStyle/>
          <a:p>
            <a:pPr marR="0" indent="15411" algn="ctr">
              <a:lnSpc>
                <a:spcPct val="100000"/>
              </a:lnSpc>
              <a:defRPr spc="0" sz="7800"/>
            </a:pPr>
          </a:p>
        </p:txBody>
      </p:sp>
      <p:sp>
        <p:nvSpPr>
          <p:cNvPr id="6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grpSp>
        <p:nvGrpSpPr>
          <p:cNvPr id="65" name="Group"/>
          <p:cNvGrpSpPr/>
          <p:nvPr/>
        </p:nvGrpSpPr>
        <p:grpSpPr>
          <a:xfrm>
            <a:off x="21293247" y="118785"/>
            <a:ext cx="2964014" cy="980138"/>
            <a:chOff x="0" y="0"/>
            <a:chExt cx="2964012" cy="980137"/>
          </a:xfrm>
        </p:grpSpPr>
        <p:pic>
          <p:nvPicPr>
            <p:cNvPr id="63" name="image.png" descr="image.png"/>
            <p:cNvPicPr>
              <a:picLocks noChangeAspect="1"/>
            </p:cNvPicPr>
            <p:nvPr/>
          </p:nvPicPr>
          <p:blipFill>
            <a:blip r:embed="rId2">
              <a:extLst/>
            </a:blip>
            <a:srcRect l="755" t="21951" r="58673" b="13019"/>
            <a:stretch>
              <a:fillRect/>
            </a:stretch>
          </p:blipFill>
          <p:spPr>
            <a:xfrm>
              <a:off x="29384" y="0"/>
              <a:ext cx="2905058" cy="657087"/>
            </a:xfrm>
            <a:prstGeom prst="rect">
              <a:avLst/>
            </a:prstGeom>
            <a:ln w="12700" cap="flat">
              <a:noFill/>
              <a:miter lim="400000"/>
            </a:ln>
            <a:effectLst/>
          </p:spPr>
        </p:pic>
        <p:pic>
          <p:nvPicPr>
            <p:cNvPr id="64" name="image.png" descr="image.png"/>
            <p:cNvPicPr>
              <a:picLocks noChangeAspect="1"/>
            </p:cNvPicPr>
            <p:nvPr/>
          </p:nvPicPr>
          <p:blipFill>
            <a:blip r:embed="rId2">
              <a:extLst/>
            </a:blip>
            <a:srcRect l="58605" t="42052" r="0" b="28455"/>
            <a:stretch>
              <a:fillRect/>
            </a:stretch>
          </p:blipFill>
          <p:spPr>
            <a:xfrm>
              <a:off x="0" y="682135"/>
              <a:ext cx="2964013" cy="298003"/>
            </a:xfrm>
            <a:prstGeom prst="rect">
              <a:avLst/>
            </a:prstGeom>
            <a:ln w="12700" cap="flat">
              <a:noFill/>
              <a:miter lim="400000"/>
            </a:ln>
            <a:effectLst/>
          </p:spPr>
        </p:pic>
      </p:gr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73" name="Sandy path between two hills leading to the ocean"/>
          <p:cNvSpPr/>
          <p:nvPr>
            <p:ph type="pic" sz="half" idx="21"/>
          </p:nvPr>
        </p:nvSpPr>
        <p:spPr>
          <a:xfrm>
            <a:off x="8405812" y="3643312"/>
            <a:ext cx="13260587" cy="8840392"/>
          </a:xfrm>
          <a:prstGeom prst="rect">
            <a:avLst/>
          </a:prstGeom>
        </p:spPr>
        <p:txBody>
          <a:bodyPr lIns="91439" tIns="45719" rIns="91439" bIns="45719" anchor="t">
            <a:noAutofit/>
          </a:bodyPr>
          <a:lstStyle/>
          <a:p>
            <a:pPr/>
          </a:p>
        </p:txBody>
      </p:sp>
      <p:sp>
        <p:nvSpPr>
          <p:cNvPr id="74" name="Title Text"/>
          <p:cNvSpPr txBox="1"/>
          <p:nvPr>
            <p:ph type="title"/>
          </p:nvPr>
        </p:nvSpPr>
        <p:spPr>
          <a:xfrm>
            <a:off x="4387453" y="357187"/>
            <a:ext cx="15609094" cy="3036095"/>
          </a:xfrm>
          <a:prstGeom prst="rect">
            <a:avLst/>
          </a:prstGeom>
        </p:spPr>
        <p:txBody>
          <a:bodyPr anchor="ctr"/>
          <a:lstStyle/>
          <a:p>
            <a:pPr/>
            <a:r>
              <a:t>Title Text</a:t>
            </a:r>
          </a:p>
        </p:txBody>
      </p:sp>
      <p:sp>
        <p:nvSpPr>
          <p:cNvPr id="75" name="Body Level One…"/>
          <p:cNvSpPr txBox="1"/>
          <p:nvPr>
            <p:ph type="body" sz="quarter" idx="1"/>
          </p:nvPr>
        </p:nvSpPr>
        <p:spPr>
          <a:xfrm>
            <a:off x="4387453" y="3643312"/>
            <a:ext cx="7500938" cy="8840392"/>
          </a:xfrm>
          <a:prstGeom prst="rect">
            <a:avLst/>
          </a:prstGeom>
        </p:spPr>
        <p:txBody>
          <a:bodyPr/>
          <a:lstStyle>
            <a:lvl1pPr marL="367392" indent="-367392">
              <a:spcBef>
                <a:spcPts val="4500"/>
              </a:spcBef>
              <a:defRPr sz="3000"/>
            </a:lvl1pPr>
            <a:lvl2pPr marL="710292" indent="-367392">
              <a:spcBef>
                <a:spcPts val="4500"/>
              </a:spcBef>
              <a:defRPr sz="3000"/>
            </a:lvl2pPr>
            <a:lvl3pPr marL="1053192" indent="-367392">
              <a:spcBef>
                <a:spcPts val="4500"/>
              </a:spcBef>
              <a:defRPr sz="3000"/>
            </a:lvl3pPr>
            <a:lvl4pPr marL="1396092" indent="-367392">
              <a:spcBef>
                <a:spcPts val="4500"/>
              </a:spcBef>
              <a:defRPr sz="3000"/>
            </a:lvl4pPr>
            <a:lvl5pPr marL="1738992" indent="-367392">
              <a:spcBef>
                <a:spcPts val="4500"/>
              </a:spcBef>
              <a:defRPr sz="30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3"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91" name="Sandy path between two hills leading to the ocean"/>
          <p:cNvSpPr/>
          <p:nvPr>
            <p:ph type="pic" sz="quarter" idx="21"/>
          </p:nvPr>
        </p:nvSpPr>
        <p:spPr>
          <a:xfrm>
            <a:off x="12267902" y="7161609"/>
            <a:ext cx="7956352" cy="5304235"/>
          </a:xfrm>
          <a:prstGeom prst="rect">
            <a:avLst/>
          </a:prstGeom>
        </p:spPr>
        <p:txBody>
          <a:bodyPr lIns="91439" tIns="45719" rIns="91439" bIns="45719" anchor="t">
            <a:noAutofit/>
          </a:bodyPr>
          <a:lstStyle/>
          <a:p>
            <a:pPr/>
          </a:p>
        </p:txBody>
      </p:sp>
      <p:sp>
        <p:nvSpPr>
          <p:cNvPr id="92" name="Heron flying low over a beach with a short fence in the foreground"/>
          <p:cNvSpPr/>
          <p:nvPr>
            <p:ph type="pic" sz="quarter" idx="22"/>
          </p:nvPr>
        </p:nvSpPr>
        <p:spPr>
          <a:xfrm>
            <a:off x="12495609" y="1053703"/>
            <a:ext cx="7500938" cy="7500938"/>
          </a:xfrm>
          <a:prstGeom prst="rect">
            <a:avLst/>
          </a:prstGeom>
        </p:spPr>
        <p:txBody>
          <a:bodyPr lIns="91439" tIns="45719" rIns="91439" bIns="45719" anchor="t">
            <a:noAutofit/>
          </a:bodyPr>
          <a:lstStyle/>
          <a:p>
            <a:pPr/>
          </a:p>
        </p:txBody>
      </p:sp>
      <p:sp>
        <p:nvSpPr>
          <p:cNvPr id="93" name="View of beach and sea from a grassy sand dune"/>
          <p:cNvSpPr/>
          <p:nvPr>
            <p:ph type="pic" idx="23"/>
          </p:nvPr>
        </p:nvSpPr>
        <p:spPr>
          <a:xfrm>
            <a:off x="-934641" y="1250156"/>
            <a:ext cx="16823532" cy="11215688"/>
          </a:xfrm>
          <a:prstGeom prst="rect">
            <a:avLst/>
          </a:prstGeom>
        </p:spPr>
        <p:txBody>
          <a:bodyPr lIns="91439" tIns="45719" rIns="91439" bIns="45719" anchor="t">
            <a:noAutofit/>
          </a:bodyPr>
          <a:lstStyle/>
          <a:p>
            <a:pP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grpSp>
        <p:nvGrpSpPr>
          <p:cNvPr id="5" name="Group"/>
          <p:cNvGrpSpPr/>
          <p:nvPr/>
        </p:nvGrpSpPr>
        <p:grpSpPr>
          <a:xfrm>
            <a:off x="21293247" y="118785"/>
            <a:ext cx="2964014" cy="980138"/>
            <a:chOff x="0" y="0"/>
            <a:chExt cx="2964012" cy="980137"/>
          </a:xfrm>
        </p:grpSpPr>
        <p:pic>
          <p:nvPicPr>
            <p:cNvPr id="3" name="image.png" descr="image.png"/>
            <p:cNvPicPr>
              <a:picLocks noChangeAspect="1"/>
            </p:cNvPicPr>
            <p:nvPr/>
          </p:nvPicPr>
          <p:blipFill>
            <a:blip r:embed="rId2">
              <a:extLst/>
            </a:blip>
            <a:srcRect l="755" t="21951" r="58673" b="13019"/>
            <a:stretch>
              <a:fillRect/>
            </a:stretch>
          </p:blipFill>
          <p:spPr>
            <a:xfrm>
              <a:off x="29384" y="0"/>
              <a:ext cx="2905058" cy="657087"/>
            </a:xfrm>
            <a:prstGeom prst="rect">
              <a:avLst/>
            </a:prstGeom>
            <a:ln w="12700" cap="flat">
              <a:noFill/>
              <a:miter lim="400000"/>
            </a:ln>
            <a:effectLst/>
          </p:spPr>
        </p:pic>
        <p:pic>
          <p:nvPicPr>
            <p:cNvPr id="4" name="image.png" descr="image.png"/>
            <p:cNvPicPr>
              <a:picLocks noChangeAspect="1"/>
            </p:cNvPicPr>
            <p:nvPr/>
          </p:nvPicPr>
          <p:blipFill>
            <a:blip r:embed="rId2">
              <a:extLst/>
            </a:blip>
            <a:srcRect l="58605" t="42052" r="0" b="28455"/>
            <a:stretch>
              <a:fillRect/>
            </a:stretch>
          </p:blipFill>
          <p:spPr>
            <a:xfrm>
              <a:off x="0" y="682135"/>
              <a:ext cx="2964013" cy="298003"/>
            </a:xfrm>
            <a:prstGeom prst="rect">
              <a:avLst/>
            </a:prstGeom>
            <a:ln w="12700" cap="flat">
              <a:noFill/>
              <a:miter lim="400000"/>
            </a:ln>
            <a:effectLst/>
          </p:spPr>
        </p:pic>
      </p:grpSp>
      <p:sp>
        <p:nvSpPr>
          <p:cNvPr id="6" name="Title Text"/>
          <p:cNvSpPr txBox="1"/>
          <p:nvPr>
            <p:ph type="title"/>
          </p:nvPr>
        </p:nvSpPr>
        <p:spPr>
          <a:xfrm>
            <a:off x="1691639" y="1060703"/>
            <a:ext cx="20994625" cy="115214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Title Text</a:t>
            </a:r>
          </a:p>
        </p:txBody>
      </p:sp>
      <p:sp>
        <p:nvSpPr>
          <p:cNvPr id="7" name="Body Level One…"/>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 name="Slide Number"/>
          <p:cNvSpPr txBox="1"/>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marR="0" indent="0" algn="ctr" defTabSz="821531">
              <a:lnSpc>
                <a:spcPct val="100000"/>
              </a:lnSpc>
              <a:defRPr spc="0" sz="22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15411" algn="ctr" defTabSz="1109609" rtl="0" latinLnBrk="0">
        <a:lnSpc>
          <a:spcPct val="100000"/>
        </a:lnSpc>
        <a:spcBef>
          <a:spcPts val="0"/>
        </a:spcBef>
        <a:spcAft>
          <a:spcPts val="0"/>
        </a:spcAft>
        <a:buClrTx/>
        <a:buSzTx/>
        <a:buFontTx/>
        <a:buNone/>
        <a:tabLst/>
        <a:defRPr b="0" baseline="0" cap="none" i="0" spc="0" strike="noStrike" sz="7800" u="none">
          <a:solidFill>
            <a:srgbClr val="000000"/>
          </a:solidFill>
          <a:uFillTx/>
          <a:latin typeface="+mj-lt"/>
          <a:ea typeface="+mj-ea"/>
          <a:cs typeface="+mj-cs"/>
          <a:sym typeface="Arial"/>
        </a:defRPr>
      </a:lvl1pPr>
      <a:lvl2pPr marL="0" marR="0" indent="472611" algn="ctr" defTabSz="1109609" rtl="0" latinLnBrk="0">
        <a:lnSpc>
          <a:spcPct val="100000"/>
        </a:lnSpc>
        <a:spcBef>
          <a:spcPts val="0"/>
        </a:spcBef>
        <a:spcAft>
          <a:spcPts val="0"/>
        </a:spcAft>
        <a:buClrTx/>
        <a:buSzTx/>
        <a:buFontTx/>
        <a:buNone/>
        <a:tabLst/>
        <a:defRPr b="0" baseline="0" cap="none" i="0" spc="0" strike="noStrike" sz="7800" u="none">
          <a:solidFill>
            <a:srgbClr val="000000"/>
          </a:solidFill>
          <a:uFillTx/>
          <a:latin typeface="+mj-lt"/>
          <a:ea typeface="+mj-ea"/>
          <a:cs typeface="+mj-cs"/>
          <a:sym typeface="Arial"/>
        </a:defRPr>
      </a:lvl2pPr>
      <a:lvl3pPr marL="0" marR="0" indent="929811" algn="ctr" defTabSz="1109609" rtl="0" latinLnBrk="0">
        <a:lnSpc>
          <a:spcPct val="100000"/>
        </a:lnSpc>
        <a:spcBef>
          <a:spcPts val="0"/>
        </a:spcBef>
        <a:spcAft>
          <a:spcPts val="0"/>
        </a:spcAft>
        <a:buClrTx/>
        <a:buSzTx/>
        <a:buFontTx/>
        <a:buNone/>
        <a:tabLst/>
        <a:defRPr b="0" baseline="0" cap="none" i="0" spc="0" strike="noStrike" sz="7800" u="none">
          <a:solidFill>
            <a:srgbClr val="000000"/>
          </a:solidFill>
          <a:uFillTx/>
          <a:latin typeface="+mj-lt"/>
          <a:ea typeface="+mj-ea"/>
          <a:cs typeface="+mj-cs"/>
          <a:sym typeface="Arial"/>
        </a:defRPr>
      </a:lvl3pPr>
      <a:lvl4pPr marL="0" marR="0" indent="1387011" algn="ctr" defTabSz="1109609" rtl="0" latinLnBrk="0">
        <a:lnSpc>
          <a:spcPct val="100000"/>
        </a:lnSpc>
        <a:spcBef>
          <a:spcPts val="0"/>
        </a:spcBef>
        <a:spcAft>
          <a:spcPts val="0"/>
        </a:spcAft>
        <a:buClrTx/>
        <a:buSzTx/>
        <a:buFontTx/>
        <a:buNone/>
        <a:tabLst/>
        <a:defRPr b="0" baseline="0" cap="none" i="0" spc="0" strike="noStrike" sz="7800" u="none">
          <a:solidFill>
            <a:srgbClr val="000000"/>
          </a:solidFill>
          <a:uFillTx/>
          <a:latin typeface="+mj-lt"/>
          <a:ea typeface="+mj-ea"/>
          <a:cs typeface="+mj-cs"/>
          <a:sym typeface="Arial"/>
        </a:defRPr>
      </a:lvl4pPr>
      <a:lvl5pPr marL="0" marR="0" indent="1844211" algn="ctr" defTabSz="1109609" rtl="0" latinLnBrk="0">
        <a:lnSpc>
          <a:spcPct val="100000"/>
        </a:lnSpc>
        <a:spcBef>
          <a:spcPts val="0"/>
        </a:spcBef>
        <a:spcAft>
          <a:spcPts val="0"/>
        </a:spcAft>
        <a:buClrTx/>
        <a:buSzTx/>
        <a:buFontTx/>
        <a:buNone/>
        <a:tabLst/>
        <a:defRPr b="0" baseline="0" cap="none" i="0" spc="0" strike="noStrike" sz="7800" u="none">
          <a:solidFill>
            <a:srgbClr val="000000"/>
          </a:solidFill>
          <a:uFillTx/>
          <a:latin typeface="+mj-lt"/>
          <a:ea typeface="+mj-ea"/>
          <a:cs typeface="+mj-cs"/>
          <a:sym typeface="Arial"/>
        </a:defRPr>
      </a:lvl5pPr>
      <a:lvl6pPr marL="0" marR="0" indent="2301411" algn="ctr" defTabSz="1109609" rtl="0" latinLnBrk="0">
        <a:lnSpc>
          <a:spcPct val="100000"/>
        </a:lnSpc>
        <a:spcBef>
          <a:spcPts val="0"/>
        </a:spcBef>
        <a:spcAft>
          <a:spcPts val="0"/>
        </a:spcAft>
        <a:buClrTx/>
        <a:buSzTx/>
        <a:buFontTx/>
        <a:buNone/>
        <a:tabLst/>
        <a:defRPr b="0" baseline="0" cap="none" i="0" spc="0" strike="noStrike" sz="7800" u="none">
          <a:solidFill>
            <a:srgbClr val="000000"/>
          </a:solidFill>
          <a:uFillTx/>
          <a:latin typeface="+mj-lt"/>
          <a:ea typeface="+mj-ea"/>
          <a:cs typeface="+mj-cs"/>
          <a:sym typeface="Arial"/>
        </a:defRPr>
      </a:lvl6pPr>
      <a:lvl7pPr marL="0" marR="0" indent="2758611" algn="ctr" defTabSz="1109609" rtl="0" latinLnBrk="0">
        <a:lnSpc>
          <a:spcPct val="100000"/>
        </a:lnSpc>
        <a:spcBef>
          <a:spcPts val="0"/>
        </a:spcBef>
        <a:spcAft>
          <a:spcPts val="0"/>
        </a:spcAft>
        <a:buClrTx/>
        <a:buSzTx/>
        <a:buFontTx/>
        <a:buNone/>
        <a:tabLst/>
        <a:defRPr b="0" baseline="0" cap="none" i="0" spc="0" strike="noStrike" sz="7800" u="none">
          <a:solidFill>
            <a:srgbClr val="000000"/>
          </a:solidFill>
          <a:uFillTx/>
          <a:latin typeface="+mj-lt"/>
          <a:ea typeface="+mj-ea"/>
          <a:cs typeface="+mj-cs"/>
          <a:sym typeface="Arial"/>
        </a:defRPr>
      </a:lvl7pPr>
      <a:lvl8pPr marL="0" marR="0" indent="3215811" algn="ctr" defTabSz="1109609" rtl="0" latinLnBrk="0">
        <a:lnSpc>
          <a:spcPct val="100000"/>
        </a:lnSpc>
        <a:spcBef>
          <a:spcPts val="0"/>
        </a:spcBef>
        <a:spcAft>
          <a:spcPts val="0"/>
        </a:spcAft>
        <a:buClrTx/>
        <a:buSzTx/>
        <a:buFontTx/>
        <a:buNone/>
        <a:tabLst/>
        <a:defRPr b="0" baseline="0" cap="none" i="0" spc="0" strike="noStrike" sz="7800" u="none">
          <a:solidFill>
            <a:srgbClr val="000000"/>
          </a:solidFill>
          <a:uFillTx/>
          <a:latin typeface="+mj-lt"/>
          <a:ea typeface="+mj-ea"/>
          <a:cs typeface="+mj-cs"/>
          <a:sym typeface="Arial"/>
        </a:defRPr>
      </a:lvl8pPr>
      <a:lvl9pPr marL="0" marR="0" indent="3673011" algn="ctr" defTabSz="1109609" rtl="0" latinLnBrk="0">
        <a:lnSpc>
          <a:spcPct val="100000"/>
        </a:lnSpc>
        <a:spcBef>
          <a:spcPts val="0"/>
        </a:spcBef>
        <a:spcAft>
          <a:spcPts val="0"/>
        </a:spcAft>
        <a:buClrTx/>
        <a:buSzTx/>
        <a:buFontTx/>
        <a:buNone/>
        <a:tabLst/>
        <a:defRPr b="0" baseline="0" cap="none" i="0" spc="0" strike="noStrike" sz="7800" u="none">
          <a:solidFill>
            <a:srgbClr val="000000"/>
          </a:solidFill>
          <a:uFillTx/>
          <a:latin typeface="+mj-lt"/>
          <a:ea typeface="+mj-ea"/>
          <a:cs typeface="+mj-cs"/>
          <a:sym typeface="Arial"/>
        </a:defRPr>
      </a:lvl9pPr>
    </p:titleStyle>
    <p:bodyStyle>
      <a:lvl1pPr marL="750093" marR="0" indent="-750093" algn="l" defTabSz="821531" rtl="0" latinLnBrk="0">
        <a:lnSpc>
          <a:spcPct val="100000"/>
        </a:lnSpc>
        <a:spcBef>
          <a:spcPts val="5900"/>
        </a:spcBef>
        <a:spcAft>
          <a:spcPts val="0"/>
        </a:spcAft>
        <a:buClrTx/>
        <a:buSzPct val="145000"/>
        <a:buFontTx/>
        <a:buChar char="•"/>
        <a:tabLst/>
        <a:defRPr b="0" baseline="0" cap="none" i="0" spc="0" strike="noStrike" sz="5400" u="none">
          <a:solidFill>
            <a:srgbClr val="000000"/>
          </a:solidFill>
          <a:uFillTx/>
          <a:latin typeface="+mj-lt"/>
          <a:ea typeface="+mj-ea"/>
          <a:cs typeface="+mj-cs"/>
          <a:sym typeface="Arial"/>
        </a:defRPr>
      </a:lvl1pPr>
      <a:lvl2pPr marL="1194593" marR="0" indent="-750093" algn="l" defTabSz="821531" rtl="0" latinLnBrk="0">
        <a:lnSpc>
          <a:spcPct val="100000"/>
        </a:lnSpc>
        <a:spcBef>
          <a:spcPts val="5900"/>
        </a:spcBef>
        <a:spcAft>
          <a:spcPts val="0"/>
        </a:spcAft>
        <a:buClrTx/>
        <a:buSzPct val="145000"/>
        <a:buFontTx/>
        <a:buChar char="•"/>
        <a:tabLst/>
        <a:defRPr b="0" baseline="0" cap="none" i="0" spc="0" strike="noStrike" sz="5400" u="none">
          <a:solidFill>
            <a:srgbClr val="000000"/>
          </a:solidFill>
          <a:uFillTx/>
          <a:latin typeface="+mj-lt"/>
          <a:ea typeface="+mj-ea"/>
          <a:cs typeface="+mj-cs"/>
          <a:sym typeface="Arial"/>
        </a:defRPr>
      </a:lvl2pPr>
      <a:lvl3pPr marL="1639093" marR="0" indent="-750093" algn="l" defTabSz="821531" rtl="0" latinLnBrk="0">
        <a:lnSpc>
          <a:spcPct val="100000"/>
        </a:lnSpc>
        <a:spcBef>
          <a:spcPts val="5900"/>
        </a:spcBef>
        <a:spcAft>
          <a:spcPts val="0"/>
        </a:spcAft>
        <a:buClrTx/>
        <a:buSzPct val="145000"/>
        <a:buFontTx/>
        <a:buChar char="•"/>
        <a:tabLst/>
        <a:defRPr b="0" baseline="0" cap="none" i="0" spc="0" strike="noStrike" sz="5400" u="none">
          <a:solidFill>
            <a:srgbClr val="000000"/>
          </a:solidFill>
          <a:uFillTx/>
          <a:latin typeface="+mj-lt"/>
          <a:ea typeface="+mj-ea"/>
          <a:cs typeface="+mj-cs"/>
          <a:sym typeface="Arial"/>
        </a:defRPr>
      </a:lvl3pPr>
      <a:lvl4pPr marL="2083593" marR="0" indent="-750093" algn="l" defTabSz="821531" rtl="0" latinLnBrk="0">
        <a:lnSpc>
          <a:spcPct val="100000"/>
        </a:lnSpc>
        <a:spcBef>
          <a:spcPts val="5900"/>
        </a:spcBef>
        <a:spcAft>
          <a:spcPts val="0"/>
        </a:spcAft>
        <a:buClrTx/>
        <a:buSzPct val="145000"/>
        <a:buFontTx/>
        <a:buChar char="•"/>
        <a:tabLst/>
        <a:defRPr b="0" baseline="0" cap="none" i="0" spc="0" strike="noStrike" sz="5400" u="none">
          <a:solidFill>
            <a:srgbClr val="000000"/>
          </a:solidFill>
          <a:uFillTx/>
          <a:latin typeface="+mj-lt"/>
          <a:ea typeface="+mj-ea"/>
          <a:cs typeface="+mj-cs"/>
          <a:sym typeface="Arial"/>
        </a:defRPr>
      </a:lvl4pPr>
      <a:lvl5pPr marL="2528093" marR="0" indent="-750093" algn="l" defTabSz="821531" rtl="0" latinLnBrk="0">
        <a:lnSpc>
          <a:spcPct val="100000"/>
        </a:lnSpc>
        <a:spcBef>
          <a:spcPts val="5900"/>
        </a:spcBef>
        <a:spcAft>
          <a:spcPts val="0"/>
        </a:spcAft>
        <a:buClrTx/>
        <a:buSzPct val="145000"/>
        <a:buFontTx/>
        <a:buChar char="•"/>
        <a:tabLst/>
        <a:defRPr b="0" baseline="0" cap="none" i="0" spc="0" strike="noStrike" sz="5400" u="none">
          <a:solidFill>
            <a:srgbClr val="000000"/>
          </a:solidFill>
          <a:uFillTx/>
          <a:latin typeface="+mj-lt"/>
          <a:ea typeface="+mj-ea"/>
          <a:cs typeface="+mj-cs"/>
          <a:sym typeface="Arial"/>
        </a:defRPr>
      </a:lvl5pPr>
      <a:lvl6pPr marL="2972593" marR="0" indent="-750093" algn="l" defTabSz="821531" rtl="0" latinLnBrk="0">
        <a:lnSpc>
          <a:spcPct val="100000"/>
        </a:lnSpc>
        <a:spcBef>
          <a:spcPts val="5900"/>
        </a:spcBef>
        <a:spcAft>
          <a:spcPts val="0"/>
        </a:spcAft>
        <a:buClrTx/>
        <a:buSzPct val="145000"/>
        <a:buFontTx/>
        <a:buChar char="•"/>
        <a:tabLst/>
        <a:defRPr b="0" baseline="0" cap="none" i="0" spc="0" strike="noStrike" sz="5400" u="none">
          <a:solidFill>
            <a:srgbClr val="000000"/>
          </a:solidFill>
          <a:uFillTx/>
          <a:latin typeface="+mj-lt"/>
          <a:ea typeface="+mj-ea"/>
          <a:cs typeface="+mj-cs"/>
          <a:sym typeface="Arial"/>
        </a:defRPr>
      </a:lvl6pPr>
      <a:lvl7pPr marL="3417093" marR="0" indent="-750093" algn="l" defTabSz="821531" rtl="0" latinLnBrk="0">
        <a:lnSpc>
          <a:spcPct val="100000"/>
        </a:lnSpc>
        <a:spcBef>
          <a:spcPts val="5900"/>
        </a:spcBef>
        <a:spcAft>
          <a:spcPts val="0"/>
        </a:spcAft>
        <a:buClrTx/>
        <a:buSzPct val="145000"/>
        <a:buFontTx/>
        <a:buChar char="•"/>
        <a:tabLst/>
        <a:defRPr b="0" baseline="0" cap="none" i="0" spc="0" strike="noStrike" sz="5400" u="none">
          <a:solidFill>
            <a:srgbClr val="000000"/>
          </a:solidFill>
          <a:uFillTx/>
          <a:latin typeface="+mj-lt"/>
          <a:ea typeface="+mj-ea"/>
          <a:cs typeface="+mj-cs"/>
          <a:sym typeface="Arial"/>
        </a:defRPr>
      </a:lvl7pPr>
      <a:lvl8pPr marL="3861593" marR="0" indent="-750093" algn="l" defTabSz="821531" rtl="0" latinLnBrk="0">
        <a:lnSpc>
          <a:spcPct val="100000"/>
        </a:lnSpc>
        <a:spcBef>
          <a:spcPts val="5900"/>
        </a:spcBef>
        <a:spcAft>
          <a:spcPts val="0"/>
        </a:spcAft>
        <a:buClrTx/>
        <a:buSzPct val="145000"/>
        <a:buFontTx/>
        <a:buChar char="•"/>
        <a:tabLst/>
        <a:defRPr b="0" baseline="0" cap="none" i="0" spc="0" strike="noStrike" sz="5400" u="none">
          <a:solidFill>
            <a:srgbClr val="000000"/>
          </a:solidFill>
          <a:uFillTx/>
          <a:latin typeface="+mj-lt"/>
          <a:ea typeface="+mj-ea"/>
          <a:cs typeface="+mj-cs"/>
          <a:sym typeface="Arial"/>
        </a:defRPr>
      </a:lvl8pPr>
      <a:lvl9pPr marL="4306093" marR="0" indent="-750093" algn="l" defTabSz="821531" rtl="0" latinLnBrk="0">
        <a:lnSpc>
          <a:spcPct val="100000"/>
        </a:lnSpc>
        <a:spcBef>
          <a:spcPts val="5900"/>
        </a:spcBef>
        <a:spcAft>
          <a:spcPts val="0"/>
        </a:spcAft>
        <a:buClrTx/>
        <a:buSzPct val="145000"/>
        <a:buFontTx/>
        <a:buChar char="•"/>
        <a:tabLst/>
        <a:defRPr b="0" baseline="0" cap="none" i="0" spc="0" strike="noStrike" sz="5400" u="none">
          <a:solidFill>
            <a:srgbClr val="000000"/>
          </a:solidFill>
          <a:uFillTx/>
          <a:latin typeface="+mj-lt"/>
          <a:ea typeface="+mj-ea"/>
          <a:cs typeface="+mj-cs"/>
          <a:sym typeface="Arial"/>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1pPr>
      <a:lvl2pPr marL="0" marR="0" indent="4572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2pPr>
      <a:lvl3pPr marL="0" marR="0" indent="9144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3pPr>
      <a:lvl4pPr marL="0" marR="0" indent="13716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4pPr>
      <a:lvl5pPr marL="0" marR="0" indent="18288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5pPr>
      <a:lvl6pPr marL="0" marR="0" indent="22860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6pPr>
      <a:lvl7pPr marL="0" marR="0" indent="27432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7pPr>
      <a:lvl8pPr marL="0" marR="0" indent="32004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8pPr>
      <a:lvl9pPr marL="0" marR="0" indent="36576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42.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42.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43.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44.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45.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3.jpeg"/><Relationship Id="rId4" Type="http://schemas.openxmlformats.org/officeDocument/2006/relationships/image" Target="../media/image14.jpe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46.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47.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2.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jpe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2.tif"/></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3.t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18.jpe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48.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48.png"/><Relationship Id="rId4" Type="http://schemas.openxmlformats.org/officeDocument/2006/relationships/image" Target="../media/image49.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50.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2.png"/><Relationship Id="rId7" Type="http://schemas.openxmlformats.org/officeDocument/2006/relationships/hyperlink" Target="mailto:sghaemma@bio.rochester.edu" TargetMode="External"/><Relationship Id="rId8" Type="http://schemas.openxmlformats.org/officeDocument/2006/relationships/hyperlink" Target="mailto:Kevin_Welle@urmc.rochester.edu" TargetMode="External"/><Relationship Id="rId9" Type="http://schemas.openxmlformats.org/officeDocument/2006/relationships/hyperlink" Target="mailto:Jennifer_Hryhorenko@urmc.rochester.edu" TargetMode="External"/><Relationship Id="rId10" Type="http://schemas.openxmlformats.org/officeDocument/2006/relationships/hyperlink" Target="mailto:Kyle_Swovick@urmc.rochester.edu" TargetMode="External"/><Relationship Id="rId11"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chart" Target="../charts/chart1.xml"/><Relationship Id="rId4"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1.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1.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1.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2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2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0.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30.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30.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30.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5.jpeg"/><Relationship Id="rId4" Type="http://schemas.openxmlformats.org/officeDocument/2006/relationships/image" Target="../media/image12.jpeg"/><Relationship Id="rId5" Type="http://schemas.openxmlformats.org/officeDocument/2006/relationships/image" Target="../media/image1.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5.jpeg"/><Relationship Id="rId4" Type="http://schemas.openxmlformats.org/officeDocument/2006/relationships/image" Target="../media/image12.jpeg"/><Relationship Id="rId5" Type="http://schemas.openxmlformats.org/officeDocument/2006/relationships/image" Target="../media/image1.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5.jpeg"/><Relationship Id="rId4" Type="http://schemas.openxmlformats.org/officeDocument/2006/relationships/image" Target="../media/image12.jpeg"/><Relationship Id="rId5" Type="http://schemas.openxmlformats.org/officeDocument/2006/relationships/image" Target="../media/image1.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5.jpeg"/><Relationship Id="rId4" Type="http://schemas.openxmlformats.org/officeDocument/2006/relationships/image" Target="../media/image12.jpeg"/><Relationship Id="rId5" Type="http://schemas.openxmlformats.org/officeDocument/2006/relationships/image" Target="../media/image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32.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3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3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 Id="rId3" Type="http://schemas.openxmlformats.org/officeDocument/2006/relationships/image" Target="../media/image35.png"/><Relationship Id="rId4" Type="http://schemas.openxmlformats.org/officeDocument/2006/relationships/image" Target="../media/image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 Id="rId3" Type="http://schemas.openxmlformats.org/officeDocument/2006/relationships/image" Target="../media/image35.png"/><Relationship Id="rId4" Type="http://schemas.openxmlformats.org/officeDocument/2006/relationships/image" Target="../media/image1.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 Id="rId3" Type="http://schemas.openxmlformats.org/officeDocument/2006/relationships/image" Target="../media/image35.png"/><Relationship Id="rId4" Type="http://schemas.openxmlformats.org/officeDocument/2006/relationships/image" Target="../media/image1.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 Id="rId3" Type="http://schemas.openxmlformats.org/officeDocument/2006/relationships/image" Target="../media/image35.png"/><Relationship Id="rId4" Type="http://schemas.openxmlformats.org/officeDocument/2006/relationships/image" Target="../media/image1.png"/><Relationship Id="rId5" Type="http://schemas.openxmlformats.org/officeDocument/2006/relationships/image" Target="../media/image36.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 Id="rId3" Type="http://schemas.openxmlformats.org/officeDocument/2006/relationships/image" Target="../media/image35.png"/><Relationship Id="rId4" Type="http://schemas.openxmlformats.org/officeDocument/2006/relationships/image" Target="../media/image1.png"/><Relationship Id="rId5" Type="http://schemas.openxmlformats.org/officeDocument/2006/relationships/image" Target="../media/image36.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7.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31.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38.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8.png"/><Relationship Id="rId4" Type="http://schemas.openxmlformats.org/officeDocument/2006/relationships/image" Target="../media/image39.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42.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42.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Mass Spectrometry and Proteomics in Research"/>
          <p:cNvSpPr txBox="1"/>
          <p:nvPr>
            <p:ph type="title"/>
          </p:nvPr>
        </p:nvSpPr>
        <p:spPr>
          <a:xfrm>
            <a:off x="3553222" y="2498152"/>
            <a:ext cx="17277556" cy="4977860"/>
          </a:xfrm>
          <a:prstGeom prst="rect">
            <a:avLst/>
          </a:prstGeom>
        </p:spPr>
        <p:txBody>
          <a:bodyPr anchor="ctr"/>
          <a:lstStyle/>
          <a:p>
            <a:pPr/>
            <a:r>
              <a:t>Mass Spectrometry and Proteomics in Research</a:t>
            </a:r>
          </a:p>
        </p:txBody>
      </p:sp>
      <p:sp>
        <p:nvSpPr>
          <p:cNvPr id="181" name="Kyle Swovick, PhD…"/>
          <p:cNvSpPr txBox="1"/>
          <p:nvPr>
            <p:ph type="body" sz="quarter" idx="1"/>
          </p:nvPr>
        </p:nvSpPr>
        <p:spPr>
          <a:xfrm>
            <a:off x="7330382" y="10380077"/>
            <a:ext cx="9723236" cy="1589485"/>
          </a:xfrm>
          <a:prstGeom prst="rect">
            <a:avLst/>
          </a:prstGeom>
        </p:spPr>
        <p:txBody>
          <a:bodyPr/>
          <a:lstStyle/>
          <a:p>
            <a:pPr defTabSz="443626">
              <a:defRPr sz="3240"/>
            </a:pPr>
            <a:r>
              <a:t>Kyle Swovick, PhD</a:t>
            </a:r>
          </a:p>
          <a:p>
            <a:pPr defTabSz="443626">
              <a:defRPr sz="3240"/>
            </a:pPr>
            <a:r>
              <a:t>Mass Spectrometry Resource Lab</a:t>
            </a:r>
          </a:p>
          <a:p>
            <a:pPr defTabSz="443626">
              <a:defRPr sz="3240"/>
            </a:pPr>
            <a:r>
              <a:t>URMC Center for Advanced Research Technologies</a:t>
            </a:r>
          </a:p>
        </p:txBody>
      </p:sp>
      <p:pic>
        <p:nvPicPr>
          <p:cNvPr id="182" name="image.png" descr="image.png"/>
          <p:cNvPicPr>
            <a:picLocks noChangeAspect="1"/>
          </p:cNvPicPr>
          <p:nvPr/>
        </p:nvPicPr>
        <p:blipFill>
          <a:blip r:embed="rId2">
            <a:extLst/>
          </a:blip>
          <a:stretch>
            <a:fillRect/>
          </a:stretch>
        </p:blipFill>
        <p:spPr>
          <a:xfrm>
            <a:off x="7066359" y="12034311"/>
            <a:ext cx="10251282" cy="1446611"/>
          </a:xfrm>
          <a:prstGeom prst="rect">
            <a:avLst/>
          </a:prstGeom>
          <a:ln w="12700">
            <a:miter lim="400000"/>
          </a:ln>
        </p:spPr>
      </p:pic>
      <p:sp>
        <p:nvSpPr>
          <p:cNvPr id="183" name="IND 532…"/>
          <p:cNvSpPr txBox="1"/>
          <p:nvPr/>
        </p:nvSpPr>
        <p:spPr>
          <a:xfrm>
            <a:off x="10810750" y="7629261"/>
            <a:ext cx="2762500" cy="15687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ctr"/>
            <a:r>
              <a:t>IND 532</a:t>
            </a:r>
          </a:p>
          <a:p>
            <a:pPr algn="ctr"/>
            <a:r>
              <a:t>3/21/2022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7" name="Group"/>
          <p:cNvGrpSpPr/>
          <p:nvPr/>
        </p:nvGrpSpPr>
        <p:grpSpPr>
          <a:xfrm>
            <a:off x="21293247" y="118785"/>
            <a:ext cx="2964014" cy="980138"/>
            <a:chOff x="0" y="0"/>
            <a:chExt cx="2964012" cy="980137"/>
          </a:xfrm>
        </p:grpSpPr>
        <p:pic>
          <p:nvPicPr>
            <p:cNvPr id="27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27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27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279"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So why measure at the protein pevel?</a:t>
            </a:r>
          </a:p>
        </p:txBody>
      </p:sp>
      <p:sp>
        <p:nvSpPr>
          <p:cNvPr id="280" name="Proteins are what do the real work…"/>
          <p:cNvSpPr txBox="1"/>
          <p:nvPr>
            <p:ph type="body" idx="1"/>
          </p:nvPr>
        </p:nvSpPr>
        <p:spPr>
          <a:xfrm>
            <a:off x="2143247" y="3643312"/>
            <a:ext cx="20097506" cy="9618205"/>
          </a:xfrm>
          <a:prstGeom prst="rect">
            <a:avLst/>
          </a:prstGeom>
        </p:spPr>
        <p:txBody>
          <a:bodyPr/>
          <a:lstStyle/>
          <a:p>
            <a:pPr marL="585073" indent="-585073" defTabSz="640794">
              <a:spcBef>
                <a:spcPts val="4600"/>
              </a:spcBef>
              <a:defRPr sz="4212"/>
            </a:pPr>
            <a:r>
              <a:t>Proteins are what do the real work</a:t>
            </a:r>
          </a:p>
          <a:p>
            <a:pPr marL="585073" indent="-585073" defTabSz="640794">
              <a:spcBef>
                <a:spcPts val="4600"/>
              </a:spcBef>
              <a:defRPr sz="4212"/>
            </a:pPr>
            <a:r>
              <a:t>There are many disconnects between DNA, RNA, and protein</a:t>
            </a:r>
          </a:p>
          <a:p>
            <a:pPr lvl="4" marL="1971912" indent="-585073" defTabSz="640794">
              <a:spcBef>
                <a:spcPts val="1400"/>
              </a:spcBef>
              <a:defRPr sz="4212"/>
            </a:pPr>
            <a:r>
              <a:t>Alternative splicing</a:t>
            </a:r>
          </a:p>
          <a:p>
            <a:pPr lvl="4" marL="1971912" indent="-585073" defTabSz="640794">
              <a:spcBef>
                <a:spcPts val="1400"/>
              </a:spcBef>
              <a:defRPr sz="4212"/>
            </a:pPr>
            <a:r>
              <a:t>Nonsense mediated decay</a:t>
            </a:r>
          </a:p>
          <a:p>
            <a:pPr lvl="4" marL="1971912" indent="-585073" defTabSz="640794">
              <a:spcBef>
                <a:spcPts val="1400"/>
              </a:spcBef>
              <a:defRPr sz="4212"/>
            </a:pPr>
            <a:r>
              <a:t>Post-translational modifications</a:t>
            </a:r>
          </a:p>
          <a:p>
            <a:pPr lvl="4" marL="1971912" indent="-585073" defTabSz="640794">
              <a:spcBef>
                <a:spcPts val="1400"/>
              </a:spcBef>
              <a:defRPr sz="4212"/>
            </a:pPr>
            <a:r>
              <a:t>Protein synthesis and degradation</a:t>
            </a:r>
          </a:p>
          <a:p>
            <a:pPr lvl="4" marL="585073" indent="-585073" defTabSz="640794">
              <a:spcBef>
                <a:spcPts val="4600"/>
              </a:spcBef>
              <a:defRPr sz="4212"/>
            </a:pPr>
            <a:r>
              <a:t>Measuring just nucleic acids does not inform us on:</a:t>
            </a:r>
          </a:p>
          <a:p>
            <a:pPr lvl="5" marL="1968743" indent="-585073" defTabSz="640794">
              <a:spcBef>
                <a:spcPts val="1400"/>
              </a:spcBef>
              <a:defRPr sz="4212"/>
            </a:pPr>
            <a:r>
              <a:t>Where the protein is</a:t>
            </a:r>
          </a:p>
          <a:p>
            <a:pPr lvl="5" marL="1968743" indent="-585073" defTabSz="640794">
              <a:spcBef>
                <a:spcPts val="1400"/>
              </a:spcBef>
              <a:defRPr sz="4212"/>
            </a:pPr>
            <a:r>
              <a:t>How much of the protein there is</a:t>
            </a:r>
          </a:p>
          <a:p>
            <a:pPr lvl="5" marL="1968743" indent="-585073" defTabSz="640794">
              <a:spcBef>
                <a:spcPts val="1400"/>
              </a:spcBef>
              <a:defRPr sz="4212"/>
            </a:pPr>
            <a:r>
              <a:t>How rapidly that protein is turned over (my specialty)</a:t>
            </a:r>
          </a:p>
          <a:p>
            <a:pPr lvl="5" marL="1968743" indent="-585073" defTabSz="640794">
              <a:spcBef>
                <a:spcPts val="1400"/>
              </a:spcBef>
              <a:defRPr sz="4212"/>
            </a:pPr>
            <a:r>
              <a:t>Presence and location of post-translational modifications</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1" name="Image" descr="Image"/>
          <p:cNvPicPr>
            <a:picLocks noChangeAspect="1"/>
          </p:cNvPicPr>
          <p:nvPr/>
        </p:nvPicPr>
        <p:blipFill>
          <a:blip r:embed="rId3">
            <a:extLst/>
          </a:blip>
          <a:stretch>
            <a:fillRect/>
          </a:stretch>
        </p:blipFill>
        <p:spPr>
          <a:xfrm>
            <a:off x="553171" y="5211535"/>
            <a:ext cx="22943419" cy="4205416"/>
          </a:xfrm>
          <a:prstGeom prst="rect">
            <a:avLst/>
          </a:prstGeom>
          <a:ln w="12700">
            <a:miter lim="400000"/>
          </a:ln>
        </p:spPr>
      </p:pic>
      <p:sp>
        <p:nvSpPr>
          <p:cNvPr id="4382" name="Rectangle"/>
          <p:cNvSpPr/>
          <p:nvPr/>
        </p:nvSpPr>
        <p:spPr>
          <a:xfrm>
            <a:off x="4859248" y="5168701"/>
            <a:ext cx="6041964" cy="1250468"/>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383" name="Rectangle"/>
          <p:cNvSpPr/>
          <p:nvPr/>
        </p:nvSpPr>
        <p:spPr>
          <a:xfrm>
            <a:off x="6214660" y="7733182"/>
            <a:ext cx="3556732" cy="1635139"/>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384" name="9) Identify the Peptide Using Computer Software"/>
          <p:cNvSpPr txBox="1"/>
          <p:nvPr>
            <p:ph type="title"/>
          </p:nvPr>
        </p:nvSpPr>
        <p:spPr>
          <a:prstGeom prst="rect">
            <a:avLst/>
          </a:prstGeom>
        </p:spPr>
        <p:txBody>
          <a:bodyPr/>
          <a:lstStyle>
            <a:lvl1pPr indent="14178" defTabSz="1020840">
              <a:defRPr sz="7176"/>
            </a:lvl1pPr>
          </a:lstStyle>
          <a:p>
            <a:pPr/>
            <a:r>
              <a:t>9) Identify the Peptide Using Computer Software</a:t>
            </a:r>
          </a:p>
        </p:txBody>
      </p:sp>
      <p:sp>
        <p:nvSpPr>
          <p:cNvPr id="4385"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Modified from Kong et al., Nat. Methods, 2017</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9" name="Image" descr="Image"/>
          <p:cNvPicPr>
            <a:picLocks noChangeAspect="1"/>
          </p:cNvPicPr>
          <p:nvPr/>
        </p:nvPicPr>
        <p:blipFill>
          <a:blip r:embed="rId3">
            <a:extLst/>
          </a:blip>
          <a:stretch>
            <a:fillRect/>
          </a:stretch>
        </p:blipFill>
        <p:spPr>
          <a:xfrm>
            <a:off x="553171" y="5211535"/>
            <a:ext cx="22943419" cy="4205416"/>
          </a:xfrm>
          <a:prstGeom prst="rect">
            <a:avLst/>
          </a:prstGeom>
          <a:ln w="12700">
            <a:miter lim="400000"/>
          </a:ln>
        </p:spPr>
      </p:pic>
      <p:sp>
        <p:nvSpPr>
          <p:cNvPr id="4390" name="9) Identify the Peptide Using Computer Software"/>
          <p:cNvSpPr txBox="1"/>
          <p:nvPr>
            <p:ph type="title"/>
          </p:nvPr>
        </p:nvSpPr>
        <p:spPr>
          <a:prstGeom prst="rect">
            <a:avLst/>
          </a:prstGeom>
        </p:spPr>
        <p:txBody>
          <a:bodyPr/>
          <a:lstStyle>
            <a:lvl1pPr indent="14178" defTabSz="1020840">
              <a:defRPr sz="7176"/>
            </a:lvl1pPr>
          </a:lstStyle>
          <a:p>
            <a:pPr/>
            <a:r>
              <a:t>9) Identify the Peptide Using Computer Software</a:t>
            </a:r>
          </a:p>
        </p:txBody>
      </p:sp>
      <p:sp>
        <p:nvSpPr>
          <p:cNvPr id="4391"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Modified from Kong et al., Nat. Methods, 2017</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95" name="Image" descr="Image"/>
          <p:cNvPicPr>
            <a:picLocks noChangeAspect="1"/>
          </p:cNvPicPr>
          <p:nvPr/>
        </p:nvPicPr>
        <p:blipFill>
          <a:blip r:embed="rId3">
            <a:extLst/>
          </a:blip>
          <a:stretch>
            <a:fillRect/>
          </a:stretch>
        </p:blipFill>
        <p:spPr>
          <a:xfrm>
            <a:off x="555786" y="5209382"/>
            <a:ext cx="22943416" cy="4205417"/>
          </a:xfrm>
          <a:prstGeom prst="rect">
            <a:avLst/>
          </a:prstGeom>
          <a:ln w="12700">
            <a:miter lim="400000"/>
          </a:ln>
        </p:spPr>
      </p:pic>
      <p:sp>
        <p:nvSpPr>
          <p:cNvPr id="4396" name="9) Identify the Peptide Using Computer Software"/>
          <p:cNvSpPr txBox="1"/>
          <p:nvPr>
            <p:ph type="title"/>
          </p:nvPr>
        </p:nvSpPr>
        <p:spPr>
          <a:prstGeom prst="rect">
            <a:avLst/>
          </a:prstGeom>
        </p:spPr>
        <p:txBody>
          <a:bodyPr/>
          <a:lstStyle>
            <a:lvl1pPr indent="14178" defTabSz="1020840">
              <a:defRPr sz="7176"/>
            </a:lvl1pPr>
          </a:lstStyle>
          <a:p>
            <a:pPr/>
            <a:r>
              <a:t>9) Identify the Peptide Using Computer Software</a:t>
            </a:r>
          </a:p>
        </p:txBody>
      </p:sp>
      <p:sp>
        <p:nvSpPr>
          <p:cNvPr id="4397"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Modified from Kong et al., Nat. Methods, 2017</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01" name="Image" descr="Image"/>
          <p:cNvPicPr>
            <a:picLocks noChangeAspect="1"/>
          </p:cNvPicPr>
          <p:nvPr/>
        </p:nvPicPr>
        <p:blipFill>
          <a:blip r:embed="rId3">
            <a:extLst/>
          </a:blip>
          <a:stretch>
            <a:fillRect/>
          </a:stretch>
        </p:blipFill>
        <p:spPr>
          <a:xfrm>
            <a:off x="558825" y="5204828"/>
            <a:ext cx="22943418" cy="4205416"/>
          </a:xfrm>
          <a:prstGeom prst="rect">
            <a:avLst/>
          </a:prstGeom>
          <a:ln w="12700">
            <a:miter lim="400000"/>
          </a:ln>
        </p:spPr>
      </p:pic>
      <p:sp>
        <p:nvSpPr>
          <p:cNvPr id="4402" name="9) Identify the Peptide Using Computer Software"/>
          <p:cNvSpPr txBox="1"/>
          <p:nvPr>
            <p:ph type="title"/>
          </p:nvPr>
        </p:nvSpPr>
        <p:spPr>
          <a:prstGeom prst="rect">
            <a:avLst/>
          </a:prstGeom>
        </p:spPr>
        <p:txBody>
          <a:bodyPr/>
          <a:lstStyle>
            <a:lvl1pPr indent="14178" defTabSz="1020840">
              <a:defRPr sz="7176"/>
            </a:lvl1pPr>
          </a:lstStyle>
          <a:p>
            <a:pPr/>
            <a:r>
              <a:t>9) Identify the Peptide Using Computer Software</a:t>
            </a:r>
          </a:p>
        </p:txBody>
      </p:sp>
      <p:sp>
        <p:nvSpPr>
          <p:cNvPr id="4403"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Modified from Kong et al., Nat. Methods, 2017</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07" name="Image" descr="Image"/>
          <p:cNvPicPr>
            <a:picLocks noChangeAspect="1"/>
          </p:cNvPicPr>
          <p:nvPr/>
        </p:nvPicPr>
        <p:blipFill>
          <a:blip r:embed="rId3">
            <a:extLst/>
          </a:blip>
          <a:stretch>
            <a:fillRect/>
          </a:stretch>
        </p:blipFill>
        <p:spPr>
          <a:xfrm>
            <a:off x="558846" y="5204143"/>
            <a:ext cx="22943417" cy="4205417"/>
          </a:xfrm>
          <a:prstGeom prst="rect">
            <a:avLst/>
          </a:prstGeom>
          <a:ln w="12700">
            <a:miter lim="400000"/>
          </a:ln>
        </p:spPr>
      </p:pic>
      <p:sp>
        <p:nvSpPr>
          <p:cNvPr id="4408" name="9) Identify the Peptide Using Computer Software"/>
          <p:cNvSpPr txBox="1"/>
          <p:nvPr>
            <p:ph type="title"/>
          </p:nvPr>
        </p:nvSpPr>
        <p:spPr>
          <a:prstGeom prst="rect">
            <a:avLst/>
          </a:prstGeom>
        </p:spPr>
        <p:txBody>
          <a:bodyPr/>
          <a:lstStyle>
            <a:lvl1pPr indent="14178" defTabSz="1020840">
              <a:defRPr sz="7176"/>
            </a:lvl1pPr>
          </a:lstStyle>
          <a:p>
            <a:pPr/>
            <a:r>
              <a:t>9) Identify the Peptide Using Computer Software</a:t>
            </a:r>
          </a:p>
        </p:txBody>
      </p:sp>
      <p:sp>
        <p:nvSpPr>
          <p:cNvPr id="4409"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Modified from Kong et al., Nat. Methods, 2017</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3" name="Real-world applications of LC-MS/MS"/>
          <p:cNvSpPr txBox="1"/>
          <p:nvPr/>
        </p:nvSpPr>
        <p:spPr>
          <a:xfrm>
            <a:off x="3100971" y="4833615"/>
            <a:ext cx="18182057" cy="404877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R="0" indent="0" algn="ctr" defTabSz="821531">
              <a:lnSpc>
                <a:spcPct val="100000"/>
              </a:lnSpc>
              <a:defRPr spc="0" sz="13600"/>
            </a:lvl1pPr>
          </a:lstStyle>
          <a:p>
            <a:pPr/>
            <a:r>
              <a:t>Real-world applications of LC-MS/MS</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7" name="Example Application of LC-MS/MS: Identification of Interacting Proteins (IP-MS)"/>
          <p:cNvSpPr txBox="1"/>
          <p:nvPr>
            <p:ph type="title"/>
          </p:nvPr>
        </p:nvSpPr>
        <p:spPr>
          <a:xfrm>
            <a:off x="3142735" y="334715"/>
            <a:ext cx="18026395" cy="1956540"/>
          </a:xfrm>
          <a:prstGeom prst="rect">
            <a:avLst/>
          </a:prstGeom>
        </p:spPr>
        <p:txBody>
          <a:bodyPr/>
          <a:lstStyle>
            <a:lvl1pPr indent="0" defTabSz="898783">
              <a:defRPr sz="6318"/>
            </a:lvl1pPr>
          </a:lstStyle>
          <a:p>
            <a:pPr/>
            <a:r>
              <a:t>Example Application of LC-MS/MS: Identification of Interacting Proteins (IP-MS)</a:t>
            </a:r>
          </a:p>
        </p:txBody>
      </p:sp>
      <p:grpSp>
        <p:nvGrpSpPr>
          <p:cNvPr id="4423" name="object 4"/>
          <p:cNvGrpSpPr/>
          <p:nvPr/>
        </p:nvGrpSpPr>
        <p:grpSpPr>
          <a:xfrm>
            <a:off x="4390758" y="4147634"/>
            <a:ext cx="16525563" cy="8975683"/>
            <a:chOff x="0" y="0"/>
            <a:chExt cx="16525562" cy="8975682"/>
          </a:xfrm>
        </p:grpSpPr>
        <p:pic>
          <p:nvPicPr>
            <p:cNvPr id="4418" name="object 5" descr="object 5"/>
            <p:cNvPicPr>
              <a:picLocks noChangeAspect="1"/>
            </p:cNvPicPr>
            <p:nvPr/>
          </p:nvPicPr>
          <p:blipFill>
            <a:blip r:embed="rId3">
              <a:extLst/>
            </a:blip>
            <a:stretch>
              <a:fillRect/>
            </a:stretch>
          </p:blipFill>
          <p:spPr>
            <a:xfrm>
              <a:off x="-1" y="-1"/>
              <a:ext cx="12474722" cy="8975681"/>
            </a:xfrm>
            <a:prstGeom prst="rect">
              <a:avLst/>
            </a:prstGeom>
            <a:ln w="12700" cap="flat">
              <a:noFill/>
              <a:miter lim="400000"/>
            </a:ln>
            <a:effectLst/>
          </p:spPr>
        </p:pic>
        <p:sp>
          <p:nvSpPr>
            <p:cNvPr id="4419" name="object 6"/>
            <p:cNvSpPr/>
            <p:nvPr/>
          </p:nvSpPr>
          <p:spPr>
            <a:xfrm>
              <a:off x="5093575" y="6220066"/>
              <a:ext cx="11431988" cy="2755617"/>
            </a:xfrm>
            <a:prstGeom prst="rect">
              <a:avLst/>
            </a:prstGeom>
            <a:solidFill>
              <a:srgbClr val="FFFFFF"/>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pic>
          <p:nvPicPr>
            <p:cNvPr id="4420" name="object 7" descr="object 7"/>
            <p:cNvPicPr>
              <a:picLocks noChangeAspect="1"/>
            </p:cNvPicPr>
            <p:nvPr/>
          </p:nvPicPr>
          <p:blipFill>
            <a:blip r:embed="rId4">
              <a:extLst/>
            </a:blip>
            <a:stretch>
              <a:fillRect/>
            </a:stretch>
          </p:blipFill>
          <p:spPr>
            <a:xfrm>
              <a:off x="13033441" y="1881497"/>
              <a:ext cx="3045431" cy="3219105"/>
            </a:xfrm>
            <a:prstGeom prst="rect">
              <a:avLst/>
            </a:prstGeom>
            <a:ln w="12700" cap="flat">
              <a:noFill/>
              <a:miter lim="400000"/>
            </a:ln>
            <a:effectLst/>
          </p:spPr>
        </p:pic>
        <p:sp>
          <p:nvSpPr>
            <p:cNvPr id="4421" name="object 8"/>
            <p:cNvSpPr/>
            <p:nvPr/>
          </p:nvSpPr>
          <p:spPr>
            <a:xfrm>
              <a:off x="13900332" y="4606583"/>
              <a:ext cx="1154507" cy="576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692"/>
                  </a:moveTo>
                  <a:lnTo>
                    <a:pt x="21392" y="3550"/>
                  </a:lnTo>
                  <a:lnTo>
                    <a:pt x="20768" y="1667"/>
                  </a:lnTo>
                  <a:lnTo>
                    <a:pt x="19827" y="417"/>
                  </a:lnTo>
                  <a:lnTo>
                    <a:pt x="18758" y="0"/>
                  </a:lnTo>
                  <a:lnTo>
                    <a:pt x="17688" y="417"/>
                  </a:lnTo>
                  <a:lnTo>
                    <a:pt x="16748" y="1667"/>
                  </a:lnTo>
                  <a:lnTo>
                    <a:pt x="16124" y="3550"/>
                  </a:lnTo>
                  <a:lnTo>
                    <a:pt x="15982" y="5010"/>
                  </a:lnTo>
                  <a:lnTo>
                    <a:pt x="15116" y="6162"/>
                  </a:lnTo>
                  <a:lnTo>
                    <a:pt x="14491" y="8045"/>
                  </a:lnTo>
                  <a:lnTo>
                    <a:pt x="14395" y="9040"/>
                  </a:lnTo>
                  <a:lnTo>
                    <a:pt x="14269" y="8991"/>
                  </a:lnTo>
                  <a:lnTo>
                    <a:pt x="13199" y="9407"/>
                  </a:lnTo>
                  <a:lnTo>
                    <a:pt x="12259" y="10657"/>
                  </a:lnTo>
                  <a:lnTo>
                    <a:pt x="12208" y="10812"/>
                  </a:lnTo>
                  <a:lnTo>
                    <a:pt x="12074" y="10633"/>
                  </a:lnTo>
                  <a:lnTo>
                    <a:pt x="11004" y="10216"/>
                  </a:lnTo>
                  <a:lnTo>
                    <a:pt x="9935" y="10633"/>
                  </a:lnTo>
                  <a:lnTo>
                    <a:pt x="9679" y="10974"/>
                  </a:lnTo>
                  <a:lnTo>
                    <a:pt x="8809" y="9816"/>
                  </a:lnTo>
                  <a:lnTo>
                    <a:pt x="7739" y="9399"/>
                  </a:lnTo>
                  <a:lnTo>
                    <a:pt x="7520" y="9485"/>
                  </a:lnTo>
                  <a:lnTo>
                    <a:pt x="7096" y="8206"/>
                  </a:lnTo>
                  <a:lnTo>
                    <a:pt x="6156" y="6955"/>
                  </a:lnTo>
                  <a:lnTo>
                    <a:pt x="5587" y="6734"/>
                  </a:lnTo>
                  <a:lnTo>
                    <a:pt x="5476" y="5593"/>
                  </a:lnTo>
                  <a:lnTo>
                    <a:pt x="4852" y="3711"/>
                  </a:lnTo>
                  <a:lnTo>
                    <a:pt x="3912" y="2460"/>
                  </a:lnTo>
                  <a:lnTo>
                    <a:pt x="2842" y="2043"/>
                  </a:lnTo>
                  <a:lnTo>
                    <a:pt x="1773" y="2460"/>
                  </a:lnTo>
                  <a:lnTo>
                    <a:pt x="833" y="3711"/>
                  </a:lnTo>
                  <a:lnTo>
                    <a:pt x="208" y="5593"/>
                  </a:lnTo>
                  <a:lnTo>
                    <a:pt x="0" y="7735"/>
                  </a:lnTo>
                  <a:lnTo>
                    <a:pt x="208" y="9877"/>
                  </a:lnTo>
                  <a:lnTo>
                    <a:pt x="833" y="11760"/>
                  </a:lnTo>
                  <a:lnTo>
                    <a:pt x="1773" y="13011"/>
                  </a:lnTo>
                  <a:lnTo>
                    <a:pt x="2342" y="13233"/>
                  </a:lnTo>
                  <a:lnTo>
                    <a:pt x="2453" y="14372"/>
                  </a:lnTo>
                  <a:lnTo>
                    <a:pt x="3077" y="16255"/>
                  </a:lnTo>
                  <a:lnTo>
                    <a:pt x="4017" y="17506"/>
                  </a:lnTo>
                  <a:lnTo>
                    <a:pt x="5087" y="17922"/>
                  </a:lnTo>
                  <a:lnTo>
                    <a:pt x="5306" y="17837"/>
                  </a:lnTo>
                  <a:lnTo>
                    <a:pt x="5730" y="19116"/>
                  </a:lnTo>
                  <a:lnTo>
                    <a:pt x="6670" y="20366"/>
                  </a:lnTo>
                  <a:lnTo>
                    <a:pt x="7739" y="20783"/>
                  </a:lnTo>
                  <a:lnTo>
                    <a:pt x="8809" y="20366"/>
                  </a:lnTo>
                  <a:lnTo>
                    <a:pt x="9064" y="20027"/>
                  </a:lnTo>
                  <a:lnTo>
                    <a:pt x="9935" y="21183"/>
                  </a:lnTo>
                  <a:lnTo>
                    <a:pt x="11004" y="21600"/>
                  </a:lnTo>
                  <a:lnTo>
                    <a:pt x="12074" y="21183"/>
                  </a:lnTo>
                  <a:lnTo>
                    <a:pt x="13014" y="19933"/>
                  </a:lnTo>
                  <a:lnTo>
                    <a:pt x="13065" y="19779"/>
                  </a:lnTo>
                  <a:lnTo>
                    <a:pt x="13199" y="19957"/>
                  </a:lnTo>
                  <a:lnTo>
                    <a:pt x="14269" y="20374"/>
                  </a:lnTo>
                  <a:lnTo>
                    <a:pt x="15338" y="19957"/>
                  </a:lnTo>
                  <a:lnTo>
                    <a:pt x="16279" y="18707"/>
                  </a:lnTo>
                  <a:lnTo>
                    <a:pt x="16903" y="16824"/>
                  </a:lnTo>
                  <a:lnTo>
                    <a:pt x="17000" y="15830"/>
                  </a:lnTo>
                  <a:lnTo>
                    <a:pt x="17126" y="15879"/>
                  </a:lnTo>
                  <a:lnTo>
                    <a:pt x="18195" y="15462"/>
                  </a:lnTo>
                  <a:lnTo>
                    <a:pt x="19135" y="14212"/>
                  </a:lnTo>
                  <a:lnTo>
                    <a:pt x="19760" y="12329"/>
                  </a:lnTo>
                  <a:lnTo>
                    <a:pt x="19901" y="10869"/>
                  </a:lnTo>
                  <a:lnTo>
                    <a:pt x="20768" y="9717"/>
                  </a:lnTo>
                  <a:lnTo>
                    <a:pt x="21392" y="7834"/>
                  </a:lnTo>
                  <a:lnTo>
                    <a:pt x="21600" y="5692"/>
                  </a:lnTo>
                  <a:close/>
                </a:path>
              </a:pathLst>
            </a:custGeom>
            <a:solidFill>
              <a:srgbClr val="FFFFFF"/>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22" name="object 6"/>
            <p:cNvSpPr/>
            <p:nvPr/>
          </p:nvSpPr>
          <p:spPr>
            <a:xfrm>
              <a:off x="11246337" y="5309939"/>
              <a:ext cx="4446884" cy="2755617"/>
            </a:xfrm>
            <a:prstGeom prst="rect">
              <a:avLst/>
            </a:prstGeom>
            <a:solidFill>
              <a:srgbClr val="FFFFFF"/>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27" name="Screen Shot 2021-10-26 at 12.51.00 PM.png" descr="Screen Shot 2021-10-26 at 12.51.00 PM.png"/>
          <p:cNvPicPr>
            <a:picLocks noChangeAspect="1"/>
          </p:cNvPicPr>
          <p:nvPr/>
        </p:nvPicPr>
        <p:blipFill>
          <a:blip r:embed="rId3">
            <a:extLst/>
          </a:blip>
          <a:stretch>
            <a:fillRect/>
          </a:stretch>
        </p:blipFill>
        <p:spPr>
          <a:xfrm>
            <a:off x="1454043" y="3509360"/>
            <a:ext cx="21475914" cy="8669179"/>
          </a:xfrm>
          <a:prstGeom prst="rect">
            <a:avLst/>
          </a:prstGeom>
          <a:ln w="12700">
            <a:miter lim="400000"/>
          </a:ln>
        </p:spPr>
      </p:pic>
      <p:sp>
        <p:nvSpPr>
          <p:cNvPr id="4428" name="Sears et al. Methods Mol Biol 2020 doi: 10.1007/978-1-4939-9546-2_15"/>
          <p:cNvSpPr txBox="1"/>
          <p:nvPr/>
        </p:nvSpPr>
        <p:spPr>
          <a:xfrm>
            <a:off x="17507101" y="13030947"/>
            <a:ext cx="6822959" cy="594826"/>
          </a:xfrm>
          <a:prstGeom prst="rect">
            <a:avLst/>
          </a:prstGeom>
          <a:ln w="12700">
            <a:miter lim="400000"/>
          </a:ln>
          <a:extLst>
            <a:ext uri="{C572A759-6A51-4108-AA02-DFA0A04FC94B}">
              <ma14:wrappingTextBoxFlag xmlns:ma14="http://schemas.microsoft.com/office/mac/drawingml/2011/main" val="1"/>
            </a:ext>
          </a:extLst>
        </p:spPr>
        <p:txBody>
          <a:bodyPr wrap="none" lIns="55451" tIns="55451" rIns="55451" bIns="55451">
            <a:spAutoFit/>
          </a:bodyPr>
          <a:lstStyle/>
          <a:p>
            <a:pPr marR="0" indent="0" algn="ctr" defTabSz="821531">
              <a:lnSpc>
                <a:spcPct val="100000"/>
              </a:lnSpc>
              <a:defRPr i="1" spc="0" sz="3200">
                <a:latin typeface="Helvetica Neue"/>
                <a:ea typeface="Helvetica Neue"/>
                <a:cs typeface="Helvetica Neue"/>
                <a:sym typeface="Helvetica Neue"/>
              </a:defRPr>
            </a:pPr>
            <a:r>
              <a:t>Sears </a:t>
            </a:r>
            <a:r>
              <a:rPr>
                <a:latin typeface="+mj-lt"/>
                <a:ea typeface="+mj-ea"/>
                <a:cs typeface="+mj-cs"/>
                <a:sym typeface="Arial"/>
              </a:rPr>
              <a:t>et al., </a:t>
            </a:r>
            <a:r>
              <a:t>Methods Mol. Bio., 2020</a:t>
            </a:r>
          </a:p>
        </p:txBody>
      </p:sp>
      <p:sp>
        <p:nvSpPr>
          <p:cNvPr id="4429" name="Example Application of LC-MS/MS: Identification of Interacting Proteins (BioID)"/>
          <p:cNvSpPr txBox="1"/>
          <p:nvPr>
            <p:ph type="title"/>
          </p:nvPr>
        </p:nvSpPr>
        <p:spPr>
          <a:xfrm>
            <a:off x="3142735" y="334715"/>
            <a:ext cx="18026395" cy="1956540"/>
          </a:xfrm>
          <a:prstGeom prst="rect">
            <a:avLst/>
          </a:prstGeom>
        </p:spPr>
        <p:txBody>
          <a:bodyPr/>
          <a:lstStyle>
            <a:lvl1pPr indent="0" defTabSz="898783">
              <a:defRPr sz="6318"/>
            </a:lvl1pPr>
          </a:lstStyle>
          <a:p>
            <a:pPr/>
            <a:r>
              <a:t>Example Application of LC-MS/MS: Identification of Interacting Proteins (BioID)</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3" name="Example Application of LC-MS/MS: Identification of Interacting Proteins (IP-MS)"/>
          <p:cNvSpPr txBox="1"/>
          <p:nvPr>
            <p:ph type="title"/>
          </p:nvPr>
        </p:nvSpPr>
        <p:spPr>
          <a:xfrm>
            <a:off x="3142735" y="334715"/>
            <a:ext cx="18026395" cy="1956540"/>
          </a:xfrm>
          <a:prstGeom prst="rect">
            <a:avLst/>
          </a:prstGeom>
        </p:spPr>
        <p:txBody>
          <a:bodyPr/>
          <a:lstStyle>
            <a:lvl1pPr indent="0" defTabSz="898783">
              <a:defRPr sz="6318"/>
            </a:lvl1pPr>
          </a:lstStyle>
          <a:p>
            <a:pPr/>
            <a:r>
              <a:t>Example Application of LC-MS/MS: Identification of Interacting Proteins (IP-MS)</a:t>
            </a:r>
          </a:p>
        </p:txBody>
      </p:sp>
      <p:pic>
        <p:nvPicPr>
          <p:cNvPr id="4434" name="Screen Shot 2022-03-18 at 3.03.34 PM.png" descr="Screen Shot 2022-03-18 at 3.03.34 PM.png"/>
          <p:cNvPicPr>
            <a:picLocks noChangeAspect="1"/>
          </p:cNvPicPr>
          <p:nvPr/>
        </p:nvPicPr>
        <p:blipFill>
          <a:blip r:embed="rId3">
            <a:extLst/>
          </a:blip>
          <a:stretch>
            <a:fillRect/>
          </a:stretch>
        </p:blipFill>
        <p:spPr>
          <a:xfrm>
            <a:off x="3266477" y="3384097"/>
            <a:ext cx="17851046" cy="8757960"/>
          </a:xfrm>
          <a:prstGeom prst="rect">
            <a:avLst/>
          </a:prstGeom>
          <a:ln w="12700">
            <a:miter lim="400000"/>
          </a:ln>
        </p:spPr>
      </p:pic>
      <p:sp>
        <p:nvSpPr>
          <p:cNvPr id="4435" name="Lentini et al., Nat. Comm., 2020"/>
          <p:cNvSpPr txBox="1"/>
          <p:nvPr/>
        </p:nvSpPr>
        <p:spPr>
          <a:xfrm>
            <a:off x="18381510" y="12996202"/>
            <a:ext cx="5892724" cy="6267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Lentini et al., Nat. Comm., 2020</a:t>
            </a:r>
          </a:p>
        </p:txBody>
      </p:sp>
      <p:sp>
        <p:nvSpPr>
          <p:cNvPr id="4436" name="Rectangle"/>
          <p:cNvSpPr/>
          <p:nvPr/>
        </p:nvSpPr>
        <p:spPr>
          <a:xfrm>
            <a:off x="8863896" y="3910181"/>
            <a:ext cx="1674069" cy="8084875"/>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437" name="Rectangle"/>
          <p:cNvSpPr/>
          <p:nvPr/>
        </p:nvSpPr>
        <p:spPr>
          <a:xfrm>
            <a:off x="11023900" y="7597930"/>
            <a:ext cx="11123734" cy="1294087"/>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1" name="Example Application of LC-MS/MS:…"/>
          <p:cNvSpPr txBox="1"/>
          <p:nvPr>
            <p:ph type="title"/>
          </p:nvPr>
        </p:nvSpPr>
        <p:spPr>
          <a:xfrm>
            <a:off x="3142735" y="334715"/>
            <a:ext cx="18026395" cy="1956540"/>
          </a:xfrm>
          <a:prstGeom prst="rect">
            <a:avLst/>
          </a:prstGeom>
        </p:spPr>
        <p:txBody>
          <a:bodyPr/>
          <a:lstStyle/>
          <a:p>
            <a:pPr indent="0" defTabSz="898783">
              <a:defRPr sz="6318"/>
            </a:pPr>
            <a:r>
              <a:t>Example Application of LC-MS/MS: </a:t>
            </a:r>
          </a:p>
          <a:p>
            <a:pPr indent="0" defTabSz="898783">
              <a:defRPr sz="6318"/>
            </a:pPr>
            <a:r>
              <a:t>Measuring protein degradation kinetics</a:t>
            </a:r>
          </a:p>
        </p:txBody>
      </p:sp>
      <p:pic>
        <p:nvPicPr>
          <p:cNvPr id="4442" name="Figure 1.tiff" descr="Figure 1.tiff"/>
          <p:cNvPicPr>
            <a:picLocks noChangeAspect="1"/>
          </p:cNvPicPr>
          <p:nvPr/>
        </p:nvPicPr>
        <p:blipFill>
          <a:blip r:embed="rId3">
            <a:extLst/>
          </a:blip>
          <a:srcRect l="18403" t="32735" r="24015" b="52090"/>
          <a:stretch>
            <a:fillRect/>
          </a:stretch>
        </p:blipFill>
        <p:spPr>
          <a:xfrm>
            <a:off x="21077" y="5790178"/>
            <a:ext cx="13662843" cy="4659424"/>
          </a:xfrm>
          <a:prstGeom prst="rect">
            <a:avLst/>
          </a:prstGeom>
          <a:ln w="12700">
            <a:miter lim="400000"/>
          </a:ln>
        </p:spPr>
      </p:pic>
      <p:sp>
        <p:nvSpPr>
          <p:cNvPr id="4443" name="Swovick et al., Mol. Cell. Prot., 2021"/>
          <p:cNvSpPr txBox="1"/>
          <p:nvPr/>
        </p:nvSpPr>
        <p:spPr>
          <a:xfrm>
            <a:off x="17641764" y="13000714"/>
            <a:ext cx="6688862"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Swovick et al., Mol. Cell. Prot., 2021</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6" name="Group"/>
          <p:cNvGrpSpPr/>
          <p:nvPr/>
        </p:nvGrpSpPr>
        <p:grpSpPr>
          <a:xfrm>
            <a:off x="21293247" y="118785"/>
            <a:ext cx="2964014" cy="980138"/>
            <a:chOff x="0" y="0"/>
            <a:chExt cx="2964012" cy="980137"/>
          </a:xfrm>
        </p:grpSpPr>
        <p:pic>
          <p:nvPicPr>
            <p:cNvPr id="284"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285"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287"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288"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is measuring protein levels so difficult?</a:t>
            </a:r>
          </a:p>
        </p:txBody>
      </p:sp>
      <p:sp>
        <p:nvSpPr>
          <p:cNvPr id="289" name="Proteins have a wide range of biophysical properties"/>
          <p:cNvSpPr txBox="1"/>
          <p:nvPr/>
        </p:nvSpPr>
        <p:spPr>
          <a:xfrm>
            <a:off x="4165729" y="2793797"/>
            <a:ext cx="16052541" cy="9078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5900"/>
              </a:spcBef>
              <a:defRPr spc="0" sz="5400"/>
            </a:lvl1pPr>
          </a:lstStyle>
          <a:p>
            <a:pPr/>
            <a:r>
              <a:t>Proteins have a wide range of biophysical properties</a:t>
            </a:r>
          </a:p>
        </p:txBody>
      </p:sp>
      <p:sp>
        <p:nvSpPr>
          <p:cNvPr id="290" name="Puthenveeti and Vinogradova, JBC Reviews, 2019…"/>
          <p:cNvSpPr txBox="1"/>
          <p:nvPr/>
        </p:nvSpPr>
        <p:spPr>
          <a:xfrm>
            <a:off x="15036382" y="11982584"/>
            <a:ext cx="9263000" cy="16173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algn="r" defTabSz="821531">
              <a:lnSpc>
                <a:spcPct val="100000"/>
              </a:lnSpc>
              <a:defRPr i="1" spc="0" sz="3200">
                <a:latin typeface="Helvetica Neue"/>
                <a:ea typeface="Helvetica Neue"/>
                <a:cs typeface="Helvetica Neue"/>
                <a:sym typeface="Helvetica Neue"/>
              </a:defRPr>
            </a:pPr>
            <a:r>
              <a:t>Puthenveeti and Vinogradova, JBC Reviews, 2019</a:t>
            </a:r>
          </a:p>
          <a:p>
            <a:pPr marR="0" indent="0" algn="r" defTabSz="821531">
              <a:lnSpc>
                <a:spcPct val="100000"/>
              </a:lnSpc>
              <a:defRPr i="1" spc="0" sz="3200">
                <a:latin typeface="Helvetica Neue"/>
                <a:ea typeface="Helvetica Neue"/>
                <a:cs typeface="Helvetica Neue"/>
                <a:sym typeface="Helvetica Neue"/>
              </a:defRPr>
            </a:pPr>
            <a:r>
              <a:t>Tang et al., J. Voice, 2017</a:t>
            </a:r>
          </a:p>
          <a:p>
            <a:pPr marR="0" indent="0" algn="r" defTabSz="821531">
              <a:lnSpc>
                <a:spcPct val="100000"/>
              </a:lnSpc>
              <a:defRPr i="1" spc="0" sz="3200">
                <a:latin typeface="Helvetica Neue"/>
                <a:ea typeface="Helvetica Neue"/>
                <a:cs typeface="Helvetica Neue"/>
                <a:sym typeface="Helvetica Neue"/>
              </a:defRPr>
            </a:pPr>
            <a:r>
              <a:t>William Eaton, Journal of Biological Physics, 2021 </a:t>
            </a:r>
          </a:p>
        </p:txBody>
      </p:sp>
      <p:grpSp>
        <p:nvGrpSpPr>
          <p:cNvPr id="296" name="Group"/>
          <p:cNvGrpSpPr/>
          <p:nvPr/>
        </p:nvGrpSpPr>
        <p:grpSpPr>
          <a:xfrm>
            <a:off x="14938688" y="6247673"/>
            <a:ext cx="1725884" cy="4656643"/>
            <a:chOff x="0" y="0"/>
            <a:chExt cx="1725883" cy="4656641"/>
          </a:xfrm>
        </p:grpSpPr>
        <p:pic>
          <p:nvPicPr>
            <p:cNvPr id="291" name="Screen Shot 2022-03-18 at 10.26.59 AM.png" descr="Screen Shot 2022-03-18 at 10.26.59 AM.png"/>
            <p:cNvPicPr>
              <a:picLocks noChangeAspect="1"/>
            </p:cNvPicPr>
            <p:nvPr/>
          </p:nvPicPr>
          <p:blipFill>
            <a:blip r:embed="rId4">
              <a:extLst/>
            </a:blip>
            <a:srcRect l="0" t="5386" r="0" b="1147"/>
            <a:stretch>
              <a:fillRect/>
            </a:stretch>
          </p:blipFill>
          <p:spPr>
            <a:xfrm>
              <a:off x="130605" y="0"/>
              <a:ext cx="1556430" cy="4656642"/>
            </a:xfrm>
            <a:prstGeom prst="rect">
              <a:avLst/>
            </a:prstGeom>
            <a:ln w="12700" cap="flat">
              <a:noFill/>
              <a:miter lim="400000"/>
            </a:ln>
            <a:effectLst/>
          </p:spPr>
        </p:pic>
        <p:sp>
          <p:nvSpPr>
            <p:cNvPr id="292" name="Rectangle"/>
            <p:cNvSpPr/>
            <p:nvPr/>
          </p:nvSpPr>
          <p:spPr>
            <a:xfrm>
              <a:off x="69795" y="941283"/>
              <a:ext cx="723212" cy="21962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293" name="Rectangle"/>
            <p:cNvSpPr/>
            <p:nvPr/>
          </p:nvSpPr>
          <p:spPr>
            <a:xfrm>
              <a:off x="0" y="2141497"/>
              <a:ext cx="723212" cy="395960"/>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294" name="Rectangle"/>
            <p:cNvSpPr/>
            <p:nvPr/>
          </p:nvSpPr>
          <p:spPr>
            <a:xfrm>
              <a:off x="1417406" y="2238336"/>
              <a:ext cx="308478" cy="202283"/>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295" name="Rectangle"/>
            <p:cNvSpPr/>
            <p:nvPr/>
          </p:nvSpPr>
          <p:spPr>
            <a:xfrm>
              <a:off x="69795" y="3704665"/>
              <a:ext cx="723212" cy="21962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grpSp>
      <p:pic>
        <p:nvPicPr>
          <p:cNvPr id="297" name="Screen Shot 2022-03-18 at 10.33.25 AM.png" descr="Screen Shot 2022-03-18 at 10.33.25 AM.png"/>
          <p:cNvPicPr>
            <a:picLocks noChangeAspect="1"/>
          </p:cNvPicPr>
          <p:nvPr/>
        </p:nvPicPr>
        <p:blipFill>
          <a:blip r:embed="rId5">
            <a:extLst/>
          </a:blip>
          <a:stretch>
            <a:fillRect/>
          </a:stretch>
        </p:blipFill>
        <p:spPr>
          <a:xfrm>
            <a:off x="18553000" y="7008030"/>
            <a:ext cx="4546601" cy="3924301"/>
          </a:xfrm>
          <a:prstGeom prst="rect">
            <a:avLst/>
          </a:prstGeom>
          <a:ln w="12700">
            <a:miter lim="400000"/>
          </a:ln>
        </p:spPr>
      </p:pic>
      <p:grpSp>
        <p:nvGrpSpPr>
          <p:cNvPr id="306" name="Group"/>
          <p:cNvGrpSpPr/>
          <p:nvPr/>
        </p:nvGrpSpPr>
        <p:grpSpPr>
          <a:xfrm>
            <a:off x="1168914" y="6037605"/>
            <a:ext cx="12643117" cy="5974481"/>
            <a:chOff x="0" y="0"/>
            <a:chExt cx="12643115" cy="5974480"/>
          </a:xfrm>
        </p:grpSpPr>
        <p:pic>
          <p:nvPicPr>
            <p:cNvPr id="298" name="gr1_lrg.jpg" descr="gr1_lrg.jpg"/>
            <p:cNvPicPr>
              <a:picLocks noChangeAspect="1"/>
            </p:cNvPicPr>
            <p:nvPr/>
          </p:nvPicPr>
          <p:blipFill>
            <a:blip r:embed="rId6">
              <a:extLst/>
            </a:blip>
            <a:stretch>
              <a:fillRect/>
            </a:stretch>
          </p:blipFill>
          <p:spPr>
            <a:xfrm>
              <a:off x="0" y="107629"/>
              <a:ext cx="12643116" cy="5649893"/>
            </a:xfrm>
            <a:prstGeom prst="rect">
              <a:avLst/>
            </a:prstGeom>
            <a:ln w="12700" cap="flat">
              <a:noFill/>
              <a:miter lim="400000"/>
            </a:ln>
            <a:effectLst/>
          </p:spPr>
        </p:pic>
        <p:sp>
          <p:nvSpPr>
            <p:cNvPr id="299" name="Rectangle"/>
            <p:cNvSpPr/>
            <p:nvPr/>
          </p:nvSpPr>
          <p:spPr>
            <a:xfrm>
              <a:off x="9465271" y="0"/>
              <a:ext cx="1846060" cy="387583"/>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00" name="Rectangle"/>
            <p:cNvSpPr/>
            <p:nvPr/>
          </p:nvSpPr>
          <p:spPr>
            <a:xfrm>
              <a:off x="9689911" y="362790"/>
              <a:ext cx="1396779" cy="821539"/>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01" name="Rectangle"/>
            <p:cNvSpPr/>
            <p:nvPr/>
          </p:nvSpPr>
          <p:spPr>
            <a:xfrm>
              <a:off x="5549512" y="476096"/>
              <a:ext cx="1846060" cy="38758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02" name="Rectangle"/>
            <p:cNvSpPr/>
            <p:nvPr/>
          </p:nvSpPr>
          <p:spPr>
            <a:xfrm>
              <a:off x="9016" y="4248587"/>
              <a:ext cx="6745218" cy="172589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03" name="Rectangle"/>
            <p:cNvSpPr/>
            <p:nvPr/>
          </p:nvSpPr>
          <p:spPr>
            <a:xfrm>
              <a:off x="6886344" y="4015230"/>
              <a:ext cx="2076828" cy="980139"/>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04" name="Rectangle"/>
            <p:cNvSpPr/>
            <p:nvPr/>
          </p:nvSpPr>
          <p:spPr>
            <a:xfrm>
              <a:off x="8855051" y="4208197"/>
              <a:ext cx="214536" cy="821538"/>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05" name="Rectangle"/>
            <p:cNvSpPr/>
            <p:nvPr/>
          </p:nvSpPr>
          <p:spPr>
            <a:xfrm>
              <a:off x="9636991" y="5456547"/>
              <a:ext cx="1984033" cy="38758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grpSp>
      <p:sp>
        <p:nvSpPr>
          <p:cNvPr id="307" name="Membrane proteins"/>
          <p:cNvSpPr txBox="1"/>
          <p:nvPr/>
        </p:nvSpPr>
        <p:spPr>
          <a:xfrm>
            <a:off x="4892798" y="5453939"/>
            <a:ext cx="3437980" cy="56221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4500"/>
              </a:spcBef>
              <a:defRPr spc="0" sz="3000"/>
            </a:lvl1pPr>
          </a:lstStyle>
          <a:p>
            <a:pPr/>
            <a:r>
              <a:t>Membrane proteins</a:t>
            </a:r>
          </a:p>
        </p:txBody>
      </p:sp>
      <p:sp>
        <p:nvSpPr>
          <p:cNvPr id="308" name="Pro-collagen"/>
          <p:cNvSpPr txBox="1"/>
          <p:nvPr/>
        </p:nvSpPr>
        <p:spPr>
          <a:xfrm>
            <a:off x="14597922" y="5453939"/>
            <a:ext cx="2294609" cy="56221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4500"/>
              </a:spcBef>
              <a:defRPr spc="0" sz="3000"/>
            </a:lvl1pPr>
          </a:lstStyle>
          <a:p>
            <a:pPr/>
            <a:r>
              <a:t>Pro-collagen</a:t>
            </a:r>
          </a:p>
        </p:txBody>
      </p:sp>
      <p:sp>
        <p:nvSpPr>
          <p:cNvPr id="309" name="Hemoglobin"/>
          <p:cNvSpPr txBox="1"/>
          <p:nvPr/>
        </p:nvSpPr>
        <p:spPr>
          <a:xfrm>
            <a:off x="19376722" y="5453939"/>
            <a:ext cx="2188754" cy="56221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4500"/>
              </a:spcBef>
              <a:defRPr spc="0" sz="3000"/>
            </a:lvl1pPr>
          </a:lstStyle>
          <a:p>
            <a:pPr/>
            <a:r>
              <a:t>Hemoglobin</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7" name="Example Application of LC-MS/MS:…"/>
          <p:cNvSpPr txBox="1"/>
          <p:nvPr>
            <p:ph type="title"/>
          </p:nvPr>
        </p:nvSpPr>
        <p:spPr>
          <a:xfrm>
            <a:off x="3142735" y="334715"/>
            <a:ext cx="18026395" cy="1956540"/>
          </a:xfrm>
          <a:prstGeom prst="rect">
            <a:avLst/>
          </a:prstGeom>
        </p:spPr>
        <p:txBody>
          <a:bodyPr/>
          <a:lstStyle/>
          <a:p>
            <a:pPr indent="0" defTabSz="898783">
              <a:defRPr sz="6318"/>
            </a:pPr>
            <a:r>
              <a:t>Example Application of LC-MS/MS: </a:t>
            </a:r>
          </a:p>
          <a:p>
            <a:pPr indent="0" defTabSz="898783">
              <a:defRPr sz="6318"/>
            </a:pPr>
            <a:r>
              <a:t>Measuring protein degradation kinetics</a:t>
            </a:r>
          </a:p>
        </p:txBody>
      </p:sp>
      <p:pic>
        <p:nvPicPr>
          <p:cNvPr id="4448" name="Figure 1.tiff" descr="Figure 1.tiff"/>
          <p:cNvPicPr>
            <a:picLocks noChangeAspect="1"/>
          </p:cNvPicPr>
          <p:nvPr/>
        </p:nvPicPr>
        <p:blipFill>
          <a:blip r:embed="rId3">
            <a:extLst/>
          </a:blip>
          <a:srcRect l="18403" t="32735" r="24015" b="52090"/>
          <a:stretch>
            <a:fillRect/>
          </a:stretch>
        </p:blipFill>
        <p:spPr>
          <a:xfrm>
            <a:off x="21077" y="5790178"/>
            <a:ext cx="13662843" cy="4659424"/>
          </a:xfrm>
          <a:prstGeom prst="rect">
            <a:avLst/>
          </a:prstGeom>
          <a:ln w="12700">
            <a:miter lim="400000"/>
          </a:ln>
        </p:spPr>
      </p:pic>
      <p:pic>
        <p:nvPicPr>
          <p:cNvPr id="4449" name="Figure 1.tiff" descr="Figure 1.tiff"/>
          <p:cNvPicPr>
            <a:picLocks noChangeAspect="1"/>
          </p:cNvPicPr>
          <p:nvPr/>
        </p:nvPicPr>
        <p:blipFill>
          <a:blip r:embed="rId3">
            <a:extLst/>
          </a:blip>
          <a:srcRect l="18403" t="50974" r="55810" b="30431"/>
          <a:stretch>
            <a:fillRect/>
          </a:stretch>
        </p:blipFill>
        <p:spPr>
          <a:xfrm>
            <a:off x="14071503" y="3910181"/>
            <a:ext cx="9022315" cy="8419209"/>
          </a:xfrm>
          <a:prstGeom prst="rect">
            <a:avLst/>
          </a:prstGeom>
          <a:ln w="12700">
            <a:miter lim="400000"/>
          </a:ln>
        </p:spPr>
      </p:pic>
      <p:sp>
        <p:nvSpPr>
          <p:cNvPr id="4450" name="Swovick et al., Mol. Cell. Prot., 2021"/>
          <p:cNvSpPr txBox="1"/>
          <p:nvPr/>
        </p:nvSpPr>
        <p:spPr>
          <a:xfrm>
            <a:off x="17641764" y="13000714"/>
            <a:ext cx="6688862"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Swovick et al., Mol. Cell. Prot., 2021</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4" name="Example Application of LC-MS/MS:…"/>
          <p:cNvSpPr txBox="1"/>
          <p:nvPr>
            <p:ph type="title"/>
          </p:nvPr>
        </p:nvSpPr>
        <p:spPr>
          <a:xfrm>
            <a:off x="3142735" y="334715"/>
            <a:ext cx="18026395" cy="1956540"/>
          </a:xfrm>
          <a:prstGeom prst="rect">
            <a:avLst/>
          </a:prstGeom>
        </p:spPr>
        <p:txBody>
          <a:bodyPr/>
          <a:lstStyle/>
          <a:p>
            <a:pPr indent="0" defTabSz="898783">
              <a:defRPr sz="6318"/>
            </a:pPr>
            <a:r>
              <a:t>Example Application of LC-MS/MS: </a:t>
            </a:r>
          </a:p>
          <a:p>
            <a:pPr indent="0" defTabSz="898783">
              <a:defRPr sz="6318"/>
            </a:pPr>
            <a:r>
              <a:t>Measuring differences in protein expression levels</a:t>
            </a:r>
          </a:p>
        </p:txBody>
      </p:sp>
      <p:sp>
        <p:nvSpPr>
          <p:cNvPr id="4455" name="Swovick et al., Mol. Cell. Prot., 2021"/>
          <p:cNvSpPr txBox="1"/>
          <p:nvPr/>
        </p:nvSpPr>
        <p:spPr>
          <a:xfrm>
            <a:off x="17641764" y="13000714"/>
            <a:ext cx="6688862"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Swovick et al., Mol. Cell. Prot., 2021</a:t>
            </a:r>
          </a:p>
        </p:txBody>
      </p:sp>
      <p:pic>
        <p:nvPicPr>
          <p:cNvPr id="4456" name="Figure 5.tiff" descr="Figure 5.tiff"/>
          <p:cNvPicPr>
            <a:picLocks noChangeAspect="1"/>
          </p:cNvPicPr>
          <p:nvPr/>
        </p:nvPicPr>
        <p:blipFill>
          <a:blip r:embed="rId3">
            <a:extLst/>
          </a:blip>
          <a:srcRect l="8702" t="18127" r="59337" b="50649"/>
          <a:stretch>
            <a:fillRect/>
          </a:stretch>
        </p:blipFill>
        <p:spPr>
          <a:xfrm>
            <a:off x="2031529" y="3115901"/>
            <a:ext cx="7496803" cy="10356986"/>
          </a:xfrm>
          <a:prstGeom prst="rect">
            <a:avLst/>
          </a:prstGeom>
          <a:ln w="12700">
            <a:miter lim="400000"/>
          </a:ln>
        </p:spPr>
      </p:pic>
      <p:pic>
        <p:nvPicPr>
          <p:cNvPr id="4457" name="Figure 5.tiff" descr="Figure 5.tiff"/>
          <p:cNvPicPr>
            <a:picLocks noChangeAspect="1"/>
          </p:cNvPicPr>
          <p:nvPr/>
        </p:nvPicPr>
        <p:blipFill>
          <a:blip r:embed="rId3">
            <a:extLst/>
          </a:blip>
          <a:srcRect l="9286" t="54914" r="49097" b="33963"/>
          <a:stretch>
            <a:fillRect/>
          </a:stretch>
        </p:blipFill>
        <p:spPr>
          <a:xfrm>
            <a:off x="12018687" y="6182554"/>
            <a:ext cx="11174121" cy="4223370"/>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1" name="object 4"/>
          <p:cNvSpPr txBox="1"/>
          <p:nvPr>
            <p:ph type="title"/>
          </p:nvPr>
        </p:nvSpPr>
        <p:spPr>
          <a:xfrm>
            <a:off x="1691639" y="409673"/>
            <a:ext cx="20994625" cy="1803175"/>
          </a:xfrm>
          <a:prstGeom prst="rect">
            <a:avLst/>
          </a:prstGeom>
        </p:spPr>
        <p:txBody>
          <a:bodyPr/>
          <a:lstStyle/>
          <a:p>
            <a:pPr indent="0" defTabSz="821110">
              <a:defRPr sz="5772"/>
            </a:pPr>
            <a:r>
              <a:t>Example Application of LC-MS/MS:</a:t>
            </a:r>
          </a:p>
          <a:p>
            <a:pPr indent="10834" defTabSz="821110">
              <a:defRPr sz="5772"/>
            </a:pPr>
            <a:r>
              <a:t>Reversible post-translational modification (PTM) </a:t>
            </a:r>
            <a:r>
              <a:rPr spc="-1776"/>
              <a:t> </a:t>
            </a:r>
            <a:r>
              <a:t>of</a:t>
            </a:r>
            <a:r>
              <a:rPr spc="-177"/>
              <a:t> </a:t>
            </a:r>
            <a:r>
              <a:t>amino</a:t>
            </a:r>
            <a:r>
              <a:rPr spc="-177"/>
              <a:t> </a:t>
            </a:r>
            <a:r>
              <a:t>acids</a:t>
            </a:r>
          </a:p>
        </p:txBody>
      </p:sp>
      <p:grpSp>
        <p:nvGrpSpPr>
          <p:cNvPr id="4480" name="Group"/>
          <p:cNvGrpSpPr/>
          <p:nvPr/>
        </p:nvGrpSpPr>
        <p:grpSpPr>
          <a:xfrm>
            <a:off x="2758408" y="3438376"/>
            <a:ext cx="18867184" cy="9238557"/>
            <a:chOff x="0" y="0"/>
            <a:chExt cx="18867183" cy="9238555"/>
          </a:xfrm>
        </p:grpSpPr>
        <p:grpSp>
          <p:nvGrpSpPr>
            <p:cNvPr id="4470" name="Group"/>
            <p:cNvGrpSpPr/>
            <p:nvPr/>
          </p:nvGrpSpPr>
          <p:grpSpPr>
            <a:xfrm>
              <a:off x="0" y="0"/>
              <a:ext cx="18867184" cy="8847830"/>
              <a:chOff x="0" y="0"/>
              <a:chExt cx="18867183" cy="8847829"/>
            </a:xfrm>
          </p:grpSpPr>
          <p:grpSp>
            <p:nvGrpSpPr>
              <p:cNvPr id="4468" name="Group"/>
              <p:cNvGrpSpPr/>
              <p:nvPr/>
            </p:nvGrpSpPr>
            <p:grpSpPr>
              <a:xfrm>
                <a:off x="0" y="0"/>
                <a:ext cx="18867184" cy="8847830"/>
                <a:chOff x="0" y="0"/>
                <a:chExt cx="18867183" cy="8847829"/>
              </a:xfrm>
            </p:grpSpPr>
            <p:pic>
              <p:nvPicPr>
                <p:cNvPr id="4462" name="object 2" descr="object 2"/>
                <p:cNvPicPr>
                  <a:picLocks noChangeAspect="1"/>
                </p:cNvPicPr>
                <p:nvPr/>
              </p:nvPicPr>
              <p:blipFill>
                <a:blip r:embed="rId3">
                  <a:extLst/>
                </a:blip>
                <a:stretch>
                  <a:fillRect/>
                </a:stretch>
              </p:blipFill>
              <p:spPr>
                <a:xfrm>
                  <a:off x="0" y="0"/>
                  <a:ext cx="7587776" cy="8847830"/>
                </a:xfrm>
                <a:prstGeom prst="rect">
                  <a:avLst/>
                </a:prstGeom>
                <a:ln w="12700" cap="flat">
                  <a:noFill/>
                  <a:miter lim="400000"/>
                </a:ln>
                <a:effectLst/>
              </p:spPr>
            </p:pic>
            <p:grpSp>
              <p:nvGrpSpPr>
                <p:cNvPr id="4467" name="Group"/>
                <p:cNvGrpSpPr/>
                <p:nvPr/>
              </p:nvGrpSpPr>
              <p:grpSpPr>
                <a:xfrm>
                  <a:off x="10592195" y="1631233"/>
                  <a:ext cx="8274989" cy="5575797"/>
                  <a:chOff x="0" y="0"/>
                  <a:chExt cx="8274987" cy="5575796"/>
                </a:xfrm>
              </p:grpSpPr>
              <p:pic>
                <p:nvPicPr>
                  <p:cNvPr id="4463" name="object 3" descr="object 3"/>
                  <p:cNvPicPr>
                    <a:picLocks noChangeAspect="1"/>
                  </p:cNvPicPr>
                  <p:nvPr/>
                </p:nvPicPr>
                <p:blipFill>
                  <a:blip r:embed="rId4">
                    <a:extLst/>
                  </a:blip>
                  <a:stretch>
                    <a:fillRect/>
                  </a:stretch>
                </p:blipFill>
                <p:spPr>
                  <a:xfrm>
                    <a:off x="57292" y="0"/>
                    <a:ext cx="8181507" cy="2506811"/>
                  </a:xfrm>
                  <a:prstGeom prst="rect">
                    <a:avLst/>
                  </a:prstGeom>
                  <a:ln w="12700" cap="flat">
                    <a:noFill/>
                    <a:miter lim="400000"/>
                  </a:ln>
                  <a:effectLst/>
                </p:spPr>
              </p:pic>
              <p:grpSp>
                <p:nvGrpSpPr>
                  <p:cNvPr id="4466" name="object 5"/>
                  <p:cNvGrpSpPr/>
                  <p:nvPr/>
                </p:nvGrpSpPr>
                <p:grpSpPr>
                  <a:xfrm>
                    <a:off x="-1" y="2947648"/>
                    <a:ext cx="8274989" cy="2628149"/>
                    <a:chOff x="0" y="0"/>
                    <a:chExt cx="8274987" cy="2628147"/>
                  </a:xfrm>
                </p:grpSpPr>
                <p:pic>
                  <p:nvPicPr>
                    <p:cNvPr id="4464" name="object 6" descr="object 6"/>
                    <p:cNvPicPr>
                      <a:picLocks noChangeAspect="1"/>
                    </p:cNvPicPr>
                    <p:nvPr/>
                  </p:nvPicPr>
                  <p:blipFill>
                    <a:blip r:embed="rId5">
                      <a:extLst/>
                    </a:blip>
                    <a:stretch>
                      <a:fillRect/>
                    </a:stretch>
                  </p:blipFill>
                  <p:spPr>
                    <a:xfrm>
                      <a:off x="93479" y="0"/>
                      <a:ext cx="8181509" cy="2026606"/>
                    </a:xfrm>
                    <a:prstGeom prst="rect">
                      <a:avLst/>
                    </a:prstGeom>
                    <a:ln w="12700" cap="flat">
                      <a:noFill/>
                      <a:miter lim="400000"/>
                    </a:ln>
                    <a:effectLst/>
                  </p:spPr>
                </p:pic>
                <p:sp>
                  <p:nvSpPr>
                    <p:cNvPr id="4465" name="Circle"/>
                    <p:cNvSpPr/>
                    <p:nvPr/>
                  </p:nvSpPr>
                  <p:spPr>
                    <a:xfrm>
                      <a:off x="0" y="1471890"/>
                      <a:ext cx="1174173" cy="1156258"/>
                    </a:xfrm>
                    <a:prstGeom prst="ellipse">
                      <a:avLst/>
                    </a:prstGeom>
                    <a:solidFill>
                      <a:srgbClr val="638CBD"/>
                    </a:solidFill>
                    <a:ln w="254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grpSp>
            </p:grpSp>
          </p:grpSp>
          <p:sp>
            <p:nvSpPr>
              <p:cNvPr id="4469" name="object 8"/>
              <p:cNvSpPr txBox="1"/>
              <p:nvPr/>
            </p:nvSpPr>
            <p:spPr>
              <a:xfrm>
                <a:off x="10916151" y="6408119"/>
                <a:ext cx="580719" cy="4193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a:lnSpc>
                    <a:spcPct val="100000"/>
                  </a:lnSpc>
                  <a:spcBef>
                    <a:spcPts val="100"/>
                  </a:spcBef>
                  <a:defRPr b="1" spc="57" sz="3000">
                    <a:solidFill>
                      <a:srgbClr val="FFFFFF"/>
                    </a:solidFill>
                  </a:defRPr>
                </a:lvl1pPr>
              </a:lstStyle>
              <a:p>
                <a:pPr/>
                <a:r>
                  <a:t>Ub</a:t>
                </a:r>
              </a:p>
            </p:txBody>
          </p:sp>
        </p:grpSp>
        <p:sp>
          <p:nvSpPr>
            <p:cNvPr id="4471" name="Rectangle"/>
            <p:cNvSpPr/>
            <p:nvPr/>
          </p:nvSpPr>
          <p:spPr>
            <a:xfrm>
              <a:off x="2174607" y="2025925"/>
              <a:ext cx="3450829" cy="588528"/>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472" name="Rectangle"/>
            <p:cNvSpPr/>
            <p:nvPr/>
          </p:nvSpPr>
          <p:spPr>
            <a:xfrm>
              <a:off x="2174607" y="5105250"/>
              <a:ext cx="3450829" cy="588527"/>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473" name="Rectangle"/>
            <p:cNvSpPr/>
            <p:nvPr/>
          </p:nvSpPr>
          <p:spPr>
            <a:xfrm>
              <a:off x="2174607" y="8411854"/>
              <a:ext cx="3450829" cy="588528"/>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474" name="Rectangle"/>
            <p:cNvSpPr/>
            <p:nvPr/>
          </p:nvSpPr>
          <p:spPr>
            <a:xfrm>
              <a:off x="12989025" y="3530677"/>
              <a:ext cx="3450829" cy="588528"/>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475" name="Ubiquitination"/>
            <p:cNvSpPr txBox="1"/>
            <p:nvPr/>
          </p:nvSpPr>
          <p:spPr>
            <a:xfrm>
              <a:off x="13171794" y="7375972"/>
              <a:ext cx="3464707" cy="7473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marR="0" indent="0" defTabSz="821531">
                <a:lnSpc>
                  <a:spcPct val="100000"/>
                </a:lnSpc>
                <a:spcBef>
                  <a:spcPts val="5900"/>
                </a:spcBef>
                <a:defRPr spc="0" sz="4300"/>
              </a:lvl1pPr>
            </a:lstStyle>
            <a:p>
              <a:pPr/>
              <a:r>
                <a:t>Ubiquitination</a:t>
              </a:r>
            </a:p>
          </p:txBody>
        </p:sp>
        <p:sp>
          <p:nvSpPr>
            <p:cNvPr id="4476" name="6-N-Acetyllysine"/>
            <p:cNvSpPr txBox="1"/>
            <p:nvPr/>
          </p:nvSpPr>
          <p:spPr>
            <a:xfrm>
              <a:off x="12664104" y="3377208"/>
              <a:ext cx="4100669" cy="7473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marR="0" indent="0" defTabSz="821531">
                <a:lnSpc>
                  <a:spcPct val="100000"/>
                </a:lnSpc>
                <a:spcBef>
                  <a:spcPts val="5900"/>
                </a:spcBef>
                <a:defRPr spc="0" sz="4300"/>
              </a:lvl1pPr>
            </a:lstStyle>
            <a:p>
              <a:pPr/>
              <a:r>
                <a:t>6-N-Acetyllysine</a:t>
              </a:r>
            </a:p>
          </p:txBody>
        </p:sp>
        <p:sp>
          <p:nvSpPr>
            <p:cNvPr id="4477" name="Phosphoserine"/>
            <p:cNvSpPr txBox="1"/>
            <p:nvPr/>
          </p:nvSpPr>
          <p:spPr>
            <a:xfrm>
              <a:off x="2000611" y="1946533"/>
              <a:ext cx="3798821" cy="7473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marR="0" indent="0" defTabSz="821531">
                <a:lnSpc>
                  <a:spcPct val="100000"/>
                </a:lnSpc>
                <a:spcBef>
                  <a:spcPts val="5900"/>
                </a:spcBef>
                <a:defRPr spc="0" sz="4300"/>
              </a:lvl1pPr>
            </a:lstStyle>
            <a:p>
              <a:pPr/>
              <a:r>
                <a:t>Phosphoserine</a:t>
              </a:r>
            </a:p>
          </p:txBody>
        </p:sp>
        <p:sp>
          <p:nvSpPr>
            <p:cNvPr id="4478" name="Phosphothreonine"/>
            <p:cNvSpPr txBox="1"/>
            <p:nvPr/>
          </p:nvSpPr>
          <p:spPr>
            <a:xfrm>
              <a:off x="1605702" y="5179194"/>
              <a:ext cx="4588639" cy="7473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marR="0" indent="0" defTabSz="821531">
                <a:lnSpc>
                  <a:spcPct val="100000"/>
                </a:lnSpc>
                <a:spcBef>
                  <a:spcPts val="5900"/>
                </a:spcBef>
                <a:defRPr spc="0" sz="4300"/>
              </a:lvl1pPr>
            </a:lstStyle>
            <a:p>
              <a:pPr/>
              <a:r>
                <a:t>Phosphothreonine</a:t>
              </a:r>
            </a:p>
          </p:txBody>
        </p:sp>
        <p:sp>
          <p:nvSpPr>
            <p:cNvPr id="4479" name="Phosphotyrosine"/>
            <p:cNvSpPr txBox="1"/>
            <p:nvPr/>
          </p:nvSpPr>
          <p:spPr>
            <a:xfrm>
              <a:off x="1788224" y="8491246"/>
              <a:ext cx="4223595" cy="7473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marR="0" indent="0" defTabSz="821531">
                <a:lnSpc>
                  <a:spcPct val="100000"/>
                </a:lnSpc>
                <a:spcBef>
                  <a:spcPts val="5900"/>
                </a:spcBef>
                <a:defRPr spc="0" sz="4300"/>
              </a:lvl1pPr>
            </a:lstStyle>
            <a:p>
              <a:pPr/>
              <a:r>
                <a:t>Phosphotyrosine</a:t>
              </a:r>
            </a:p>
          </p:txBody>
        </p:sp>
      </p:gr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4" name="object 2"/>
          <p:cNvSpPr/>
          <p:nvPr/>
        </p:nvSpPr>
        <p:spPr>
          <a:xfrm>
            <a:off x="5925148" y="6593377"/>
            <a:ext cx="511065" cy="511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995C87"/>
          </a:solidFill>
          <a:ln w="12700">
            <a:miter lim="400000"/>
          </a:ln>
        </p:spPr>
        <p:txBody>
          <a:bodyPr lIns="55451" tIns="55451" rIns="55451" bIns="55451"/>
          <a:lstStyle/>
          <a:p>
            <a:pPr marR="0" indent="0">
              <a:lnSpc>
                <a:spcPct val="100000"/>
              </a:lnSpc>
              <a:defRPr spc="0" sz="2000"/>
            </a:pPr>
          </a:p>
        </p:txBody>
      </p:sp>
      <p:grpSp>
        <p:nvGrpSpPr>
          <p:cNvPr id="4491" name="object 3"/>
          <p:cNvGrpSpPr/>
          <p:nvPr/>
        </p:nvGrpSpPr>
        <p:grpSpPr>
          <a:xfrm>
            <a:off x="6393049" y="6593377"/>
            <a:ext cx="2850583" cy="511023"/>
            <a:chOff x="0" y="0"/>
            <a:chExt cx="2850582" cy="511022"/>
          </a:xfrm>
        </p:grpSpPr>
        <p:sp>
          <p:nvSpPr>
            <p:cNvPr id="4485" name="object 4"/>
            <p:cNvSpPr/>
            <p:nvPr/>
          </p:nvSpPr>
          <p:spPr>
            <a:xfrm>
              <a:off x="467906" y="-1"/>
              <a:ext cx="511066" cy="511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CCBDB7"/>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86" name="object 5"/>
            <p:cNvSpPr/>
            <p:nvPr/>
          </p:nvSpPr>
          <p:spPr>
            <a:xfrm>
              <a:off x="-1" y="-1"/>
              <a:ext cx="511066" cy="511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5C9999"/>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87" name="object 6"/>
            <p:cNvSpPr/>
            <p:nvPr/>
          </p:nvSpPr>
          <p:spPr>
            <a:xfrm>
              <a:off x="935808" y="-1"/>
              <a:ext cx="511068" cy="511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996E5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88" name="object 7"/>
            <p:cNvSpPr/>
            <p:nvPr/>
          </p:nvSpPr>
          <p:spPr>
            <a:xfrm>
              <a:off x="1403709" y="-1"/>
              <a:ext cx="511065" cy="511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C9E4B8"/>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89" name="object 8"/>
            <p:cNvSpPr/>
            <p:nvPr/>
          </p:nvSpPr>
          <p:spPr>
            <a:xfrm>
              <a:off x="1871616" y="-1"/>
              <a:ext cx="511064" cy="511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BFCCB7"/>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90" name="object 9"/>
            <p:cNvSpPr/>
            <p:nvPr/>
          </p:nvSpPr>
          <p:spPr>
            <a:xfrm>
              <a:off x="2339519" y="-1"/>
              <a:ext cx="511064" cy="511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6D8941"/>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4492" name="object 10"/>
          <p:cNvSpPr/>
          <p:nvPr/>
        </p:nvSpPr>
        <p:spPr>
          <a:xfrm>
            <a:off x="5971812" y="9116964"/>
            <a:ext cx="511066" cy="510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2"/>
                </a:lnTo>
                <a:lnTo>
                  <a:pt x="2373" y="4045"/>
                </a:lnTo>
                <a:lnTo>
                  <a:pt x="1098" y="6050"/>
                </a:lnTo>
                <a:lnTo>
                  <a:pt x="285" y="8323"/>
                </a:lnTo>
                <a:lnTo>
                  <a:pt x="0" y="10800"/>
                </a:lnTo>
                <a:lnTo>
                  <a:pt x="285" y="13277"/>
                </a:lnTo>
                <a:lnTo>
                  <a:pt x="1098" y="15550"/>
                </a:lnTo>
                <a:lnTo>
                  <a:pt x="2373" y="17555"/>
                </a:lnTo>
                <a:lnTo>
                  <a:pt x="4045" y="19228"/>
                </a:lnTo>
                <a:lnTo>
                  <a:pt x="6050" y="20502"/>
                </a:lnTo>
                <a:lnTo>
                  <a:pt x="8324" y="21315"/>
                </a:lnTo>
                <a:lnTo>
                  <a:pt x="10800" y="21600"/>
                </a:lnTo>
                <a:lnTo>
                  <a:pt x="13276"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6" y="285"/>
                </a:lnTo>
                <a:lnTo>
                  <a:pt x="10800" y="0"/>
                </a:lnTo>
                <a:close/>
              </a:path>
            </a:pathLst>
          </a:custGeom>
          <a:solidFill>
            <a:srgbClr val="995C87"/>
          </a:solidFill>
          <a:ln w="12700">
            <a:miter lim="400000"/>
          </a:ln>
        </p:spPr>
        <p:txBody>
          <a:bodyPr lIns="55451" tIns="55451" rIns="55451" bIns="55451"/>
          <a:lstStyle/>
          <a:p>
            <a:pPr marR="0" indent="0">
              <a:lnSpc>
                <a:spcPct val="100000"/>
              </a:lnSpc>
              <a:defRPr spc="0" sz="2000"/>
            </a:pPr>
          </a:p>
        </p:txBody>
      </p:sp>
      <p:grpSp>
        <p:nvGrpSpPr>
          <p:cNvPr id="4500" name="object 11"/>
          <p:cNvGrpSpPr/>
          <p:nvPr/>
        </p:nvGrpSpPr>
        <p:grpSpPr>
          <a:xfrm>
            <a:off x="6439715" y="8760004"/>
            <a:ext cx="2850563" cy="867937"/>
            <a:chOff x="0" y="0"/>
            <a:chExt cx="2850562" cy="867935"/>
          </a:xfrm>
        </p:grpSpPr>
        <p:sp>
          <p:nvSpPr>
            <p:cNvPr id="4493" name="object 12"/>
            <p:cNvSpPr/>
            <p:nvPr/>
          </p:nvSpPr>
          <p:spPr>
            <a:xfrm>
              <a:off x="467901" y="356960"/>
              <a:ext cx="511068" cy="510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2"/>
                  </a:lnTo>
                  <a:lnTo>
                    <a:pt x="2373" y="4045"/>
                  </a:lnTo>
                  <a:lnTo>
                    <a:pt x="1098" y="6050"/>
                  </a:lnTo>
                  <a:lnTo>
                    <a:pt x="285" y="8323"/>
                  </a:lnTo>
                  <a:lnTo>
                    <a:pt x="0" y="10800"/>
                  </a:lnTo>
                  <a:lnTo>
                    <a:pt x="285" y="13277"/>
                  </a:lnTo>
                  <a:lnTo>
                    <a:pt x="1098" y="15550"/>
                  </a:lnTo>
                  <a:lnTo>
                    <a:pt x="2373" y="17555"/>
                  </a:lnTo>
                  <a:lnTo>
                    <a:pt x="4045" y="19228"/>
                  </a:lnTo>
                  <a:lnTo>
                    <a:pt x="6050" y="20502"/>
                  </a:lnTo>
                  <a:lnTo>
                    <a:pt x="8324" y="21315"/>
                  </a:lnTo>
                  <a:lnTo>
                    <a:pt x="10800" y="21600"/>
                  </a:lnTo>
                  <a:lnTo>
                    <a:pt x="13276"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6" y="285"/>
                  </a:lnTo>
                  <a:lnTo>
                    <a:pt x="10800" y="0"/>
                  </a:lnTo>
                  <a:close/>
                </a:path>
              </a:pathLst>
            </a:custGeom>
            <a:solidFill>
              <a:srgbClr val="CCBDB7"/>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94" name="object 13"/>
            <p:cNvSpPr/>
            <p:nvPr/>
          </p:nvSpPr>
          <p:spPr>
            <a:xfrm>
              <a:off x="-1" y="356960"/>
              <a:ext cx="511066" cy="510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2"/>
                  </a:lnTo>
                  <a:lnTo>
                    <a:pt x="2373" y="4045"/>
                  </a:lnTo>
                  <a:lnTo>
                    <a:pt x="1098" y="6050"/>
                  </a:lnTo>
                  <a:lnTo>
                    <a:pt x="285" y="8323"/>
                  </a:lnTo>
                  <a:lnTo>
                    <a:pt x="0" y="10800"/>
                  </a:lnTo>
                  <a:lnTo>
                    <a:pt x="285" y="13277"/>
                  </a:lnTo>
                  <a:lnTo>
                    <a:pt x="1098" y="15550"/>
                  </a:lnTo>
                  <a:lnTo>
                    <a:pt x="2373" y="17555"/>
                  </a:lnTo>
                  <a:lnTo>
                    <a:pt x="4045" y="19228"/>
                  </a:lnTo>
                  <a:lnTo>
                    <a:pt x="6050" y="20502"/>
                  </a:lnTo>
                  <a:lnTo>
                    <a:pt x="8324" y="21315"/>
                  </a:lnTo>
                  <a:lnTo>
                    <a:pt x="10800" y="21600"/>
                  </a:lnTo>
                  <a:lnTo>
                    <a:pt x="13276"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6" y="285"/>
                  </a:lnTo>
                  <a:lnTo>
                    <a:pt x="10800" y="0"/>
                  </a:lnTo>
                  <a:close/>
                </a:path>
              </a:pathLst>
            </a:custGeom>
            <a:solidFill>
              <a:srgbClr val="5C9999"/>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95" name="object 14"/>
            <p:cNvSpPr/>
            <p:nvPr/>
          </p:nvSpPr>
          <p:spPr>
            <a:xfrm>
              <a:off x="935809" y="356960"/>
              <a:ext cx="511064" cy="510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324" y="285"/>
                  </a:lnTo>
                  <a:lnTo>
                    <a:pt x="6050" y="1098"/>
                  </a:lnTo>
                  <a:lnTo>
                    <a:pt x="4045" y="2372"/>
                  </a:lnTo>
                  <a:lnTo>
                    <a:pt x="2373" y="4045"/>
                  </a:lnTo>
                  <a:lnTo>
                    <a:pt x="1098" y="6050"/>
                  </a:lnTo>
                  <a:lnTo>
                    <a:pt x="285" y="8323"/>
                  </a:lnTo>
                  <a:lnTo>
                    <a:pt x="0" y="10800"/>
                  </a:lnTo>
                  <a:lnTo>
                    <a:pt x="285" y="13277"/>
                  </a:lnTo>
                  <a:lnTo>
                    <a:pt x="1098" y="15550"/>
                  </a:lnTo>
                  <a:lnTo>
                    <a:pt x="2373" y="17555"/>
                  </a:lnTo>
                  <a:lnTo>
                    <a:pt x="4045" y="19228"/>
                  </a:lnTo>
                  <a:lnTo>
                    <a:pt x="6050" y="20502"/>
                  </a:lnTo>
                  <a:lnTo>
                    <a:pt x="8324" y="21315"/>
                  </a:lnTo>
                  <a:lnTo>
                    <a:pt x="10800" y="21600"/>
                  </a:lnTo>
                  <a:lnTo>
                    <a:pt x="13276"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6" y="285"/>
                  </a:lnTo>
                  <a:lnTo>
                    <a:pt x="10800" y="0"/>
                  </a:lnTo>
                  <a:close/>
                </a:path>
              </a:pathLst>
            </a:custGeom>
            <a:solidFill>
              <a:srgbClr val="996E5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96" name="object 15"/>
            <p:cNvSpPr/>
            <p:nvPr/>
          </p:nvSpPr>
          <p:spPr>
            <a:xfrm>
              <a:off x="1403732" y="356960"/>
              <a:ext cx="511021" cy="510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lnTo>
                    <a:pt x="8324" y="285"/>
                  </a:lnTo>
                  <a:lnTo>
                    <a:pt x="6051" y="1098"/>
                  </a:lnTo>
                  <a:lnTo>
                    <a:pt x="4045" y="2372"/>
                  </a:lnTo>
                  <a:lnTo>
                    <a:pt x="2373" y="4045"/>
                  </a:lnTo>
                  <a:lnTo>
                    <a:pt x="1098" y="6050"/>
                  </a:lnTo>
                  <a:lnTo>
                    <a:pt x="285" y="8323"/>
                  </a:lnTo>
                  <a:lnTo>
                    <a:pt x="0" y="10800"/>
                  </a:lnTo>
                  <a:lnTo>
                    <a:pt x="285" y="13277"/>
                  </a:lnTo>
                  <a:lnTo>
                    <a:pt x="1098" y="15550"/>
                  </a:lnTo>
                  <a:lnTo>
                    <a:pt x="2373" y="17555"/>
                  </a:lnTo>
                  <a:lnTo>
                    <a:pt x="4045" y="19228"/>
                  </a:lnTo>
                  <a:lnTo>
                    <a:pt x="6051" y="20502"/>
                  </a:lnTo>
                  <a:lnTo>
                    <a:pt x="8324" y="21315"/>
                  </a:lnTo>
                  <a:lnTo>
                    <a:pt x="10801" y="21600"/>
                  </a:lnTo>
                  <a:lnTo>
                    <a:pt x="13277"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7" y="285"/>
                  </a:lnTo>
                  <a:lnTo>
                    <a:pt x="10801" y="0"/>
                  </a:lnTo>
                  <a:close/>
                </a:path>
              </a:pathLst>
            </a:custGeom>
            <a:solidFill>
              <a:srgbClr val="C9E4B8"/>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97" name="object 16"/>
            <p:cNvSpPr/>
            <p:nvPr/>
          </p:nvSpPr>
          <p:spPr>
            <a:xfrm>
              <a:off x="1871635" y="356960"/>
              <a:ext cx="511021" cy="510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lnTo>
                    <a:pt x="8324" y="285"/>
                  </a:lnTo>
                  <a:lnTo>
                    <a:pt x="6051" y="1098"/>
                  </a:lnTo>
                  <a:lnTo>
                    <a:pt x="4045" y="2372"/>
                  </a:lnTo>
                  <a:lnTo>
                    <a:pt x="2373" y="4045"/>
                  </a:lnTo>
                  <a:lnTo>
                    <a:pt x="1098" y="6050"/>
                  </a:lnTo>
                  <a:lnTo>
                    <a:pt x="285" y="8323"/>
                  </a:lnTo>
                  <a:lnTo>
                    <a:pt x="0" y="10800"/>
                  </a:lnTo>
                  <a:lnTo>
                    <a:pt x="285" y="13277"/>
                  </a:lnTo>
                  <a:lnTo>
                    <a:pt x="1098" y="15550"/>
                  </a:lnTo>
                  <a:lnTo>
                    <a:pt x="2373" y="17555"/>
                  </a:lnTo>
                  <a:lnTo>
                    <a:pt x="4045" y="19228"/>
                  </a:lnTo>
                  <a:lnTo>
                    <a:pt x="6051" y="20502"/>
                  </a:lnTo>
                  <a:lnTo>
                    <a:pt x="8324" y="21315"/>
                  </a:lnTo>
                  <a:lnTo>
                    <a:pt x="10801" y="21600"/>
                  </a:lnTo>
                  <a:lnTo>
                    <a:pt x="13277"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7" y="285"/>
                  </a:lnTo>
                  <a:lnTo>
                    <a:pt x="10801" y="0"/>
                  </a:lnTo>
                  <a:close/>
                </a:path>
              </a:pathLst>
            </a:custGeom>
            <a:solidFill>
              <a:srgbClr val="BFCCB7"/>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98" name="object 17"/>
            <p:cNvSpPr/>
            <p:nvPr/>
          </p:nvSpPr>
          <p:spPr>
            <a:xfrm>
              <a:off x="2339542" y="356960"/>
              <a:ext cx="511021" cy="510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lnTo>
                    <a:pt x="8324" y="285"/>
                  </a:lnTo>
                  <a:lnTo>
                    <a:pt x="6051" y="1098"/>
                  </a:lnTo>
                  <a:lnTo>
                    <a:pt x="4045" y="2372"/>
                  </a:lnTo>
                  <a:lnTo>
                    <a:pt x="2373" y="4045"/>
                  </a:lnTo>
                  <a:lnTo>
                    <a:pt x="1098" y="6050"/>
                  </a:lnTo>
                  <a:lnTo>
                    <a:pt x="285" y="8323"/>
                  </a:lnTo>
                  <a:lnTo>
                    <a:pt x="0" y="10800"/>
                  </a:lnTo>
                  <a:lnTo>
                    <a:pt x="285" y="13277"/>
                  </a:lnTo>
                  <a:lnTo>
                    <a:pt x="1098" y="15550"/>
                  </a:lnTo>
                  <a:lnTo>
                    <a:pt x="2373" y="17555"/>
                  </a:lnTo>
                  <a:lnTo>
                    <a:pt x="4045" y="19228"/>
                  </a:lnTo>
                  <a:lnTo>
                    <a:pt x="6051" y="20502"/>
                  </a:lnTo>
                  <a:lnTo>
                    <a:pt x="8324" y="21315"/>
                  </a:lnTo>
                  <a:lnTo>
                    <a:pt x="10801" y="21600"/>
                  </a:lnTo>
                  <a:lnTo>
                    <a:pt x="13277"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7" y="285"/>
                  </a:lnTo>
                  <a:lnTo>
                    <a:pt x="10801" y="0"/>
                  </a:lnTo>
                  <a:close/>
                </a:path>
              </a:pathLst>
            </a:custGeom>
            <a:solidFill>
              <a:srgbClr val="6D8941"/>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499" name="object 18"/>
            <p:cNvSpPr/>
            <p:nvPr/>
          </p:nvSpPr>
          <p:spPr>
            <a:xfrm>
              <a:off x="1352253" y="0"/>
              <a:ext cx="618702" cy="53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94"/>
                  </a:lnTo>
                  <a:lnTo>
                    <a:pt x="11023" y="21600"/>
                  </a:lnTo>
                  <a:lnTo>
                    <a:pt x="21600" y="0"/>
                  </a:lnTo>
                  <a:close/>
                </a:path>
              </a:pathLst>
            </a:custGeom>
            <a:solidFill>
              <a:srgbClr val="ED6544"/>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4501" name="object 19"/>
          <p:cNvSpPr txBox="1"/>
          <p:nvPr/>
        </p:nvSpPr>
        <p:spPr>
          <a:xfrm>
            <a:off x="7601391" y="8128587"/>
            <a:ext cx="1290535" cy="5548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0">
              <a:lnSpc>
                <a:spcPct val="100000"/>
              </a:lnSpc>
              <a:spcBef>
                <a:spcPts val="100"/>
              </a:spcBef>
              <a:defRPr spc="11" sz="4000">
                <a:solidFill>
                  <a:srgbClr val="231F20"/>
                </a:solidFill>
              </a:defRPr>
            </a:lvl1pPr>
          </a:lstStyle>
          <a:p>
            <a:pPr/>
            <a:r>
              <a:t>PTM</a:t>
            </a:r>
          </a:p>
        </p:txBody>
      </p:sp>
      <p:sp>
        <p:nvSpPr>
          <p:cNvPr id="4502" name="object 21"/>
          <p:cNvSpPr txBox="1"/>
          <p:nvPr/>
        </p:nvSpPr>
        <p:spPr>
          <a:xfrm>
            <a:off x="9917141" y="6447302"/>
            <a:ext cx="377392" cy="6785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0">
              <a:lnSpc>
                <a:spcPct val="100000"/>
              </a:lnSpc>
              <a:defRPr b="1" spc="-4">
                <a:solidFill>
                  <a:srgbClr val="231F20"/>
                </a:solidFill>
              </a:defRPr>
            </a:lvl1pPr>
          </a:lstStyle>
          <a:p>
            <a:pPr/>
            <a:r>
              <a:t>1</a:t>
            </a:r>
          </a:p>
        </p:txBody>
      </p:sp>
      <p:sp>
        <p:nvSpPr>
          <p:cNvPr id="4503" name="object 23"/>
          <p:cNvSpPr txBox="1"/>
          <p:nvPr/>
        </p:nvSpPr>
        <p:spPr>
          <a:xfrm>
            <a:off x="9917141" y="8926334"/>
            <a:ext cx="377392" cy="6785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0">
              <a:lnSpc>
                <a:spcPct val="100000"/>
              </a:lnSpc>
              <a:defRPr b="1" spc="-4">
                <a:solidFill>
                  <a:srgbClr val="231F20"/>
                </a:solidFill>
              </a:defRPr>
            </a:lvl1pPr>
          </a:lstStyle>
          <a:p>
            <a:pPr/>
            <a:r>
              <a:t>2</a:t>
            </a:r>
          </a:p>
        </p:txBody>
      </p:sp>
      <p:grpSp>
        <p:nvGrpSpPr>
          <p:cNvPr id="4511" name="object 24"/>
          <p:cNvGrpSpPr/>
          <p:nvPr/>
        </p:nvGrpSpPr>
        <p:grpSpPr>
          <a:xfrm>
            <a:off x="12756805" y="6773365"/>
            <a:ext cx="5471199" cy="2988891"/>
            <a:chOff x="0" y="0"/>
            <a:chExt cx="5471198" cy="2988889"/>
          </a:xfrm>
        </p:grpSpPr>
        <p:sp>
          <p:nvSpPr>
            <p:cNvPr id="4504" name="object 25"/>
            <p:cNvSpPr/>
            <p:nvPr/>
          </p:nvSpPr>
          <p:spPr>
            <a:xfrm>
              <a:off x="0" y="2988889"/>
              <a:ext cx="5471199"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505" name="object 26"/>
            <p:cNvSpPr/>
            <p:nvPr/>
          </p:nvSpPr>
          <p:spPr>
            <a:xfrm flipH="1">
              <a:off x="1697101" y="0"/>
              <a:ext cx="2" cy="2963568"/>
            </a:xfrm>
            <a:prstGeom prst="line">
              <a:avLst/>
            </a:prstGeom>
            <a:noFill/>
            <a:ln w="381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506" name="object 27"/>
            <p:cNvSpPr/>
            <p:nvPr/>
          </p:nvSpPr>
          <p:spPr>
            <a:xfrm flipH="1">
              <a:off x="3381529" y="1494435"/>
              <a:ext cx="2" cy="1494438"/>
            </a:xfrm>
            <a:prstGeom prst="line">
              <a:avLst/>
            </a:prstGeom>
            <a:noFill/>
            <a:ln w="381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507" name="object 28"/>
            <p:cNvSpPr/>
            <p:nvPr/>
          </p:nvSpPr>
          <p:spPr>
            <a:xfrm>
              <a:off x="2179701" y="2330332"/>
              <a:ext cx="655899" cy="2"/>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nvGrpSpPr>
            <p:cNvPr id="4510" name="object 29"/>
            <p:cNvGrpSpPr/>
            <p:nvPr/>
          </p:nvGrpSpPr>
          <p:grpSpPr>
            <a:xfrm>
              <a:off x="1950381" y="2149671"/>
              <a:ext cx="1114505" cy="361374"/>
              <a:chOff x="0" y="0"/>
              <a:chExt cx="1114504" cy="361372"/>
            </a:xfrm>
          </p:grpSpPr>
          <p:sp>
            <p:nvSpPr>
              <p:cNvPr id="4508" name="Shape"/>
              <p:cNvSpPr/>
              <p:nvPr/>
            </p:nvSpPr>
            <p:spPr>
              <a:xfrm>
                <a:off x="-1" y="0"/>
                <a:ext cx="324743" cy="3613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8582" y="2135"/>
                    </a:lnTo>
                    <a:lnTo>
                      <a:pt x="15142" y="4190"/>
                    </a:lnTo>
                    <a:lnTo>
                      <a:pt x="11422" y="6125"/>
                    </a:lnTo>
                    <a:lnTo>
                      <a:pt x="7563" y="7897"/>
                    </a:lnTo>
                    <a:lnTo>
                      <a:pt x="3709" y="9469"/>
                    </a:lnTo>
                    <a:lnTo>
                      <a:pt x="0" y="10799"/>
                    </a:lnTo>
                    <a:lnTo>
                      <a:pt x="3709" y="12129"/>
                    </a:lnTo>
                    <a:lnTo>
                      <a:pt x="7563" y="13702"/>
                    </a:lnTo>
                    <a:lnTo>
                      <a:pt x="11422" y="15475"/>
                    </a:lnTo>
                    <a:lnTo>
                      <a:pt x="15142" y="17410"/>
                    </a:lnTo>
                    <a:lnTo>
                      <a:pt x="18582" y="19465"/>
                    </a:lnTo>
                    <a:lnTo>
                      <a:pt x="21600" y="21600"/>
                    </a:lnTo>
                    <a:lnTo>
                      <a:pt x="17253" y="10799"/>
                    </a:lnTo>
                    <a:lnTo>
                      <a:pt x="21600" y="0"/>
                    </a:lnTo>
                    <a:close/>
                  </a:path>
                </a:pathLst>
              </a:custGeom>
              <a:solidFill>
                <a:srgbClr val="231F2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509" name="Shape"/>
              <p:cNvSpPr/>
              <p:nvPr/>
            </p:nvSpPr>
            <p:spPr>
              <a:xfrm>
                <a:off x="789761" y="0"/>
                <a:ext cx="324744" cy="3613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9"/>
                    </a:moveTo>
                    <a:lnTo>
                      <a:pt x="17891" y="9469"/>
                    </a:lnTo>
                    <a:lnTo>
                      <a:pt x="14037" y="7897"/>
                    </a:lnTo>
                    <a:lnTo>
                      <a:pt x="10178" y="6125"/>
                    </a:lnTo>
                    <a:lnTo>
                      <a:pt x="6458" y="4190"/>
                    </a:lnTo>
                    <a:lnTo>
                      <a:pt x="3018" y="2135"/>
                    </a:lnTo>
                    <a:lnTo>
                      <a:pt x="0" y="0"/>
                    </a:lnTo>
                    <a:lnTo>
                      <a:pt x="4346" y="10799"/>
                    </a:lnTo>
                    <a:lnTo>
                      <a:pt x="0" y="21600"/>
                    </a:lnTo>
                    <a:lnTo>
                      <a:pt x="3018" y="19465"/>
                    </a:lnTo>
                    <a:lnTo>
                      <a:pt x="6458" y="17410"/>
                    </a:lnTo>
                    <a:lnTo>
                      <a:pt x="10178" y="15475"/>
                    </a:lnTo>
                    <a:lnTo>
                      <a:pt x="14037" y="13702"/>
                    </a:lnTo>
                    <a:lnTo>
                      <a:pt x="17891" y="12129"/>
                    </a:lnTo>
                    <a:lnTo>
                      <a:pt x="21600" y="10799"/>
                    </a:lnTo>
                    <a:close/>
                  </a:path>
                </a:pathLst>
              </a:custGeom>
              <a:solidFill>
                <a:srgbClr val="231F2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grpSp>
      <p:sp>
        <p:nvSpPr>
          <p:cNvPr id="4512" name="object 30"/>
          <p:cNvSpPr txBox="1"/>
          <p:nvPr/>
        </p:nvSpPr>
        <p:spPr>
          <a:xfrm>
            <a:off x="14945128" y="9890465"/>
            <a:ext cx="763253" cy="4811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0">
              <a:lnSpc>
                <a:spcPct val="100000"/>
              </a:lnSpc>
              <a:spcBef>
                <a:spcPts val="100"/>
              </a:spcBef>
              <a:defRPr spc="5" sz="3400">
                <a:solidFill>
                  <a:srgbClr val="231F20"/>
                </a:solidFill>
              </a:defRPr>
            </a:lvl1pPr>
          </a:lstStyle>
          <a:p>
            <a:pPr/>
            <a:r>
              <a:t>m/z</a:t>
            </a:r>
          </a:p>
        </p:txBody>
      </p:sp>
      <p:sp>
        <p:nvSpPr>
          <p:cNvPr id="4513" name="object 31"/>
          <p:cNvSpPr txBox="1"/>
          <p:nvPr/>
        </p:nvSpPr>
        <p:spPr>
          <a:xfrm>
            <a:off x="14995776" y="8345349"/>
            <a:ext cx="690086" cy="4811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0">
              <a:lnSpc>
                <a:spcPct val="100000"/>
              </a:lnSpc>
              <a:spcBef>
                <a:spcPts val="100"/>
              </a:spcBef>
              <a:defRPr spc="5" sz="3400">
                <a:solidFill>
                  <a:srgbClr val="231F20"/>
                </a:solidFill>
              </a:defRPr>
            </a:lvl1pPr>
          </a:lstStyle>
          <a:p>
            <a:pPr/>
            <a:r>
              <a:t>Δm</a:t>
            </a:r>
          </a:p>
        </p:txBody>
      </p:sp>
      <p:sp>
        <p:nvSpPr>
          <p:cNvPr id="4514" name="object 33"/>
          <p:cNvSpPr txBox="1"/>
          <p:nvPr/>
        </p:nvSpPr>
        <p:spPr>
          <a:xfrm>
            <a:off x="14262915" y="5919382"/>
            <a:ext cx="326560" cy="554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0">
              <a:lnSpc>
                <a:spcPct val="100000"/>
              </a:lnSpc>
              <a:spcBef>
                <a:spcPts val="100"/>
              </a:spcBef>
              <a:defRPr b="1" spc="0" sz="4000">
                <a:solidFill>
                  <a:srgbClr val="231F20"/>
                </a:solidFill>
              </a:defRPr>
            </a:lvl1pPr>
          </a:lstStyle>
          <a:p>
            <a:pPr/>
            <a:r>
              <a:t>1</a:t>
            </a:r>
          </a:p>
        </p:txBody>
      </p:sp>
      <p:sp>
        <p:nvSpPr>
          <p:cNvPr id="4515" name="object 35"/>
          <p:cNvSpPr txBox="1"/>
          <p:nvPr/>
        </p:nvSpPr>
        <p:spPr>
          <a:xfrm>
            <a:off x="15950072" y="7406598"/>
            <a:ext cx="326560" cy="5548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0">
              <a:lnSpc>
                <a:spcPct val="100000"/>
              </a:lnSpc>
              <a:spcBef>
                <a:spcPts val="100"/>
              </a:spcBef>
              <a:defRPr b="1" spc="0" sz="4000">
                <a:solidFill>
                  <a:srgbClr val="231F20"/>
                </a:solidFill>
              </a:defRPr>
            </a:lvl1pPr>
          </a:lstStyle>
          <a:p>
            <a:pPr/>
            <a:r>
              <a:t>2</a:t>
            </a:r>
          </a:p>
        </p:txBody>
      </p:sp>
      <p:sp>
        <p:nvSpPr>
          <p:cNvPr id="4516" name="object 36"/>
          <p:cNvSpPr txBox="1"/>
          <p:nvPr>
            <p:ph type="title"/>
          </p:nvPr>
        </p:nvSpPr>
        <p:spPr>
          <a:xfrm>
            <a:off x="1691639" y="412567"/>
            <a:ext cx="20994625" cy="1800281"/>
          </a:xfrm>
          <a:prstGeom prst="rect">
            <a:avLst/>
          </a:prstGeom>
        </p:spPr>
        <p:txBody>
          <a:bodyPr/>
          <a:lstStyle/>
          <a:p>
            <a:pPr indent="0" defTabSz="821110">
              <a:defRPr sz="5772"/>
            </a:pPr>
            <a:r>
              <a:t>Example Application of LC-MS/MS:</a:t>
            </a:r>
          </a:p>
          <a:p>
            <a:pPr indent="10834" defTabSz="821110">
              <a:defRPr sz="5772"/>
            </a:pPr>
            <a:r>
              <a:t>Reversible post-translational modification (PTM) </a:t>
            </a:r>
            <a:r>
              <a:rPr spc="-1776"/>
              <a:t> </a:t>
            </a:r>
            <a:r>
              <a:t>of</a:t>
            </a:r>
            <a:r>
              <a:rPr spc="-177"/>
              <a:t> </a:t>
            </a:r>
            <a:r>
              <a:t>amino</a:t>
            </a:r>
            <a:r>
              <a:rPr spc="-177"/>
              <a:t> </a:t>
            </a:r>
            <a:r>
              <a:t>acids</a:t>
            </a:r>
          </a:p>
        </p:txBody>
      </p:sp>
      <p:sp>
        <p:nvSpPr>
          <p:cNvPr id="4517" name="Circle"/>
          <p:cNvSpPr/>
          <p:nvPr/>
        </p:nvSpPr>
        <p:spPr>
          <a:xfrm>
            <a:off x="9687274" y="6365244"/>
            <a:ext cx="837128" cy="837128"/>
          </a:xfrm>
          <a:prstGeom prst="ellipse">
            <a:avLst/>
          </a:prstGeom>
          <a:ln w="25400">
            <a:solidFill>
              <a:srgbClr val="4F81BD"/>
            </a:solidFill>
          </a:ln>
        </p:spPr>
        <p:txBody>
          <a:bodyPr lIns="55451" tIns="55451" rIns="55451" bIns="55451" anchor="ctr"/>
          <a:lstStyle/>
          <a:p>
            <a:pPr marR="0" indent="0">
              <a:lnSpc>
                <a:spcPct val="100000"/>
              </a:lnSpc>
              <a:defRPr spc="0" sz="2000"/>
            </a:pPr>
          </a:p>
        </p:txBody>
      </p:sp>
      <p:sp>
        <p:nvSpPr>
          <p:cNvPr id="4518" name="Circle"/>
          <p:cNvSpPr/>
          <p:nvPr/>
        </p:nvSpPr>
        <p:spPr>
          <a:xfrm>
            <a:off x="9687274" y="8844274"/>
            <a:ext cx="837128" cy="837128"/>
          </a:xfrm>
          <a:prstGeom prst="ellipse">
            <a:avLst/>
          </a:prstGeom>
          <a:ln w="25400">
            <a:solidFill>
              <a:srgbClr val="4F81BD"/>
            </a:solidFill>
          </a:ln>
        </p:spPr>
        <p:txBody>
          <a:bodyPr lIns="55451" tIns="55451" rIns="55451" bIns="55451" anchor="ctr"/>
          <a:lstStyle/>
          <a:p>
            <a:pPr marR="0" indent="0">
              <a:lnSpc>
                <a:spcPct val="100000"/>
              </a:lnSpc>
              <a:defRPr spc="0" sz="2000"/>
            </a:pPr>
          </a:p>
        </p:txBody>
      </p:sp>
      <p:sp>
        <p:nvSpPr>
          <p:cNvPr id="4519" name="Circle"/>
          <p:cNvSpPr/>
          <p:nvPr/>
        </p:nvSpPr>
        <p:spPr>
          <a:xfrm>
            <a:off x="14007630" y="5792624"/>
            <a:ext cx="837128" cy="837128"/>
          </a:xfrm>
          <a:prstGeom prst="ellipse">
            <a:avLst/>
          </a:prstGeom>
          <a:ln w="25400">
            <a:solidFill>
              <a:srgbClr val="4F81BD"/>
            </a:solidFill>
          </a:ln>
        </p:spPr>
        <p:txBody>
          <a:bodyPr lIns="55451" tIns="55451" rIns="55451" bIns="55451" anchor="ctr"/>
          <a:lstStyle/>
          <a:p>
            <a:pPr marR="0" indent="0">
              <a:lnSpc>
                <a:spcPct val="100000"/>
              </a:lnSpc>
              <a:defRPr spc="0" sz="2000"/>
            </a:pPr>
          </a:p>
        </p:txBody>
      </p:sp>
      <p:sp>
        <p:nvSpPr>
          <p:cNvPr id="4520" name="Circle"/>
          <p:cNvSpPr/>
          <p:nvPr/>
        </p:nvSpPr>
        <p:spPr>
          <a:xfrm>
            <a:off x="15694787" y="7279840"/>
            <a:ext cx="837129" cy="837129"/>
          </a:xfrm>
          <a:prstGeom prst="ellipse">
            <a:avLst/>
          </a:prstGeom>
          <a:ln w="25400">
            <a:solidFill>
              <a:srgbClr val="4F81BD"/>
            </a:solidFill>
          </a:ln>
        </p:spPr>
        <p:txBody>
          <a:bodyPr lIns="55451" tIns="55451" rIns="55451" bIns="55451" anchor="ctr"/>
          <a:lstStyle/>
          <a:p>
            <a:pPr marR="0" indent="0">
              <a:lnSpc>
                <a:spcPct val="100000"/>
              </a:lnSpc>
              <a:defRPr spc="0" sz="2000"/>
            </a:pP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4" name="object 4"/>
          <p:cNvSpPr txBox="1"/>
          <p:nvPr>
            <p:ph type="title"/>
          </p:nvPr>
        </p:nvSpPr>
        <p:spPr>
          <a:xfrm>
            <a:off x="1691639" y="409673"/>
            <a:ext cx="20994625" cy="1803175"/>
          </a:xfrm>
          <a:prstGeom prst="rect">
            <a:avLst/>
          </a:prstGeom>
        </p:spPr>
        <p:txBody>
          <a:bodyPr/>
          <a:lstStyle/>
          <a:p>
            <a:pPr indent="0" defTabSz="821110">
              <a:defRPr sz="5772"/>
            </a:pPr>
            <a:r>
              <a:t>Example Application of LC-MS/MS:</a:t>
            </a:r>
          </a:p>
          <a:p>
            <a:pPr indent="10834" defTabSz="821110">
              <a:defRPr sz="5772"/>
            </a:pPr>
            <a:r>
              <a:t>Reversible post-translational modification (PTM) </a:t>
            </a:r>
            <a:r>
              <a:rPr spc="-1776"/>
              <a:t> </a:t>
            </a:r>
            <a:r>
              <a:t>of</a:t>
            </a:r>
            <a:r>
              <a:rPr spc="-177"/>
              <a:t> </a:t>
            </a:r>
            <a:r>
              <a:t>amino</a:t>
            </a:r>
            <a:r>
              <a:rPr spc="-177"/>
              <a:t> </a:t>
            </a:r>
            <a:r>
              <a:t>acids</a:t>
            </a:r>
          </a:p>
        </p:txBody>
      </p:sp>
      <p:grpSp>
        <p:nvGrpSpPr>
          <p:cNvPr id="4527" name="Group"/>
          <p:cNvGrpSpPr/>
          <p:nvPr/>
        </p:nvGrpSpPr>
        <p:grpSpPr>
          <a:xfrm>
            <a:off x="6756400" y="3910181"/>
            <a:ext cx="10444299" cy="8984025"/>
            <a:chOff x="0" y="0"/>
            <a:chExt cx="10444298" cy="8984023"/>
          </a:xfrm>
        </p:grpSpPr>
        <p:pic>
          <p:nvPicPr>
            <p:cNvPr id="4525" name="pnas.2025299118fig04.jpg" descr="pnas.2025299118fig04.jpg"/>
            <p:cNvPicPr>
              <a:picLocks noChangeAspect="1"/>
            </p:cNvPicPr>
            <p:nvPr/>
          </p:nvPicPr>
          <p:blipFill>
            <a:blip r:embed="rId3">
              <a:extLst/>
            </a:blip>
            <a:srcRect l="60302" t="1979" r="0" b="64752"/>
            <a:stretch>
              <a:fillRect/>
            </a:stretch>
          </p:blipFill>
          <p:spPr>
            <a:xfrm>
              <a:off x="354855" y="420900"/>
              <a:ext cx="10089444" cy="8563124"/>
            </a:xfrm>
            <a:prstGeom prst="rect">
              <a:avLst/>
            </a:prstGeom>
            <a:ln w="12700" cap="flat">
              <a:noFill/>
              <a:miter lim="400000"/>
            </a:ln>
            <a:effectLst/>
          </p:spPr>
        </p:pic>
        <p:sp>
          <p:nvSpPr>
            <p:cNvPr id="4526" name="Square"/>
            <p:cNvSpPr/>
            <p:nvPr/>
          </p:nvSpPr>
          <p:spPr>
            <a:xfrm>
              <a:off x="0" y="0"/>
              <a:ext cx="1270000" cy="1270000"/>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grpSp>
      <p:sp>
        <p:nvSpPr>
          <p:cNvPr id="4528" name="Liu et al., PNAS, 2021"/>
          <p:cNvSpPr txBox="1"/>
          <p:nvPr/>
        </p:nvSpPr>
        <p:spPr>
          <a:xfrm>
            <a:off x="20125981" y="13021602"/>
            <a:ext cx="4130981" cy="6267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Liu et al., PNAS, 2021</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2" name="object 3"/>
          <p:cNvSpPr txBox="1"/>
          <p:nvPr>
            <p:ph type="title"/>
          </p:nvPr>
        </p:nvSpPr>
        <p:spPr>
          <a:xfrm>
            <a:off x="1694688" y="1307062"/>
            <a:ext cx="20994624" cy="1152145"/>
          </a:xfrm>
          <a:prstGeom prst="rect">
            <a:avLst/>
          </a:prstGeom>
        </p:spPr>
        <p:txBody>
          <a:bodyPr/>
          <a:lstStyle>
            <a:lvl1pPr indent="0" defTabSz="843302">
              <a:defRPr sz="5928"/>
            </a:lvl1pPr>
          </a:lstStyle>
          <a:p>
            <a:pPr/>
            <a:r>
              <a:t>Example Application of LC-MS/MS: Tandem Mass Tags (TMT)</a:t>
            </a:r>
          </a:p>
        </p:txBody>
      </p:sp>
      <p:pic>
        <p:nvPicPr>
          <p:cNvPr id="4533" name="Screen Shot 2021-10-26 at 10.16.08 AM.png" descr="Screen Shot 2021-10-26 at 10.16.08 AM.png"/>
          <p:cNvPicPr>
            <a:picLocks noChangeAspect="1"/>
          </p:cNvPicPr>
          <p:nvPr/>
        </p:nvPicPr>
        <p:blipFill>
          <a:blip r:embed="rId3">
            <a:extLst/>
          </a:blip>
          <a:srcRect l="0" t="1788" r="0" b="0"/>
          <a:stretch>
            <a:fillRect/>
          </a:stretch>
        </p:blipFill>
        <p:spPr>
          <a:xfrm>
            <a:off x="2846719" y="2667345"/>
            <a:ext cx="18690562" cy="4966117"/>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37" name="Screen Shot 2021-10-26 at 10.16.08 AM.png" descr="Screen Shot 2021-10-26 at 10.16.08 AM.png"/>
          <p:cNvPicPr>
            <a:picLocks noChangeAspect="1"/>
          </p:cNvPicPr>
          <p:nvPr/>
        </p:nvPicPr>
        <p:blipFill>
          <a:blip r:embed="rId3">
            <a:extLst/>
          </a:blip>
          <a:srcRect l="0" t="2140" r="0" b="0"/>
          <a:stretch>
            <a:fillRect/>
          </a:stretch>
        </p:blipFill>
        <p:spPr>
          <a:xfrm>
            <a:off x="2846719" y="2685120"/>
            <a:ext cx="18690562" cy="4948342"/>
          </a:xfrm>
          <a:prstGeom prst="rect">
            <a:avLst/>
          </a:prstGeom>
          <a:ln w="12700">
            <a:miter lim="400000"/>
          </a:ln>
        </p:spPr>
      </p:pic>
      <p:pic>
        <p:nvPicPr>
          <p:cNvPr id="4538" name="Screen Shot 2021-10-26 at 10.16.47 AM.png" descr="Screen Shot 2021-10-26 at 10.16.47 AM.png"/>
          <p:cNvPicPr>
            <a:picLocks noChangeAspect="1"/>
          </p:cNvPicPr>
          <p:nvPr/>
        </p:nvPicPr>
        <p:blipFill>
          <a:blip r:embed="rId4">
            <a:extLst/>
          </a:blip>
          <a:srcRect l="1189" t="1952" r="0" b="0"/>
          <a:stretch>
            <a:fillRect/>
          </a:stretch>
        </p:blipFill>
        <p:spPr>
          <a:xfrm>
            <a:off x="5364522" y="8186279"/>
            <a:ext cx="13145569" cy="5113038"/>
          </a:xfrm>
          <a:prstGeom prst="rect">
            <a:avLst/>
          </a:prstGeom>
          <a:ln w="12700">
            <a:miter lim="400000"/>
          </a:ln>
        </p:spPr>
      </p:pic>
      <p:sp>
        <p:nvSpPr>
          <p:cNvPr id="4539" name="object 3"/>
          <p:cNvSpPr txBox="1"/>
          <p:nvPr>
            <p:ph type="title"/>
          </p:nvPr>
        </p:nvSpPr>
        <p:spPr>
          <a:xfrm>
            <a:off x="1694688" y="1307062"/>
            <a:ext cx="20994624" cy="1152145"/>
          </a:xfrm>
          <a:prstGeom prst="rect">
            <a:avLst/>
          </a:prstGeom>
        </p:spPr>
        <p:txBody>
          <a:bodyPr/>
          <a:lstStyle>
            <a:lvl1pPr indent="11712" defTabSz="843302">
              <a:defRPr sz="5928"/>
            </a:lvl1pPr>
          </a:lstStyle>
          <a:p>
            <a:pPr/>
            <a:r>
              <a:t>Example Application of LC-MS/MS: Tandem Mass Tags (TMT)</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3" name="object 3"/>
          <p:cNvSpPr txBox="1"/>
          <p:nvPr>
            <p:ph type="title"/>
          </p:nvPr>
        </p:nvSpPr>
        <p:spPr>
          <a:xfrm>
            <a:off x="1694688" y="1307062"/>
            <a:ext cx="20994624" cy="1152145"/>
          </a:xfrm>
          <a:prstGeom prst="rect">
            <a:avLst/>
          </a:prstGeom>
        </p:spPr>
        <p:txBody>
          <a:bodyPr/>
          <a:lstStyle>
            <a:lvl1pPr indent="11712" defTabSz="843302">
              <a:defRPr sz="5928"/>
            </a:lvl1pPr>
          </a:lstStyle>
          <a:p>
            <a:pPr/>
            <a:r>
              <a:t>Example Application of LC-MS/MS: Tandem Mass Tags (TMT)</a:t>
            </a:r>
          </a:p>
        </p:txBody>
      </p:sp>
      <p:pic>
        <p:nvPicPr>
          <p:cNvPr id="4544" name="Image" descr="Image"/>
          <p:cNvPicPr>
            <a:picLocks noChangeAspect="1"/>
          </p:cNvPicPr>
          <p:nvPr/>
        </p:nvPicPr>
        <p:blipFill>
          <a:blip r:embed="rId3">
            <a:extLst/>
          </a:blip>
          <a:stretch>
            <a:fillRect/>
          </a:stretch>
        </p:blipFill>
        <p:spPr>
          <a:xfrm>
            <a:off x="203009" y="5638887"/>
            <a:ext cx="23977982" cy="5797069"/>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8" name="Questions?"/>
          <p:cNvSpPr txBox="1"/>
          <p:nvPr>
            <p:ph type="title"/>
          </p:nvPr>
        </p:nvSpPr>
        <p:spPr>
          <a:prstGeom prst="rect">
            <a:avLst/>
          </a:prstGeom>
        </p:spPr>
        <p:txBody>
          <a:bodyPr/>
          <a:lstStyle>
            <a:lvl1pPr indent="14178" defTabSz="1020840">
              <a:defRPr sz="7176"/>
            </a:lvl1pPr>
          </a:lstStyle>
          <a:p>
            <a:pPr/>
            <a:r>
              <a:t>Questions?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5" name="Group"/>
          <p:cNvGrpSpPr/>
          <p:nvPr/>
        </p:nvGrpSpPr>
        <p:grpSpPr>
          <a:xfrm>
            <a:off x="21293247" y="118785"/>
            <a:ext cx="2964014" cy="980138"/>
            <a:chOff x="0" y="0"/>
            <a:chExt cx="2964012" cy="980137"/>
          </a:xfrm>
        </p:grpSpPr>
        <p:pic>
          <p:nvPicPr>
            <p:cNvPr id="313"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314"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316"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17"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is measuring protein levels so difficult?</a:t>
            </a:r>
          </a:p>
        </p:txBody>
      </p:sp>
      <p:sp>
        <p:nvSpPr>
          <p:cNvPr id="318" name="Protein expression levels span a huge dynamic range"/>
          <p:cNvSpPr txBox="1"/>
          <p:nvPr/>
        </p:nvSpPr>
        <p:spPr>
          <a:xfrm>
            <a:off x="3975025" y="2793797"/>
            <a:ext cx="16433950" cy="9078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5900"/>
              </a:spcBef>
              <a:defRPr spc="0" sz="5400"/>
            </a:lvl1pPr>
          </a:lstStyle>
          <a:p>
            <a:pPr/>
            <a:r>
              <a:t>Protein expression levels span a huge dynamic range</a:t>
            </a:r>
          </a:p>
        </p:txBody>
      </p:sp>
      <p:pic>
        <p:nvPicPr>
          <p:cNvPr id="319" name="Screen Shot 2022-03-18 at 11.15.27 AM.png" descr="Screen Shot 2022-03-18 at 11.15.27 AM.png"/>
          <p:cNvPicPr>
            <a:picLocks noChangeAspect="1"/>
          </p:cNvPicPr>
          <p:nvPr/>
        </p:nvPicPr>
        <p:blipFill>
          <a:blip r:embed="rId4">
            <a:extLst/>
          </a:blip>
          <a:stretch>
            <a:fillRect/>
          </a:stretch>
        </p:blipFill>
        <p:spPr>
          <a:xfrm>
            <a:off x="4070350" y="4280127"/>
            <a:ext cx="16243300" cy="8204201"/>
          </a:xfrm>
          <a:prstGeom prst="rect">
            <a:avLst/>
          </a:prstGeom>
          <a:ln w="12700">
            <a:miter lim="400000"/>
          </a:ln>
        </p:spPr>
      </p:pic>
      <p:sp>
        <p:nvSpPr>
          <p:cNvPr id="320" name="protein rank"/>
          <p:cNvSpPr txBox="1"/>
          <p:nvPr/>
        </p:nvSpPr>
        <p:spPr>
          <a:xfrm>
            <a:off x="10810730" y="12374474"/>
            <a:ext cx="1636555" cy="4762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pc="-50" sz="2300"/>
            </a:lvl1pPr>
          </a:lstStyle>
          <a:p>
            <a:pPr/>
            <a:r>
              <a:t>protein rank</a:t>
            </a:r>
          </a:p>
        </p:txBody>
      </p:sp>
      <p:sp>
        <p:nvSpPr>
          <p:cNvPr id="321" name="[protein]"/>
          <p:cNvSpPr txBox="1"/>
          <p:nvPr/>
        </p:nvSpPr>
        <p:spPr>
          <a:xfrm rot="16200000">
            <a:off x="3049523" y="8144117"/>
            <a:ext cx="1168719" cy="4762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pc="-50" sz="2300"/>
            </a:lvl1pPr>
          </a:lstStyle>
          <a:p>
            <a:pPr/>
            <a:r>
              <a:t>[protein]</a:t>
            </a:r>
          </a:p>
        </p:txBody>
      </p:sp>
      <p:sp>
        <p:nvSpPr>
          <p:cNvPr id="322" name="40 g/L"/>
          <p:cNvSpPr txBox="1"/>
          <p:nvPr/>
        </p:nvSpPr>
        <p:spPr>
          <a:xfrm>
            <a:off x="6560691" y="4900619"/>
            <a:ext cx="1214860" cy="56221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4500"/>
              </a:spcBef>
              <a:defRPr spc="0" sz="3000"/>
            </a:lvl1pPr>
          </a:lstStyle>
          <a:p>
            <a:pPr/>
            <a:r>
              <a:t>40 g/L</a:t>
            </a:r>
          </a:p>
        </p:txBody>
      </p:sp>
      <p:sp>
        <p:nvSpPr>
          <p:cNvPr id="323" name="400 pg/L"/>
          <p:cNvSpPr txBox="1"/>
          <p:nvPr/>
        </p:nvSpPr>
        <p:spPr>
          <a:xfrm>
            <a:off x="20766008" y="10293053"/>
            <a:ext cx="1638648" cy="56221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4500"/>
              </a:spcBef>
              <a:defRPr spc="0" sz="3000"/>
            </a:lvl1pPr>
          </a:lstStyle>
          <a:p>
            <a:pPr/>
            <a:r>
              <a:t>400 pg/L</a:t>
            </a:r>
          </a:p>
        </p:txBody>
      </p:sp>
      <p:sp>
        <p:nvSpPr>
          <p:cNvPr id="324" name="Line"/>
          <p:cNvSpPr/>
          <p:nvPr/>
        </p:nvSpPr>
        <p:spPr>
          <a:xfrm flipH="1">
            <a:off x="5132590" y="5171532"/>
            <a:ext cx="1334825" cy="258491"/>
          </a:xfrm>
          <a:prstGeom prst="line">
            <a:avLst/>
          </a:prstGeom>
          <a:ln w="50800">
            <a:solidFill>
              <a:srgbClr val="000000"/>
            </a:solidFill>
            <a:miter lim="400000"/>
            <a:tailEnd type="triangle"/>
          </a:ln>
        </p:spPr>
        <p:txBody>
          <a:bodyPr lIns="71437" tIns="71437" rIns="71437" bIns="71437" anchor="ctr"/>
          <a:lstStyle/>
          <a:p>
            <a:pPr/>
          </a:p>
        </p:txBody>
      </p:sp>
      <p:sp>
        <p:nvSpPr>
          <p:cNvPr id="325" name="Line"/>
          <p:cNvSpPr/>
          <p:nvPr/>
        </p:nvSpPr>
        <p:spPr>
          <a:xfrm flipH="1">
            <a:off x="19348124" y="10632532"/>
            <a:ext cx="1334825" cy="258491"/>
          </a:xfrm>
          <a:prstGeom prst="line">
            <a:avLst/>
          </a:prstGeom>
          <a:ln w="50800">
            <a:solidFill>
              <a:srgbClr val="000000"/>
            </a:solidFill>
            <a:miter lim="400000"/>
            <a:tailEnd type="triangle"/>
          </a:ln>
        </p:spPr>
        <p:txBody>
          <a:bodyPr lIns="71437" tIns="71437" rIns="71437" bIns="71437" anchor="ctr"/>
          <a:lstStyle/>
          <a:p>
            <a:pPr/>
          </a:p>
        </p:txBody>
      </p:sp>
      <p:sp>
        <p:nvSpPr>
          <p:cNvPr id="326" name="https://www.proteinatlas.org/humanproteome/blood+protein/proteins+detected+by+immunoassay"/>
          <p:cNvSpPr txBox="1"/>
          <p:nvPr/>
        </p:nvSpPr>
        <p:spPr>
          <a:xfrm>
            <a:off x="6418289" y="13012018"/>
            <a:ext cx="17927448"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https://www.proteinatlas.org/humanproteome/blood+protein/proteins+detected+by+immunoassay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2" name="Group"/>
          <p:cNvGrpSpPr/>
          <p:nvPr/>
        </p:nvGrpSpPr>
        <p:grpSpPr>
          <a:xfrm>
            <a:off x="21293247" y="118785"/>
            <a:ext cx="2964014" cy="980138"/>
            <a:chOff x="0" y="0"/>
            <a:chExt cx="2964012" cy="980137"/>
          </a:xfrm>
        </p:grpSpPr>
        <p:pic>
          <p:nvPicPr>
            <p:cNvPr id="330"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331"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333"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34"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is measuring protein levels so difficult?</a:t>
            </a:r>
          </a:p>
        </p:txBody>
      </p:sp>
      <p:sp>
        <p:nvSpPr>
          <p:cNvPr id="335" name="Protein expression levels span a huge dynamic range"/>
          <p:cNvSpPr txBox="1"/>
          <p:nvPr/>
        </p:nvSpPr>
        <p:spPr>
          <a:xfrm>
            <a:off x="3975025" y="2793797"/>
            <a:ext cx="16433950" cy="9078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5900"/>
              </a:spcBef>
              <a:defRPr spc="0" sz="5400"/>
            </a:lvl1pPr>
          </a:lstStyle>
          <a:p>
            <a:pPr/>
            <a:r>
              <a:t>Protein expression levels span a huge dynamic range</a:t>
            </a:r>
          </a:p>
        </p:txBody>
      </p:sp>
      <p:pic>
        <p:nvPicPr>
          <p:cNvPr id="336" name="Screen Shot 2022-03-18 at 11.15.27 AM.png" descr="Screen Shot 2022-03-18 at 11.15.27 AM.png"/>
          <p:cNvPicPr>
            <a:picLocks noChangeAspect="1"/>
          </p:cNvPicPr>
          <p:nvPr/>
        </p:nvPicPr>
        <p:blipFill>
          <a:blip r:embed="rId4">
            <a:extLst/>
          </a:blip>
          <a:stretch>
            <a:fillRect/>
          </a:stretch>
        </p:blipFill>
        <p:spPr>
          <a:xfrm>
            <a:off x="4070350" y="4280127"/>
            <a:ext cx="16243300" cy="8204201"/>
          </a:xfrm>
          <a:prstGeom prst="rect">
            <a:avLst/>
          </a:prstGeom>
          <a:ln w="12700">
            <a:miter lim="400000"/>
          </a:ln>
        </p:spPr>
      </p:pic>
      <p:sp>
        <p:nvSpPr>
          <p:cNvPr id="337" name="protein rank"/>
          <p:cNvSpPr txBox="1"/>
          <p:nvPr/>
        </p:nvSpPr>
        <p:spPr>
          <a:xfrm>
            <a:off x="10810730" y="12374474"/>
            <a:ext cx="1636555" cy="4762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pc="-50" sz="2300"/>
            </a:lvl1pPr>
          </a:lstStyle>
          <a:p>
            <a:pPr/>
            <a:r>
              <a:t>protein rank</a:t>
            </a:r>
          </a:p>
        </p:txBody>
      </p:sp>
      <p:sp>
        <p:nvSpPr>
          <p:cNvPr id="338" name="[protein]"/>
          <p:cNvSpPr txBox="1"/>
          <p:nvPr/>
        </p:nvSpPr>
        <p:spPr>
          <a:xfrm rot="16200000">
            <a:off x="3049523" y="8144117"/>
            <a:ext cx="1168719" cy="4762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pc="-50" sz="2300"/>
            </a:lvl1pPr>
          </a:lstStyle>
          <a:p>
            <a:pPr/>
            <a:r>
              <a:t>[protein]</a:t>
            </a:r>
          </a:p>
        </p:txBody>
      </p:sp>
      <p:sp>
        <p:nvSpPr>
          <p:cNvPr id="339" name="40 g/L"/>
          <p:cNvSpPr txBox="1"/>
          <p:nvPr/>
        </p:nvSpPr>
        <p:spPr>
          <a:xfrm>
            <a:off x="6560691" y="4900619"/>
            <a:ext cx="1214860" cy="56221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4500"/>
              </a:spcBef>
              <a:defRPr spc="0" sz="3000"/>
            </a:lvl1pPr>
          </a:lstStyle>
          <a:p>
            <a:pPr/>
            <a:r>
              <a:t>40 g/L</a:t>
            </a:r>
          </a:p>
        </p:txBody>
      </p:sp>
      <p:sp>
        <p:nvSpPr>
          <p:cNvPr id="340" name="400 pg/L"/>
          <p:cNvSpPr txBox="1"/>
          <p:nvPr/>
        </p:nvSpPr>
        <p:spPr>
          <a:xfrm>
            <a:off x="20766008" y="10293053"/>
            <a:ext cx="1638648" cy="56221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4500"/>
              </a:spcBef>
              <a:defRPr spc="0" sz="3000"/>
            </a:lvl1pPr>
          </a:lstStyle>
          <a:p>
            <a:pPr/>
            <a:r>
              <a:t>400 pg/L</a:t>
            </a:r>
          </a:p>
        </p:txBody>
      </p:sp>
      <p:sp>
        <p:nvSpPr>
          <p:cNvPr id="341" name="Line"/>
          <p:cNvSpPr/>
          <p:nvPr/>
        </p:nvSpPr>
        <p:spPr>
          <a:xfrm flipH="1">
            <a:off x="5132590" y="5171532"/>
            <a:ext cx="1334825" cy="258491"/>
          </a:xfrm>
          <a:prstGeom prst="line">
            <a:avLst/>
          </a:prstGeom>
          <a:ln w="50800">
            <a:solidFill>
              <a:srgbClr val="000000"/>
            </a:solidFill>
            <a:miter lim="400000"/>
            <a:tailEnd type="triangle"/>
          </a:ln>
        </p:spPr>
        <p:txBody>
          <a:bodyPr lIns="71437" tIns="71437" rIns="71437" bIns="71437" anchor="ctr"/>
          <a:lstStyle/>
          <a:p>
            <a:pPr/>
          </a:p>
        </p:txBody>
      </p:sp>
      <p:sp>
        <p:nvSpPr>
          <p:cNvPr id="342" name="Line"/>
          <p:cNvSpPr/>
          <p:nvPr/>
        </p:nvSpPr>
        <p:spPr>
          <a:xfrm flipH="1">
            <a:off x="19348124" y="10632532"/>
            <a:ext cx="1334825" cy="258491"/>
          </a:xfrm>
          <a:prstGeom prst="line">
            <a:avLst/>
          </a:prstGeom>
          <a:ln w="50800">
            <a:solidFill>
              <a:srgbClr val="000000"/>
            </a:solidFill>
            <a:miter lim="400000"/>
            <a:tailEnd type="triangle"/>
          </a:ln>
        </p:spPr>
        <p:txBody>
          <a:bodyPr lIns="71437" tIns="71437" rIns="71437" bIns="71437" anchor="ctr"/>
          <a:lstStyle/>
          <a:p>
            <a:pPr/>
          </a:p>
        </p:txBody>
      </p:sp>
      <p:sp>
        <p:nvSpPr>
          <p:cNvPr id="343" name="https://www.proteinatlas.org/humanproteome/blood+protein/proteins+detected+by+immunoassay"/>
          <p:cNvSpPr txBox="1"/>
          <p:nvPr/>
        </p:nvSpPr>
        <p:spPr>
          <a:xfrm>
            <a:off x="6418289" y="13012018"/>
            <a:ext cx="17927448"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https://www.proteinatlas.org/humanproteome/blood+protein/proteins+detected+by+immunoassay</a:t>
            </a:r>
          </a:p>
        </p:txBody>
      </p:sp>
      <p:sp>
        <p:nvSpPr>
          <p:cNvPr id="344" name="12 orders of magnitude!"/>
          <p:cNvSpPr txBox="1"/>
          <p:nvPr/>
        </p:nvSpPr>
        <p:spPr>
          <a:xfrm>
            <a:off x="16629793" y="7938262"/>
            <a:ext cx="6776315"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b="1" spc="0" sz="4600">
                <a:solidFill>
                  <a:srgbClr val="C82506"/>
                </a:solidFill>
                <a:latin typeface="Helvetica Neue"/>
                <a:ea typeface="Helvetica Neue"/>
                <a:cs typeface="Helvetica Neue"/>
                <a:sym typeface="Helvetica Neue"/>
              </a:defRPr>
            </a:lvl1pPr>
          </a:lstStyle>
          <a:p>
            <a:pPr/>
            <a:r>
              <a:t>12 orders of magnitude!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0" name="Group"/>
          <p:cNvGrpSpPr/>
          <p:nvPr/>
        </p:nvGrpSpPr>
        <p:grpSpPr>
          <a:xfrm>
            <a:off x="21293247" y="118785"/>
            <a:ext cx="2964014" cy="980138"/>
            <a:chOff x="0" y="0"/>
            <a:chExt cx="2964012" cy="980137"/>
          </a:xfrm>
        </p:grpSpPr>
        <p:pic>
          <p:nvPicPr>
            <p:cNvPr id="348"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349"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35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52" name="object 2"/>
          <p:cNvSpPr txBox="1"/>
          <p:nvPr/>
        </p:nvSpPr>
        <p:spPr>
          <a:xfrm>
            <a:off x="7772697" y="1062202"/>
            <a:ext cx="14647902"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1712" algn="ctr" defTabSz="843302">
              <a:lnSpc>
                <a:spcPct val="100000"/>
              </a:lnSpc>
              <a:defRPr spc="0" sz="5928"/>
            </a:lvl1pPr>
          </a:lstStyle>
          <a:p>
            <a:pPr/>
            <a:r>
              <a:t>Why is measuring protein levels so difficult?</a:t>
            </a:r>
          </a:p>
        </p:txBody>
      </p:sp>
      <p:pic>
        <p:nvPicPr>
          <p:cNvPr id="353" name="Screen Shot 2022-03-18 at 11.23.23 AM.png" descr="Screen Shot 2022-03-18 at 11.23.23 AM.png"/>
          <p:cNvPicPr>
            <a:picLocks noChangeAspect="1"/>
          </p:cNvPicPr>
          <p:nvPr/>
        </p:nvPicPr>
        <p:blipFill>
          <a:blip r:embed="rId4">
            <a:extLst/>
          </a:blip>
          <a:stretch>
            <a:fillRect/>
          </a:stretch>
        </p:blipFill>
        <p:spPr>
          <a:xfrm>
            <a:off x="81094" y="411046"/>
            <a:ext cx="7487562" cy="12985947"/>
          </a:xfrm>
          <a:prstGeom prst="rect">
            <a:avLst/>
          </a:prstGeom>
          <a:ln w="12700">
            <a:miter lim="400000"/>
          </a:ln>
        </p:spPr>
      </p:pic>
      <p:sp>
        <p:nvSpPr>
          <p:cNvPr id="354" name="Protein expression levels span a huge dynamic range"/>
          <p:cNvSpPr txBox="1"/>
          <p:nvPr/>
        </p:nvSpPr>
        <p:spPr>
          <a:xfrm>
            <a:off x="9029523" y="3463152"/>
            <a:ext cx="12134250" cy="169524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R="0" indent="0" algn="ctr" defTabSz="821531">
              <a:lnSpc>
                <a:spcPct val="100000"/>
              </a:lnSpc>
              <a:spcBef>
                <a:spcPts val="5900"/>
              </a:spcBef>
              <a:defRPr spc="0" sz="5400"/>
            </a:lvl1pPr>
          </a:lstStyle>
          <a:p>
            <a:pPr/>
            <a:r>
              <a:t>Protein expression levels span a huge dynamic range</a:t>
            </a:r>
          </a:p>
        </p:txBody>
      </p:sp>
      <p:sp>
        <p:nvSpPr>
          <p:cNvPr id="355" name="12 orders of magnitude!"/>
          <p:cNvSpPr txBox="1"/>
          <p:nvPr/>
        </p:nvSpPr>
        <p:spPr>
          <a:xfrm>
            <a:off x="11708492" y="5864009"/>
            <a:ext cx="6776314"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b="1" spc="0" sz="4600">
                <a:solidFill>
                  <a:srgbClr val="C82506"/>
                </a:solidFill>
                <a:latin typeface="Helvetica Neue"/>
                <a:ea typeface="Helvetica Neue"/>
                <a:cs typeface="Helvetica Neue"/>
                <a:sym typeface="Helvetica Neue"/>
              </a:defRPr>
            </a:lvl1pPr>
          </a:lstStyle>
          <a:p>
            <a:pPr/>
            <a:r>
              <a:t>12 orders of magnitude!</a:t>
            </a:r>
          </a:p>
        </p:txBody>
      </p:sp>
      <p:sp>
        <p:nvSpPr>
          <p:cNvPr id="356" name="https://www.physics.upenn.edu/~shethrk/courses/ast06/lectures/lecture2/s1.8.html"/>
          <p:cNvSpPr txBox="1"/>
          <p:nvPr/>
        </p:nvSpPr>
        <p:spPr>
          <a:xfrm>
            <a:off x="9002741" y="13026643"/>
            <a:ext cx="15211477"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https://www.physics.upenn.edu/~shethrk/courses/ast06/lectures/lecture2/s1.8.html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62" name="Group"/>
          <p:cNvGrpSpPr/>
          <p:nvPr/>
        </p:nvGrpSpPr>
        <p:grpSpPr>
          <a:xfrm>
            <a:off x="21293247" y="118785"/>
            <a:ext cx="2964014" cy="980138"/>
            <a:chOff x="0" y="0"/>
            <a:chExt cx="2964012" cy="980137"/>
          </a:xfrm>
        </p:grpSpPr>
        <p:pic>
          <p:nvPicPr>
            <p:cNvPr id="360"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361"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363"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64"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is measuring protein levels so difficult?</a:t>
            </a:r>
          </a:p>
        </p:txBody>
      </p:sp>
      <p:sp>
        <p:nvSpPr>
          <p:cNvPr id="365" name="There is no amplification (e.g. PCR)…"/>
          <p:cNvSpPr txBox="1"/>
          <p:nvPr>
            <p:ph type="body" idx="1"/>
          </p:nvPr>
        </p:nvSpPr>
        <p:spPr>
          <a:xfrm>
            <a:off x="2143247" y="3643312"/>
            <a:ext cx="20097506" cy="8840392"/>
          </a:xfrm>
          <a:prstGeom prst="rect">
            <a:avLst/>
          </a:prstGeom>
        </p:spPr>
        <p:txBody>
          <a:bodyPr lIns="71437" tIns="71437" rIns="71437" bIns="71437" anchor="ctr"/>
          <a:lstStyle/>
          <a:p>
            <a:pPr marL="750093" indent="-750093" defTabSz="821531">
              <a:spcBef>
                <a:spcPts val="5900"/>
              </a:spcBef>
              <a:buSzPct val="145000"/>
              <a:buChar char="•"/>
            </a:pPr>
            <a:r>
              <a:t>There is no amplification (</a:t>
            </a:r>
            <a:r>
              <a:rPr i="1"/>
              <a:t>e.g. </a:t>
            </a:r>
            <a:r>
              <a:t>PCR)</a:t>
            </a:r>
          </a:p>
          <a:p>
            <a:pPr marL="750093" indent="-750093" defTabSz="821531">
              <a:spcBef>
                <a:spcPts val="5900"/>
              </a:spcBef>
              <a:buSzPct val="145000"/>
              <a:buChar char="•"/>
            </a:pPr>
            <a:r>
              <a:t>Proteins are sticky</a:t>
            </a:r>
          </a:p>
          <a:p>
            <a:pPr lvl="4" marL="750093" indent="-750093" defTabSz="821531">
              <a:spcBef>
                <a:spcPts val="5900"/>
              </a:spcBef>
              <a:buSzPct val="145000"/>
              <a:buChar char="•"/>
            </a:pPr>
            <a:r>
              <a:t>Proteins are very common laboratory contaminants (keratin)</a:t>
            </a:r>
          </a:p>
          <a:p>
            <a:pPr lvl="4" marL="750093" indent="-750093" defTabSz="821531">
              <a:spcBef>
                <a:spcPts val="5900"/>
              </a:spcBef>
              <a:buSzPct val="145000"/>
              <a:buChar char="•"/>
            </a:pPr>
            <a:r>
              <a:t>Every protein is different</a:t>
            </a:r>
          </a:p>
          <a:p>
            <a:pPr lvl="5"/>
            <a:r>
              <a:t>Digesting proteins into peptides helps a lot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1" name="Group"/>
          <p:cNvGrpSpPr/>
          <p:nvPr/>
        </p:nvGrpSpPr>
        <p:grpSpPr>
          <a:xfrm>
            <a:off x="21293247" y="118785"/>
            <a:ext cx="2964014" cy="980138"/>
            <a:chOff x="0" y="0"/>
            <a:chExt cx="2964012" cy="980137"/>
          </a:xfrm>
        </p:grpSpPr>
        <p:pic>
          <p:nvPicPr>
            <p:cNvPr id="369"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370"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37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73"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use LC-MS/MS to measure protein levels</a:t>
            </a:r>
          </a:p>
        </p:txBody>
      </p:sp>
      <p:sp>
        <p:nvSpPr>
          <p:cNvPr id="374" name="Rectangle"/>
          <p:cNvSpPr/>
          <p:nvPr/>
        </p:nvSpPr>
        <p:spPr>
          <a:xfrm>
            <a:off x="2667007" y="4666529"/>
            <a:ext cx="6529209" cy="2353843"/>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75" name="Methods commonly used to measure protein expression levels:"/>
          <p:cNvSpPr txBox="1"/>
          <p:nvPr/>
        </p:nvSpPr>
        <p:spPr>
          <a:xfrm>
            <a:off x="78582" y="3312876"/>
            <a:ext cx="21459578" cy="696324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defTabSz="821531">
              <a:lnSpc>
                <a:spcPct val="100000"/>
              </a:lnSpc>
              <a:defRPr spc="0" sz="6000"/>
            </a:pPr>
            <a:r>
              <a:t>Methods commonly used to measure protein expression levels:</a:t>
            </a:r>
          </a:p>
          <a:p>
            <a:pPr marR="0" indent="0" defTabSz="821531">
              <a:lnSpc>
                <a:spcPct val="100000"/>
              </a:lnSpc>
              <a:spcBef>
                <a:spcPts val="2500"/>
              </a:spcBef>
              <a:defRPr spc="0" sz="6000"/>
            </a:pPr>
          </a:p>
          <a:p>
            <a:pPr marR="0" indent="0" defTabSz="821531">
              <a:lnSpc>
                <a:spcPct val="100000"/>
              </a:lnSpc>
              <a:spcBef>
                <a:spcPts val="2500"/>
              </a:spcBef>
              <a:defRPr spc="0" sz="6000"/>
            </a:pPr>
          </a:p>
          <a:p>
            <a:pPr marR="0" indent="0" defTabSz="821531">
              <a:lnSpc>
                <a:spcPct val="100000"/>
              </a:lnSpc>
              <a:spcBef>
                <a:spcPts val="2500"/>
              </a:spcBef>
              <a:defRPr spc="0" sz="6000"/>
            </a:pPr>
          </a:p>
          <a:p>
            <a:pPr marR="0" indent="0" defTabSz="821531">
              <a:lnSpc>
                <a:spcPct val="100000"/>
              </a:lnSpc>
              <a:spcBef>
                <a:spcPts val="2500"/>
              </a:spcBef>
              <a:defRPr spc="0" sz="6000"/>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81" name="Group"/>
          <p:cNvGrpSpPr/>
          <p:nvPr/>
        </p:nvGrpSpPr>
        <p:grpSpPr>
          <a:xfrm>
            <a:off x="21293247" y="118785"/>
            <a:ext cx="2964014" cy="980138"/>
            <a:chOff x="0" y="0"/>
            <a:chExt cx="2964012" cy="980137"/>
          </a:xfrm>
        </p:grpSpPr>
        <p:pic>
          <p:nvPicPr>
            <p:cNvPr id="379"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380"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38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83"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use LC-MS/MS to measure protein levels</a:t>
            </a:r>
          </a:p>
        </p:txBody>
      </p:sp>
      <p:sp>
        <p:nvSpPr>
          <p:cNvPr id="384" name="Rectangle"/>
          <p:cNvSpPr/>
          <p:nvPr/>
        </p:nvSpPr>
        <p:spPr>
          <a:xfrm>
            <a:off x="2667007" y="4666529"/>
            <a:ext cx="6529209" cy="2353843"/>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85" name="Methods commonly used to measure protein expression levels:…"/>
          <p:cNvSpPr txBox="1"/>
          <p:nvPr/>
        </p:nvSpPr>
        <p:spPr>
          <a:xfrm>
            <a:off x="78582" y="3312876"/>
            <a:ext cx="21459578" cy="696324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defTabSz="821531">
              <a:lnSpc>
                <a:spcPct val="100000"/>
              </a:lnSpc>
              <a:defRPr spc="0" sz="6000"/>
            </a:pPr>
            <a:r>
              <a:t>Methods commonly used to measure protein expression levels:</a:t>
            </a:r>
          </a:p>
          <a:p>
            <a:pPr marL="2433637" marR="0" indent="-833437" defTabSz="821531">
              <a:lnSpc>
                <a:spcPct val="100000"/>
              </a:lnSpc>
              <a:spcBef>
                <a:spcPts val="2500"/>
              </a:spcBef>
              <a:buSzPct val="145000"/>
              <a:buChar char="•"/>
              <a:defRPr spc="0" sz="6000"/>
            </a:pPr>
            <a:r>
              <a:t>Western blot</a:t>
            </a:r>
          </a:p>
          <a:p>
            <a:pPr marR="0" indent="0" defTabSz="821531">
              <a:lnSpc>
                <a:spcPct val="100000"/>
              </a:lnSpc>
              <a:spcBef>
                <a:spcPts val="2500"/>
              </a:spcBef>
              <a:defRPr spc="0" sz="6000"/>
            </a:pPr>
          </a:p>
          <a:p>
            <a:pPr marR="0" indent="0" defTabSz="821531">
              <a:lnSpc>
                <a:spcPct val="100000"/>
              </a:lnSpc>
              <a:spcBef>
                <a:spcPts val="2500"/>
              </a:spcBef>
              <a:defRPr spc="0" sz="6000"/>
            </a:pPr>
          </a:p>
          <a:p>
            <a:pPr marR="0" indent="0" defTabSz="821531">
              <a:lnSpc>
                <a:spcPct val="100000"/>
              </a:lnSpc>
              <a:spcBef>
                <a:spcPts val="2500"/>
              </a:spcBef>
              <a:defRPr spc="0" sz="6000"/>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1" name="Group"/>
          <p:cNvGrpSpPr/>
          <p:nvPr/>
        </p:nvGrpSpPr>
        <p:grpSpPr>
          <a:xfrm>
            <a:off x="21293247" y="118785"/>
            <a:ext cx="2964014" cy="980138"/>
            <a:chOff x="0" y="0"/>
            <a:chExt cx="2964012" cy="980137"/>
          </a:xfrm>
        </p:grpSpPr>
        <p:pic>
          <p:nvPicPr>
            <p:cNvPr id="389"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390"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39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93" name="Methods commonly used to measure protein expression levels:…"/>
          <p:cNvSpPr txBox="1"/>
          <p:nvPr/>
        </p:nvSpPr>
        <p:spPr>
          <a:xfrm>
            <a:off x="78582" y="3312876"/>
            <a:ext cx="21459578" cy="696324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defTabSz="821531">
              <a:lnSpc>
                <a:spcPct val="100000"/>
              </a:lnSpc>
              <a:defRPr spc="0" sz="6000"/>
            </a:pPr>
            <a:r>
              <a:t>Methods commonly used to measure protein expression levels:</a:t>
            </a:r>
          </a:p>
          <a:p>
            <a:pPr marL="2433637" marR="0" indent="-833437" defTabSz="821531">
              <a:lnSpc>
                <a:spcPct val="100000"/>
              </a:lnSpc>
              <a:spcBef>
                <a:spcPts val="2500"/>
              </a:spcBef>
              <a:buSzPct val="145000"/>
              <a:buChar char="•"/>
              <a:defRPr spc="0" sz="6000"/>
            </a:pPr>
            <a:r>
              <a:t>Western blot</a:t>
            </a:r>
          </a:p>
          <a:p>
            <a:pPr lvl="8" marL="4389437" marR="0" indent="-833437" defTabSz="821531">
              <a:lnSpc>
                <a:spcPct val="100000"/>
              </a:lnSpc>
              <a:spcBef>
                <a:spcPts val="2500"/>
              </a:spcBef>
              <a:buSzPct val="145000"/>
              <a:buChar char="•"/>
              <a:defRPr spc="0" sz="6000"/>
            </a:pPr>
            <a:r>
              <a:t>Very established and well accepted</a:t>
            </a:r>
          </a:p>
          <a:p>
            <a:pPr lvl="8" marL="4389437" marR="0" indent="-833437" defTabSz="821531">
              <a:lnSpc>
                <a:spcPct val="100000"/>
              </a:lnSpc>
              <a:spcBef>
                <a:spcPts val="2500"/>
              </a:spcBef>
              <a:buSzPct val="145000"/>
              <a:buChar char="•"/>
              <a:defRPr spc="0" sz="6000"/>
            </a:pPr>
            <a:r>
              <a:t>Low-throughput</a:t>
            </a:r>
          </a:p>
          <a:p>
            <a:pPr marL="2433637" marR="0" indent="-833437" defTabSz="821531">
              <a:lnSpc>
                <a:spcPct val="100000"/>
              </a:lnSpc>
              <a:spcBef>
                <a:spcPts val="2500"/>
              </a:spcBef>
              <a:buSzPct val="145000"/>
              <a:buChar char="•"/>
              <a:defRPr spc="0" sz="6000"/>
            </a:pPr>
            <a:r>
              <a:t>RNA-seq</a:t>
            </a:r>
          </a:p>
        </p:txBody>
      </p:sp>
      <p:sp>
        <p:nvSpPr>
          <p:cNvPr id="394"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use LC-MS/MS to measure protein levels</a:t>
            </a:r>
          </a:p>
        </p:txBody>
      </p:sp>
      <p:sp>
        <p:nvSpPr>
          <p:cNvPr id="395" name="Rectangle"/>
          <p:cNvSpPr/>
          <p:nvPr/>
        </p:nvSpPr>
        <p:spPr>
          <a:xfrm>
            <a:off x="3178621" y="5482461"/>
            <a:ext cx="15259499" cy="2624078"/>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01" name="Group"/>
          <p:cNvGrpSpPr/>
          <p:nvPr/>
        </p:nvGrpSpPr>
        <p:grpSpPr>
          <a:xfrm>
            <a:off x="21293247" y="118785"/>
            <a:ext cx="2964014" cy="980138"/>
            <a:chOff x="0" y="0"/>
            <a:chExt cx="2964012" cy="980137"/>
          </a:xfrm>
        </p:grpSpPr>
        <p:pic>
          <p:nvPicPr>
            <p:cNvPr id="399"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400"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40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403" name="Methods commonly used to measure protein expression levels:…"/>
          <p:cNvSpPr txBox="1"/>
          <p:nvPr/>
        </p:nvSpPr>
        <p:spPr>
          <a:xfrm>
            <a:off x="91282" y="3313281"/>
            <a:ext cx="21459578" cy="935084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defTabSz="821531">
              <a:lnSpc>
                <a:spcPct val="100000"/>
              </a:lnSpc>
              <a:defRPr spc="0" sz="6000"/>
            </a:pPr>
            <a:r>
              <a:t>Methods commonly used to measure protein expression levels:</a:t>
            </a:r>
          </a:p>
          <a:p>
            <a:pPr marL="2433637" marR="0" indent="-833437" defTabSz="821531">
              <a:lnSpc>
                <a:spcPct val="100000"/>
              </a:lnSpc>
              <a:spcBef>
                <a:spcPts val="2500"/>
              </a:spcBef>
              <a:buSzPct val="145000"/>
              <a:buChar char="•"/>
              <a:defRPr spc="0" sz="6000"/>
            </a:pPr>
            <a:r>
              <a:t>Western blot</a:t>
            </a:r>
          </a:p>
          <a:p>
            <a:pPr lvl="8" marL="4389437" marR="0" indent="-833437" defTabSz="821531">
              <a:lnSpc>
                <a:spcPct val="100000"/>
              </a:lnSpc>
              <a:spcBef>
                <a:spcPts val="2500"/>
              </a:spcBef>
              <a:buSzPct val="145000"/>
              <a:buChar char="•"/>
              <a:defRPr spc="0" sz="6000"/>
            </a:pPr>
            <a:r>
              <a:t>Very established and well accepted</a:t>
            </a:r>
          </a:p>
          <a:p>
            <a:pPr lvl="8" marL="4389437" marR="0" indent="-833437" defTabSz="821531">
              <a:lnSpc>
                <a:spcPct val="100000"/>
              </a:lnSpc>
              <a:spcBef>
                <a:spcPts val="2500"/>
              </a:spcBef>
              <a:buSzPct val="145000"/>
              <a:buChar char="•"/>
              <a:defRPr spc="0" sz="6000"/>
            </a:pPr>
            <a:r>
              <a:t>Low-throughput</a:t>
            </a:r>
          </a:p>
          <a:p>
            <a:pPr marL="2433637" marR="0" indent="-833437" defTabSz="821531">
              <a:lnSpc>
                <a:spcPct val="100000"/>
              </a:lnSpc>
              <a:spcBef>
                <a:spcPts val="2500"/>
              </a:spcBef>
              <a:buSzPct val="145000"/>
              <a:buChar char="•"/>
              <a:defRPr spc="0" sz="6000"/>
            </a:pPr>
            <a:r>
              <a:t>RNA-seq</a:t>
            </a:r>
          </a:p>
          <a:p>
            <a:pPr lvl="8" marL="4389437" marR="0" indent="-833437" defTabSz="821531">
              <a:lnSpc>
                <a:spcPct val="100000"/>
              </a:lnSpc>
              <a:spcBef>
                <a:spcPts val="2500"/>
              </a:spcBef>
              <a:buSzPct val="145000"/>
              <a:buChar char="•"/>
              <a:defRPr spc="0" sz="6000"/>
            </a:pPr>
            <a:r>
              <a:t>High-throughput</a:t>
            </a:r>
          </a:p>
          <a:p>
            <a:pPr lvl="8" marR="0" indent="3657600" defTabSz="821531">
              <a:lnSpc>
                <a:spcPct val="100000"/>
              </a:lnSpc>
              <a:spcBef>
                <a:spcPts val="2500"/>
              </a:spcBef>
              <a:defRPr spc="0" sz="6000"/>
            </a:pPr>
          </a:p>
        </p:txBody>
      </p:sp>
      <p:sp>
        <p:nvSpPr>
          <p:cNvPr id="404"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use LC-MS/MS to measure protein levels</a:t>
            </a:r>
          </a:p>
        </p:txBody>
      </p:sp>
      <p:sp>
        <p:nvSpPr>
          <p:cNvPr id="405" name="Rectangle"/>
          <p:cNvSpPr/>
          <p:nvPr/>
        </p:nvSpPr>
        <p:spPr>
          <a:xfrm>
            <a:off x="2237574" y="9300168"/>
            <a:ext cx="9802971" cy="1270001"/>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object 9"/>
          <p:cNvSpPr txBox="1"/>
          <p:nvPr/>
        </p:nvSpPr>
        <p:spPr>
          <a:xfrm>
            <a:off x="5041428" y="10879025"/>
            <a:ext cx="14301145" cy="19662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indent="0" algn="ctr" defTabSz="821531">
              <a:lnSpc>
                <a:spcPct val="100000"/>
              </a:lnSpc>
              <a:spcBef>
                <a:spcPts val="1500"/>
              </a:spcBef>
              <a:defRPr spc="0" sz="3600"/>
            </a:pPr>
            <a:r>
              <a:t>URMC Mass Spectrometry Resource Laboratory, </a:t>
            </a:r>
            <a:r>
              <a:rPr spc="-977"/>
              <a:t> </a:t>
            </a:r>
            <a:r>
              <a:t>KMRB</a:t>
            </a:r>
            <a:r>
              <a:rPr spc="-7"/>
              <a:t> </a:t>
            </a:r>
            <a:r>
              <a:t>G-9828</a:t>
            </a:r>
            <a:endParaRPr spc="7"/>
          </a:p>
          <a:p>
            <a:pPr marR="0" indent="0" algn="ctr" defTabSz="821531">
              <a:lnSpc>
                <a:spcPct val="100000"/>
              </a:lnSpc>
              <a:spcBef>
                <a:spcPts val="1500"/>
              </a:spcBef>
              <a:defRPr spc="0" sz="3600"/>
            </a:pPr>
            <a:r>
              <a:t>(585)</a:t>
            </a:r>
            <a:r>
              <a:rPr spc="-30"/>
              <a:t> </a:t>
            </a:r>
            <a:r>
              <a:t>275-0769</a:t>
            </a:r>
          </a:p>
          <a:p>
            <a:pPr marR="0" indent="0" algn="ctr" defTabSz="821531">
              <a:lnSpc>
                <a:spcPct val="100000"/>
              </a:lnSpc>
              <a:spcBef>
                <a:spcPts val="1500"/>
              </a:spcBef>
              <a:defRPr spc="0" sz="3600">
                <a:solidFill>
                  <a:srgbClr val="0433FF"/>
                </a:solidFill>
              </a:defRPr>
            </a:pPr>
            <a:r>
              <a:t>https://www.urmc.rochester.edu/research/mass-spectrometry.aspx</a:t>
            </a:r>
          </a:p>
        </p:txBody>
      </p:sp>
      <p:sp>
        <p:nvSpPr>
          <p:cNvPr id="186"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grpSp>
        <p:nvGrpSpPr>
          <p:cNvPr id="191" name="Group"/>
          <p:cNvGrpSpPr/>
          <p:nvPr/>
        </p:nvGrpSpPr>
        <p:grpSpPr>
          <a:xfrm>
            <a:off x="817672" y="3290475"/>
            <a:ext cx="23100340" cy="4345846"/>
            <a:chOff x="0" y="0"/>
            <a:chExt cx="23100339" cy="4345844"/>
          </a:xfrm>
        </p:grpSpPr>
        <p:pic>
          <p:nvPicPr>
            <p:cNvPr id="187" name="object 3" descr="object 3"/>
            <p:cNvPicPr>
              <a:picLocks noChangeAspect="1"/>
            </p:cNvPicPr>
            <p:nvPr/>
          </p:nvPicPr>
          <p:blipFill>
            <a:blip r:embed="rId3">
              <a:extLst/>
            </a:blip>
            <a:stretch>
              <a:fillRect/>
            </a:stretch>
          </p:blipFill>
          <p:spPr>
            <a:xfrm>
              <a:off x="0" y="53113"/>
              <a:ext cx="4260187" cy="4260187"/>
            </a:xfrm>
            <a:prstGeom prst="rect">
              <a:avLst/>
            </a:prstGeom>
            <a:ln w="12700" cap="flat">
              <a:noFill/>
              <a:miter lim="400000"/>
            </a:ln>
            <a:effectLst/>
          </p:spPr>
        </p:pic>
        <p:pic>
          <p:nvPicPr>
            <p:cNvPr id="188" name="object 4" descr="object 4"/>
            <p:cNvPicPr>
              <a:picLocks noChangeAspect="1"/>
            </p:cNvPicPr>
            <p:nvPr/>
          </p:nvPicPr>
          <p:blipFill>
            <a:blip r:embed="rId4">
              <a:extLst/>
            </a:blip>
            <a:stretch>
              <a:fillRect/>
            </a:stretch>
          </p:blipFill>
          <p:spPr>
            <a:xfrm>
              <a:off x="6630887" y="21068"/>
              <a:ext cx="3927887" cy="4324278"/>
            </a:xfrm>
            <a:prstGeom prst="rect">
              <a:avLst/>
            </a:prstGeom>
            <a:ln w="12700" cap="flat">
              <a:noFill/>
              <a:miter lim="400000"/>
            </a:ln>
            <a:effectLst/>
          </p:spPr>
        </p:pic>
        <p:pic>
          <p:nvPicPr>
            <p:cNvPr id="189" name="object 5" descr="object 5"/>
            <p:cNvPicPr>
              <a:picLocks noChangeAspect="1"/>
            </p:cNvPicPr>
            <p:nvPr/>
          </p:nvPicPr>
          <p:blipFill>
            <a:blip r:embed="rId5">
              <a:extLst/>
            </a:blip>
            <a:stretch>
              <a:fillRect/>
            </a:stretch>
          </p:blipFill>
          <p:spPr>
            <a:xfrm>
              <a:off x="13393157" y="22844"/>
              <a:ext cx="3619067" cy="4320725"/>
            </a:xfrm>
            <a:prstGeom prst="rect">
              <a:avLst/>
            </a:prstGeom>
            <a:ln w="12700" cap="flat">
              <a:noFill/>
              <a:miter lim="400000"/>
            </a:ln>
            <a:effectLst/>
          </p:spPr>
        </p:pic>
        <p:pic>
          <p:nvPicPr>
            <p:cNvPr id="190" name="Screen Shot 2021-10-26 at 9.41.05 AM.png" descr="Screen Shot 2021-10-26 at 9.41.05 AM.png"/>
            <p:cNvPicPr>
              <a:picLocks noChangeAspect="1"/>
            </p:cNvPicPr>
            <p:nvPr/>
          </p:nvPicPr>
          <p:blipFill>
            <a:blip r:embed="rId6">
              <a:extLst/>
            </a:blip>
            <a:srcRect l="0" t="0" r="0" b="0"/>
            <a:stretch>
              <a:fillRect/>
            </a:stretch>
          </p:blipFill>
          <p:spPr>
            <a:xfrm>
              <a:off x="19434292" y="0"/>
              <a:ext cx="3666048" cy="4345845"/>
            </a:xfrm>
            <a:prstGeom prst="rect">
              <a:avLst/>
            </a:prstGeom>
            <a:ln w="12700" cap="flat">
              <a:noFill/>
              <a:miter lim="400000"/>
            </a:ln>
            <a:effectLst/>
          </p:spPr>
        </p:pic>
      </p:grpSp>
      <p:grpSp>
        <p:nvGrpSpPr>
          <p:cNvPr id="196" name="Group"/>
          <p:cNvGrpSpPr/>
          <p:nvPr/>
        </p:nvGrpSpPr>
        <p:grpSpPr>
          <a:xfrm>
            <a:off x="2932600" y="8071025"/>
            <a:ext cx="20176559" cy="1307819"/>
            <a:chOff x="2129404" y="0"/>
            <a:chExt cx="20176558" cy="1307817"/>
          </a:xfrm>
        </p:grpSpPr>
        <p:sp>
          <p:nvSpPr>
            <p:cNvPr id="192" name="Sina Ghaemmaghami…"/>
            <p:cNvSpPr/>
            <p:nvPr/>
          </p:nvSpPr>
          <p:spPr>
            <a:xfrm>
              <a:off x="2129404" y="3781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1588" tIns="41588" rIns="41588" bIns="41588" numCol="1" anchor="t">
              <a:spAutoFit/>
            </a:bodyPr>
            <a:lstStyle/>
            <a:p>
              <a:pPr algn="ctr">
                <a:defRPr spc="-54" sz="2500"/>
              </a:pPr>
              <a:r>
                <a:t>Sina Ghaemmaghami, PhD</a:t>
              </a:r>
            </a:p>
            <a:p>
              <a:pPr algn="ctr">
                <a:defRPr spc="-54" sz="2500"/>
              </a:pPr>
              <a:r>
                <a:t>Scientific Director, </a:t>
              </a:r>
            </a:p>
            <a:p>
              <a:pPr algn="ctr">
                <a:defRPr spc="-54" sz="2500"/>
              </a:pPr>
              <a:r>
                <a:t>Associate Professor (Biology)</a:t>
              </a:r>
            </a:p>
            <a:p>
              <a:pPr algn="ctr">
                <a:defRPr spc="-54" sz="2500"/>
              </a:pPr>
              <a:r>
                <a:t>(585) 275-4829</a:t>
              </a:r>
            </a:p>
            <a:p>
              <a:pPr algn="ctr">
                <a:defRPr spc="-54" sz="2500" u="sng">
                  <a:solidFill>
                    <a:srgbClr val="0000FF"/>
                  </a:solidFill>
                  <a:uFill>
                    <a:solidFill>
                      <a:srgbClr val="0000FF"/>
                    </a:solidFill>
                  </a:uFill>
                </a:defRPr>
              </a:pPr>
              <a:r>
                <a:rPr>
                  <a:hlinkClick r:id="rId7" invalidUrl="" action="" tgtFrame="" tooltip="" history="1" highlightClick="0" endSnd="0"/>
                </a:rPr>
                <a:t>sghaemma@bio.rochester.edu</a:t>
              </a:r>
            </a:p>
          </p:txBody>
        </p:sp>
        <p:sp>
          <p:nvSpPr>
            <p:cNvPr id="193" name="Kevin Welle…"/>
            <p:cNvSpPr/>
            <p:nvPr/>
          </p:nvSpPr>
          <p:spPr>
            <a:xfrm>
              <a:off x="845226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1588" tIns="41588" rIns="41588" bIns="41588" numCol="1" anchor="t">
              <a:spAutoFit/>
            </a:bodyPr>
            <a:lstStyle/>
            <a:p>
              <a:pPr algn="ctr">
                <a:defRPr spc="-54" sz="2500"/>
              </a:pPr>
              <a:r>
                <a:t>Kevin Welle</a:t>
              </a:r>
            </a:p>
            <a:p>
              <a:pPr algn="ctr">
                <a:defRPr spc="-54" sz="2500"/>
              </a:pPr>
              <a:r>
                <a:t>Technical Director</a:t>
              </a:r>
            </a:p>
            <a:p>
              <a:pPr algn="ctr">
                <a:defRPr spc="-54" sz="2500"/>
              </a:pPr>
              <a:r>
                <a:t>(585) 275-0769</a:t>
              </a:r>
            </a:p>
            <a:p>
              <a:pPr algn="ctr">
                <a:defRPr spc="-54" sz="2500" u="sng">
                  <a:solidFill>
                    <a:srgbClr val="0000FF"/>
                  </a:solidFill>
                  <a:uFill>
                    <a:solidFill>
                      <a:srgbClr val="0000FF"/>
                    </a:solidFill>
                  </a:uFill>
                </a:defRPr>
              </a:pPr>
              <a:r>
                <a:rPr>
                  <a:hlinkClick r:id="rId8" invalidUrl="" action="" tgtFrame="" tooltip="" history="1" highlightClick="0" endSnd="0"/>
                </a:rPr>
                <a:t>Kevin_Welle@urmc.rochester.edu</a:t>
              </a:r>
            </a:p>
          </p:txBody>
        </p:sp>
        <p:sp>
          <p:nvSpPr>
            <p:cNvPr id="194" name="Jennifer Hryhorenko…"/>
            <p:cNvSpPr/>
            <p:nvPr/>
          </p:nvSpPr>
          <p:spPr>
            <a:xfrm>
              <a:off x="15096392" y="261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1588" tIns="41588" rIns="41588" bIns="41588" numCol="1" anchor="t">
              <a:spAutoFit/>
            </a:bodyPr>
            <a:lstStyle/>
            <a:p>
              <a:pPr algn="ctr">
                <a:defRPr spc="-54" sz="2500"/>
              </a:pPr>
              <a:r>
                <a:t>Jennifer Hryhorenko</a:t>
              </a:r>
            </a:p>
            <a:p>
              <a:pPr algn="ctr">
                <a:defRPr spc="-54" sz="2500"/>
              </a:pPr>
              <a:r>
                <a:t>Technical Associate</a:t>
              </a:r>
            </a:p>
            <a:p>
              <a:pPr algn="ctr">
                <a:defRPr spc="-54" sz="2500"/>
              </a:pPr>
              <a:r>
                <a:t>(585) 275-0769</a:t>
              </a:r>
            </a:p>
            <a:p>
              <a:pPr algn="ctr">
                <a:defRPr spc="-54" sz="2500" u="sng">
                  <a:solidFill>
                    <a:srgbClr val="0000FF"/>
                  </a:solidFill>
                  <a:uFill>
                    <a:solidFill>
                      <a:srgbClr val="0000FF"/>
                    </a:solidFill>
                  </a:uFill>
                </a:defRPr>
              </a:pPr>
              <a:r>
                <a:rPr>
                  <a:hlinkClick r:id="rId9" invalidUrl="" action="" tgtFrame="" tooltip="" history="1" highlightClick="0" endSnd="0"/>
                </a:rPr>
                <a:t>Jennifer_Hryhorenko@urmc.rochester.edu</a:t>
              </a:r>
            </a:p>
          </p:txBody>
        </p:sp>
        <p:sp>
          <p:nvSpPr>
            <p:cNvPr id="195" name="Kyle Swovick…"/>
            <p:cNvSpPr/>
            <p:nvPr/>
          </p:nvSpPr>
          <p:spPr>
            <a:xfrm>
              <a:off x="21035963"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1588" tIns="41588" rIns="41588" bIns="41588" numCol="1" anchor="t">
              <a:spAutoFit/>
            </a:bodyPr>
            <a:lstStyle/>
            <a:p>
              <a:pPr algn="ctr">
                <a:defRPr spc="-54" sz="2500"/>
              </a:pPr>
              <a:r>
                <a:t>Kyle Swovick, PhD</a:t>
              </a:r>
            </a:p>
            <a:p>
              <a:pPr algn="ctr">
                <a:defRPr spc="-54" sz="2500"/>
              </a:pPr>
              <a:r>
                <a:t>Director of Assay Development</a:t>
              </a:r>
            </a:p>
            <a:p>
              <a:pPr algn="ctr">
                <a:defRPr spc="-54" sz="2500"/>
              </a:pPr>
              <a:r>
                <a:t>(585) 275-0769</a:t>
              </a:r>
            </a:p>
            <a:p>
              <a:pPr algn="ctr">
                <a:defRPr spc="-54" sz="2500" u="sng">
                  <a:solidFill>
                    <a:srgbClr val="0000FF"/>
                  </a:solidFill>
                  <a:uFill>
                    <a:solidFill>
                      <a:srgbClr val="0000FF"/>
                    </a:solidFill>
                  </a:uFill>
                </a:defRPr>
              </a:pPr>
              <a:r>
                <a:rPr>
                  <a:hlinkClick r:id="rId10" invalidUrl="" action="" tgtFrame="" tooltip="" history="1" highlightClick="0" endSnd="0"/>
                </a:rPr>
                <a:t>Kyle_Swovick@urmc.rochester.edu</a:t>
              </a:r>
            </a:p>
          </p:txBody>
        </p:sp>
      </p:grpSp>
      <p:grpSp>
        <p:nvGrpSpPr>
          <p:cNvPr id="199" name="Group"/>
          <p:cNvGrpSpPr/>
          <p:nvPr/>
        </p:nvGrpSpPr>
        <p:grpSpPr>
          <a:xfrm>
            <a:off x="21293247" y="118785"/>
            <a:ext cx="2964014" cy="980138"/>
            <a:chOff x="0" y="0"/>
            <a:chExt cx="2964012" cy="980137"/>
          </a:xfrm>
        </p:grpSpPr>
        <p:pic>
          <p:nvPicPr>
            <p:cNvPr id="197" name="image.png" descr="image.png"/>
            <p:cNvPicPr>
              <a:picLocks noChangeAspect="1"/>
            </p:cNvPicPr>
            <p:nvPr/>
          </p:nvPicPr>
          <p:blipFill>
            <a:blip r:embed="rId11">
              <a:extLst/>
            </a:blip>
            <a:srcRect l="755" t="21951" r="58673" b="13019"/>
            <a:stretch>
              <a:fillRect/>
            </a:stretch>
          </p:blipFill>
          <p:spPr>
            <a:xfrm>
              <a:off x="29384" y="0"/>
              <a:ext cx="2905058" cy="657087"/>
            </a:xfrm>
            <a:prstGeom prst="rect">
              <a:avLst/>
            </a:prstGeom>
            <a:ln w="12700" cap="flat">
              <a:noFill/>
              <a:miter lim="400000"/>
            </a:ln>
            <a:effectLst/>
          </p:spPr>
        </p:pic>
        <p:pic>
          <p:nvPicPr>
            <p:cNvPr id="198" name="image.png" descr="image.png"/>
            <p:cNvPicPr>
              <a:picLocks noChangeAspect="1"/>
            </p:cNvPicPr>
            <p:nvPr/>
          </p:nvPicPr>
          <p:blipFill>
            <a:blip r:embed="rId11">
              <a:extLst/>
            </a:blip>
            <a:srcRect l="58605" t="42052" r="0" b="28455"/>
            <a:stretch>
              <a:fillRect/>
            </a:stretch>
          </p:blipFill>
          <p:spPr>
            <a:xfrm>
              <a:off x="0" y="682135"/>
              <a:ext cx="2964013" cy="298003"/>
            </a:xfrm>
            <a:prstGeom prst="rect">
              <a:avLst/>
            </a:prstGeom>
            <a:ln w="12700" cap="flat">
              <a:noFill/>
              <a:miter lim="400000"/>
            </a:ln>
            <a:effectLst/>
          </p:spPr>
        </p:pic>
      </p:grpSp>
      <p:sp>
        <p:nvSpPr>
          <p:cNvPr id="200"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Personnel</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1" name="Group"/>
          <p:cNvGrpSpPr/>
          <p:nvPr/>
        </p:nvGrpSpPr>
        <p:grpSpPr>
          <a:xfrm>
            <a:off x="21293247" y="118785"/>
            <a:ext cx="2964014" cy="980138"/>
            <a:chOff x="0" y="0"/>
            <a:chExt cx="2964012" cy="980137"/>
          </a:xfrm>
        </p:grpSpPr>
        <p:pic>
          <p:nvPicPr>
            <p:cNvPr id="409"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410"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41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413" name="Methods commonly used to measure protein expression levels:…"/>
          <p:cNvSpPr txBox="1"/>
          <p:nvPr/>
        </p:nvSpPr>
        <p:spPr>
          <a:xfrm>
            <a:off x="91282" y="3313281"/>
            <a:ext cx="21459578" cy="935084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defTabSz="821531">
              <a:lnSpc>
                <a:spcPct val="100000"/>
              </a:lnSpc>
              <a:defRPr spc="0" sz="6000"/>
            </a:pPr>
            <a:r>
              <a:t>Methods commonly used to measure protein expression levels:</a:t>
            </a:r>
          </a:p>
          <a:p>
            <a:pPr marL="2433637" marR="0" indent="-833437" defTabSz="821531">
              <a:lnSpc>
                <a:spcPct val="100000"/>
              </a:lnSpc>
              <a:spcBef>
                <a:spcPts val="2500"/>
              </a:spcBef>
              <a:buSzPct val="145000"/>
              <a:buChar char="•"/>
              <a:defRPr spc="0" sz="6000"/>
            </a:pPr>
            <a:r>
              <a:t>Western blot</a:t>
            </a:r>
          </a:p>
          <a:p>
            <a:pPr lvl="8" marL="4389437" marR="0" indent="-833437" defTabSz="821531">
              <a:lnSpc>
                <a:spcPct val="100000"/>
              </a:lnSpc>
              <a:spcBef>
                <a:spcPts val="2500"/>
              </a:spcBef>
              <a:buSzPct val="145000"/>
              <a:buChar char="•"/>
              <a:defRPr spc="0" sz="6000"/>
            </a:pPr>
            <a:r>
              <a:t>Very established and well accepted</a:t>
            </a:r>
          </a:p>
          <a:p>
            <a:pPr lvl="8" marL="4389437" marR="0" indent="-833437" defTabSz="821531">
              <a:lnSpc>
                <a:spcPct val="100000"/>
              </a:lnSpc>
              <a:spcBef>
                <a:spcPts val="2500"/>
              </a:spcBef>
              <a:buSzPct val="145000"/>
              <a:buChar char="•"/>
              <a:defRPr spc="0" sz="6000"/>
            </a:pPr>
            <a:r>
              <a:t>Low-throughput</a:t>
            </a:r>
          </a:p>
          <a:p>
            <a:pPr marL="2433637" marR="0" indent="-833437" defTabSz="821531">
              <a:lnSpc>
                <a:spcPct val="100000"/>
              </a:lnSpc>
              <a:spcBef>
                <a:spcPts val="2500"/>
              </a:spcBef>
              <a:buSzPct val="145000"/>
              <a:buChar char="•"/>
              <a:defRPr spc="0" sz="6000"/>
            </a:pPr>
            <a:r>
              <a:t>RNA-seq</a:t>
            </a:r>
          </a:p>
          <a:p>
            <a:pPr lvl="8" marL="4389437" marR="0" indent="-833437" defTabSz="821531">
              <a:lnSpc>
                <a:spcPct val="100000"/>
              </a:lnSpc>
              <a:spcBef>
                <a:spcPts val="2500"/>
              </a:spcBef>
              <a:buSzPct val="145000"/>
              <a:buChar char="•"/>
              <a:defRPr spc="0" sz="6000"/>
            </a:pPr>
            <a:r>
              <a:t>High-throughput</a:t>
            </a:r>
          </a:p>
          <a:p>
            <a:pPr lvl="8" marL="4389437" marR="0" indent="-833437" defTabSz="821531">
              <a:lnSpc>
                <a:spcPct val="100000"/>
              </a:lnSpc>
              <a:spcBef>
                <a:spcPts val="2500"/>
              </a:spcBef>
              <a:buSzPct val="145000"/>
              <a:buChar char="•"/>
              <a:defRPr spc="0" sz="6000"/>
            </a:pPr>
            <a:r>
              <a:t>Very poor at predicting protein </a:t>
            </a:r>
          </a:p>
          <a:p>
            <a:pPr lvl="8" marR="0" indent="3657600" defTabSz="821531">
              <a:lnSpc>
                <a:spcPct val="100000"/>
              </a:lnSpc>
              <a:spcBef>
                <a:spcPts val="2500"/>
              </a:spcBef>
              <a:defRPr spc="0" sz="6000"/>
            </a:pPr>
            <a:r>
              <a:t>    levels</a:t>
            </a:r>
          </a:p>
        </p:txBody>
      </p:sp>
      <p:sp>
        <p:nvSpPr>
          <p:cNvPr id="414"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use LC-MS/MS to measure protein levels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20" name="Group"/>
          <p:cNvGrpSpPr/>
          <p:nvPr/>
        </p:nvGrpSpPr>
        <p:grpSpPr>
          <a:xfrm>
            <a:off x="21293247" y="118785"/>
            <a:ext cx="2964014" cy="980138"/>
            <a:chOff x="0" y="0"/>
            <a:chExt cx="2964012" cy="980137"/>
          </a:xfrm>
        </p:grpSpPr>
        <p:pic>
          <p:nvPicPr>
            <p:cNvPr id="418"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419"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42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422" name="Methods commonly used to measure protein expression levels:…"/>
          <p:cNvSpPr txBox="1"/>
          <p:nvPr/>
        </p:nvSpPr>
        <p:spPr>
          <a:xfrm>
            <a:off x="91282" y="3313281"/>
            <a:ext cx="21459578" cy="935084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defTabSz="821531">
              <a:lnSpc>
                <a:spcPct val="100000"/>
              </a:lnSpc>
              <a:defRPr spc="0" sz="6000"/>
            </a:pPr>
            <a:r>
              <a:t>Methods commonly used to measure protein expression levels:</a:t>
            </a:r>
          </a:p>
          <a:p>
            <a:pPr marL="2433637" marR="0" indent="-833437" defTabSz="821531">
              <a:lnSpc>
                <a:spcPct val="100000"/>
              </a:lnSpc>
              <a:spcBef>
                <a:spcPts val="2500"/>
              </a:spcBef>
              <a:buSzPct val="145000"/>
              <a:buChar char="•"/>
              <a:defRPr spc="0" sz="6000"/>
            </a:pPr>
            <a:r>
              <a:t>Western blot</a:t>
            </a:r>
          </a:p>
          <a:p>
            <a:pPr lvl="8" marL="4389437" marR="0" indent="-833437" defTabSz="821531">
              <a:lnSpc>
                <a:spcPct val="100000"/>
              </a:lnSpc>
              <a:spcBef>
                <a:spcPts val="2500"/>
              </a:spcBef>
              <a:buSzPct val="145000"/>
              <a:buChar char="•"/>
              <a:defRPr spc="0" sz="6000"/>
            </a:pPr>
            <a:r>
              <a:t>Very established and well accepted</a:t>
            </a:r>
          </a:p>
          <a:p>
            <a:pPr lvl="8" marL="4389437" marR="0" indent="-833437" defTabSz="821531">
              <a:lnSpc>
                <a:spcPct val="100000"/>
              </a:lnSpc>
              <a:spcBef>
                <a:spcPts val="2500"/>
              </a:spcBef>
              <a:buSzPct val="145000"/>
              <a:buChar char="•"/>
              <a:defRPr spc="0" sz="6000"/>
            </a:pPr>
            <a:r>
              <a:t>Low-throughput</a:t>
            </a:r>
          </a:p>
          <a:p>
            <a:pPr marL="2433637" marR="0" indent="-833437" defTabSz="821531">
              <a:lnSpc>
                <a:spcPct val="100000"/>
              </a:lnSpc>
              <a:spcBef>
                <a:spcPts val="2500"/>
              </a:spcBef>
              <a:buSzPct val="145000"/>
              <a:buChar char="•"/>
              <a:defRPr spc="0" sz="6000"/>
            </a:pPr>
            <a:r>
              <a:t>RNA-seq</a:t>
            </a:r>
          </a:p>
          <a:p>
            <a:pPr lvl="8" marL="4389437" marR="0" indent="-833437" defTabSz="821531">
              <a:lnSpc>
                <a:spcPct val="100000"/>
              </a:lnSpc>
              <a:spcBef>
                <a:spcPts val="2500"/>
              </a:spcBef>
              <a:buSzPct val="145000"/>
              <a:buChar char="•"/>
              <a:defRPr spc="0" sz="6000"/>
            </a:pPr>
            <a:r>
              <a:t>High-throughput</a:t>
            </a:r>
          </a:p>
          <a:p>
            <a:pPr lvl="8" marL="4389437" marR="0" indent="-833437" defTabSz="821531">
              <a:lnSpc>
                <a:spcPct val="100000"/>
              </a:lnSpc>
              <a:spcBef>
                <a:spcPts val="2500"/>
              </a:spcBef>
              <a:buSzPct val="145000"/>
              <a:buChar char="•"/>
              <a:defRPr spc="0" sz="6000"/>
            </a:pPr>
            <a:r>
              <a:t>Very poor at predicting protein </a:t>
            </a:r>
          </a:p>
          <a:p>
            <a:pPr lvl="8" marR="0" indent="3657600" defTabSz="821531">
              <a:lnSpc>
                <a:spcPct val="100000"/>
              </a:lnSpc>
              <a:spcBef>
                <a:spcPts val="2500"/>
              </a:spcBef>
              <a:defRPr spc="0" sz="6000"/>
            </a:pPr>
            <a:r>
              <a:t>    levels</a:t>
            </a:r>
          </a:p>
        </p:txBody>
      </p:sp>
      <p:pic>
        <p:nvPicPr>
          <p:cNvPr id="423" name="Screen Shot 2022-03-18 at 9.50.09 AM.png" descr="Screen Shot 2022-03-18 at 9.50.09 AM.png"/>
          <p:cNvPicPr>
            <a:picLocks noChangeAspect="1"/>
          </p:cNvPicPr>
          <p:nvPr/>
        </p:nvPicPr>
        <p:blipFill>
          <a:blip r:embed="rId4">
            <a:extLst/>
          </a:blip>
          <a:stretch>
            <a:fillRect/>
          </a:stretch>
        </p:blipFill>
        <p:spPr>
          <a:xfrm>
            <a:off x="14893238" y="6850787"/>
            <a:ext cx="7566216" cy="6231002"/>
          </a:xfrm>
          <a:prstGeom prst="rect">
            <a:avLst/>
          </a:prstGeom>
          <a:ln w="12700">
            <a:miter lim="400000"/>
          </a:ln>
        </p:spPr>
      </p:pic>
      <p:sp>
        <p:nvSpPr>
          <p:cNvPr id="424" name="Schwanhausser et al., Nature, 2011"/>
          <p:cNvSpPr txBox="1"/>
          <p:nvPr/>
        </p:nvSpPr>
        <p:spPr>
          <a:xfrm>
            <a:off x="17756816" y="13104428"/>
            <a:ext cx="6562472" cy="6267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Schwanhausser et al., Nature, 2011</a:t>
            </a:r>
          </a:p>
        </p:txBody>
      </p:sp>
      <p:sp>
        <p:nvSpPr>
          <p:cNvPr id="425"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Why use LC-MS/MS to measure protein levels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object 7"/>
          <p:cNvSpPr txBox="1"/>
          <p:nvPr/>
        </p:nvSpPr>
        <p:spPr>
          <a:xfrm>
            <a:off x="4226394" y="2885498"/>
            <a:ext cx="12613430" cy="38399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750093" marR="0" indent="-750093" defTabSz="821531">
              <a:lnSpc>
                <a:spcPct val="100000"/>
              </a:lnSpc>
              <a:spcBef>
                <a:spcPts val="5900"/>
              </a:spcBef>
              <a:buSzPct val="145000"/>
              <a:buChar char="•"/>
              <a:defRPr spc="0" sz="5400"/>
            </a:pPr>
            <a:r>
              <a:t>Very sensitive (fmol)  </a:t>
            </a:r>
          </a:p>
          <a:p>
            <a:pPr marL="750093" marR="0" indent="-750093" defTabSz="821531">
              <a:lnSpc>
                <a:spcPct val="100000"/>
              </a:lnSpc>
              <a:spcBef>
                <a:spcPts val="5900"/>
              </a:spcBef>
              <a:buSzPct val="145000"/>
              <a:buChar char="•"/>
              <a:defRPr spc="0" sz="5400"/>
            </a:pPr>
            <a:r>
              <a:t>Very precise (&lt;1 dalton)</a:t>
            </a:r>
          </a:p>
          <a:p>
            <a:pPr marL="750093" marR="0" indent="-750093" defTabSz="821531">
              <a:lnSpc>
                <a:spcPct val="100000"/>
              </a:lnSpc>
              <a:spcBef>
                <a:spcPts val="5900"/>
              </a:spcBef>
              <a:buSzPct val="145000"/>
              <a:buChar char="•"/>
              <a:defRPr spc="0" sz="5400"/>
            </a:pPr>
            <a:r>
              <a:t>Can analyze complex mixtures</a:t>
            </a:r>
          </a:p>
        </p:txBody>
      </p:sp>
      <p:sp>
        <p:nvSpPr>
          <p:cNvPr id="430" name="object 9"/>
          <p:cNvSpPr txBox="1"/>
          <p:nvPr/>
        </p:nvSpPr>
        <p:spPr>
          <a:xfrm>
            <a:off x="4218707" y="9995710"/>
            <a:ext cx="11475731" cy="30898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750093" marR="0" indent="-750093" defTabSz="821531">
              <a:lnSpc>
                <a:spcPct val="100000"/>
              </a:lnSpc>
              <a:spcBef>
                <a:spcPts val="5900"/>
              </a:spcBef>
              <a:buSzPct val="145000"/>
              <a:buChar char="•"/>
              <a:defRPr spc="0" sz="5400"/>
            </a:pPr>
            <a:r>
              <a:t>Sample is used up</a:t>
            </a:r>
          </a:p>
          <a:p>
            <a:pPr marL="750093" marR="0" indent="-750093" defTabSz="821531">
              <a:lnSpc>
                <a:spcPct val="100000"/>
              </a:lnSpc>
              <a:spcBef>
                <a:spcPts val="5900"/>
              </a:spcBef>
              <a:buSzPct val="145000"/>
              <a:buChar char="•"/>
              <a:defRPr spc="0" sz="5400"/>
            </a:pPr>
            <a:r>
              <a:t>Information poor (molecular weight only)</a:t>
            </a:r>
          </a:p>
        </p:txBody>
      </p:sp>
      <p:sp>
        <p:nvSpPr>
          <p:cNvPr id="431"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The power of mass spectrometry….</a:t>
            </a:r>
          </a:p>
        </p:txBody>
      </p:sp>
      <p:sp>
        <p:nvSpPr>
          <p:cNvPr id="432" name="object 2"/>
          <p:cNvSpPr txBox="1"/>
          <p:nvPr/>
        </p:nvSpPr>
        <p:spPr>
          <a:xfrm>
            <a:off x="1193199" y="7919825"/>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R="0" indent="15411" algn="ctr">
              <a:lnSpc>
                <a:spcPct val="100000"/>
              </a:lnSpc>
              <a:defRPr spc="0" sz="7800"/>
            </a:pPr>
            <a:r>
              <a:t>….and</a:t>
            </a:r>
            <a:r>
              <a:rPr spc="-55"/>
              <a:t> </a:t>
            </a:r>
            <a:r>
              <a:rPr spc="-27"/>
              <a:t>it’s</a:t>
            </a:r>
            <a:r>
              <a:rPr spc="-55"/>
              <a:t> </a:t>
            </a:r>
            <a:r>
              <a:t>shortcomings</a:t>
            </a:r>
          </a:p>
        </p:txBody>
      </p:sp>
      <p:sp>
        <p:nvSpPr>
          <p:cNvPr id="433"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434" name="object 4"/>
          <p:cNvSpPr/>
          <p:nvPr/>
        </p:nvSpPr>
        <p:spPr>
          <a:xfrm>
            <a:off x="1821773" y="9354686"/>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grpSp>
        <p:nvGrpSpPr>
          <p:cNvPr id="437" name="Group"/>
          <p:cNvGrpSpPr/>
          <p:nvPr/>
        </p:nvGrpSpPr>
        <p:grpSpPr>
          <a:xfrm>
            <a:off x="21293247" y="118785"/>
            <a:ext cx="2964014" cy="980138"/>
            <a:chOff x="0" y="0"/>
            <a:chExt cx="2964012" cy="980137"/>
          </a:xfrm>
        </p:grpSpPr>
        <p:pic>
          <p:nvPicPr>
            <p:cNvPr id="43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43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43" name="Group"/>
          <p:cNvGrpSpPr/>
          <p:nvPr/>
        </p:nvGrpSpPr>
        <p:grpSpPr>
          <a:xfrm>
            <a:off x="21293247" y="118785"/>
            <a:ext cx="2964014" cy="980138"/>
            <a:chOff x="0" y="0"/>
            <a:chExt cx="2964012" cy="980137"/>
          </a:xfrm>
        </p:grpSpPr>
        <p:pic>
          <p:nvPicPr>
            <p:cNvPr id="441"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442"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444" name="Determine the mass of analytes…"/>
          <p:cNvSpPr txBox="1"/>
          <p:nvPr>
            <p:ph type="body" idx="1"/>
          </p:nvPr>
        </p:nvSpPr>
        <p:spPr>
          <a:xfrm>
            <a:off x="1214363" y="3643312"/>
            <a:ext cx="21883139" cy="8180922"/>
          </a:xfrm>
          <a:prstGeom prst="rect">
            <a:avLst/>
          </a:prstGeom>
        </p:spPr>
        <p:txBody>
          <a:bodyPr/>
          <a:lstStyle/>
          <a:p>
            <a:pPr/>
            <a:r>
              <a:t>Determine the mass of analytes</a:t>
            </a:r>
          </a:p>
          <a:p>
            <a:pPr/>
            <a:r>
              <a:t>Quantify the amount of a small molecule (</a:t>
            </a:r>
            <a:r>
              <a:rPr i="1"/>
              <a:t>i.e.</a:t>
            </a:r>
            <a:r>
              <a:t> drug or metabolite) in a biological matrix</a:t>
            </a:r>
          </a:p>
          <a:p>
            <a:pPr/>
            <a:r>
              <a:t>Identify a protein(s) from a gel, blood, lysate, etc.</a:t>
            </a:r>
          </a:p>
          <a:p>
            <a:pPr/>
            <a:r>
              <a:t>To quantify protein expression level changes between biological conditions</a:t>
            </a:r>
          </a:p>
        </p:txBody>
      </p:sp>
      <p:sp>
        <p:nvSpPr>
          <p:cNvPr id="445"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446"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What can mass spectrometry be used for?</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50" name="2D Column Chart"/>
          <p:cNvGraphicFramePr/>
          <p:nvPr/>
        </p:nvGraphicFramePr>
        <p:xfrm>
          <a:off x="1313962" y="3248301"/>
          <a:ext cx="20647186" cy="10207911"/>
        </p:xfrm>
        <a:graphic xmlns:a="http://schemas.openxmlformats.org/drawingml/2006/main">
          <a:graphicData uri="http://schemas.openxmlformats.org/drawingml/2006/chart">
            <c:chart xmlns:c="http://schemas.openxmlformats.org/drawingml/2006/chart" r:id="rId3"/>
          </a:graphicData>
        </a:graphic>
      </p:graphicFrame>
      <p:grpSp>
        <p:nvGrpSpPr>
          <p:cNvPr id="453" name="Group"/>
          <p:cNvGrpSpPr/>
          <p:nvPr/>
        </p:nvGrpSpPr>
        <p:grpSpPr>
          <a:xfrm>
            <a:off x="21293247" y="118785"/>
            <a:ext cx="2964014" cy="980138"/>
            <a:chOff x="0" y="0"/>
            <a:chExt cx="2964012" cy="980137"/>
          </a:xfrm>
        </p:grpSpPr>
        <p:pic>
          <p:nvPicPr>
            <p:cNvPr id="451" name="image.png" descr="image.png"/>
            <p:cNvPicPr>
              <a:picLocks noChangeAspect="1"/>
            </p:cNvPicPr>
            <p:nvPr/>
          </p:nvPicPr>
          <p:blipFill>
            <a:blip r:embed="rId4">
              <a:extLst/>
            </a:blip>
            <a:srcRect l="755" t="21951" r="58673" b="13019"/>
            <a:stretch>
              <a:fillRect/>
            </a:stretch>
          </p:blipFill>
          <p:spPr>
            <a:xfrm>
              <a:off x="29384" y="0"/>
              <a:ext cx="2905058" cy="657087"/>
            </a:xfrm>
            <a:prstGeom prst="rect">
              <a:avLst/>
            </a:prstGeom>
            <a:ln w="12700" cap="flat">
              <a:noFill/>
              <a:miter lim="400000"/>
            </a:ln>
            <a:effectLst/>
          </p:spPr>
        </p:pic>
        <p:pic>
          <p:nvPicPr>
            <p:cNvPr id="452" name="image.png" descr="image.png"/>
            <p:cNvPicPr>
              <a:picLocks noChangeAspect="1"/>
            </p:cNvPicPr>
            <p:nvPr/>
          </p:nvPicPr>
          <p:blipFill>
            <a:blip r:embed="rId4">
              <a:extLst/>
            </a:blip>
            <a:srcRect l="58605" t="42052" r="0" b="28455"/>
            <a:stretch>
              <a:fillRect/>
            </a:stretch>
          </p:blipFill>
          <p:spPr>
            <a:xfrm>
              <a:off x="0" y="682135"/>
              <a:ext cx="2964013" cy="298003"/>
            </a:xfrm>
            <a:prstGeom prst="rect">
              <a:avLst/>
            </a:prstGeom>
            <a:ln w="12700" cap="flat">
              <a:noFill/>
              <a:miter lim="400000"/>
            </a:ln>
            <a:effectLst/>
          </p:spPr>
        </p:pic>
      </p:grpSp>
      <p:sp>
        <p:nvSpPr>
          <p:cNvPr id="454"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455"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Proteomics- a growing field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object 31"/>
          <p:cNvSpPr txBox="1"/>
          <p:nvPr>
            <p:ph type="title"/>
          </p:nvPr>
        </p:nvSpPr>
        <p:spPr>
          <a:prstGeom prst="rect">
            <a:avLst/>
          </a:prstGeom>
        </p:spPr>
        <p:txBody>
          <a:bodyPr/>
          <a:lstStyle>
            <a:lvl1pPr indent="14178" defTabSz="1020840">
              <a:defRPr sz="7176"/>
            </a:lvl1pPr>
          </a:lstStyle>
          <a:p>
            <a:pPr/>
            <a:r>
              <a:t>Increase in proteome coverage over the years</a:t>
            </a:r>
          </a:p>
        </p:txBody>
      </p:sp>
      <p:graphicFrame>
        <p:nvGraphicFramePr>
          <p:cNvPr id="460" name="2D Column Chart"/>
          <p:cNvGraphicFramePr/>
          <p:nvPr/>
        </p:nvGraphicFramePr>
        <p:xfrm>
          <a:off x="1614647" y="3151470"/>
          <a:ext cx="19217022" cy="9563213"/>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77" name="Group"/>
          <p:cNvGrpSpPr/>
          <p:nvPr/>
        </p:nvGrpSpPr>
        <p:grpSpPr>
          <a:xfrm>
            <a:off x="708510" y="6806655"/>
            <a:ext cx="22966979" cy="6429339"/>
            <a:chOff x="0" y="0"/>
            <a:chExt cx="22966977" cy="6429337"/>
          </a:xfrm>
        </p:grpSpPr>
        <p:grpSp>
          <p:nvGrpSpPr>
            <p:cNvPr id="473" name="Group 6"/>
            <p:cNvGrpSpPr/>
            <p:nvPr/>
          </p:nvGrpSpPr>
          <p:grpSpPr>
            <a:xfrm>
              <a:off x="-1" y="0"/>
              <a:ext cx="22966979" cy="6429338"/>
              <a:chOff x="0" y="0"/>
              <a:chExt cx="22966977" cy="6429337"/>
            </a:xfrm>
          </p:grpSpPr>
          <p:pic>
            <p:nvPicPr>
              <p:cNvPr id="464" name="Picture 2" descr="Picture 2"/>
              <p:cNvPicPr>
                <a:picLocks noChangeAspect="1"/>
              </p:cNvPicPr>
              <p:nvPr/>
            </p:nvPicPr>
            <p:blipFill>
              <a:blip r:embed="rId3">
                <a:extLst/>
              </a:blip>
              <a:stretch>
                <a:fillRect/>
              </a:stretch>
            </p:blipFill>
            <p:spPr>
              <a:xfrm>
                <a:off x="0" y="1756077"/>
                <a:ext cx="5871088" cy="4479500"/>
              </a:xfrm>
              <a:prstGeom prst="rect">
                <a:avLst/>
              </a:prstGeom>
              <a:ln w="12700" cap="flat">
                <a:noFill/>
                <a:miter lim="400000"/>
              </a:ln>
              <a:effectLst/>
            </p:spPr>
          </p:pic>
          <p:grpSp>
            <p:nvGrpSpPr>
              <p:cNvPr id="472" name="Group 5"/>
              <p:cNvGrpSpPr/>
              <p:nvPr/>
            </p:nvGrpSpPr>
            <p:grpSpPr>
              <a:xfrm>
                <a:off x="5722573" y="0"/>
                <a:ext cx="17244405" cy="6429338"/>
                <a:chOff x="0" y="0"/>
                <a:chExt cx="17244404" cy="6429337"/>
              </a:xfrm>
            </p:grpSpPr>
            <p:pic>
              <p:nvPicPr>
                <p:cNvPr id="465" name="Picture 4" descr="Picture 4"/>
                <p:cNvPicPr>
                  <a:picLocks noChangeAspect="1"/>
                </p:cNvPicPr>
                <p:nvPr/>
              </p:nvPicPr>
              <p:blipFill>
                <a:blip r:embed="rId4">
                  <a:extLst/>
                </a:blip>
                <a:stretch>
                  <a:fillRect/>
                </a:stretch>
              </p:blipFill>
              <p:spPr>
                <a:xfrm>
                  <a:off x="-1" y="1848565"/>
                  <a:ext cx="4198706" cy="4217450"/>
                </a:xfrm>
                <a:prstGeom prst="rect">
                  <a:avLst/>
                </a:prstGeom>
                <a:ln w="12700" cap="flat">
                  <a:noFill/>
                  <a:miter lim="400000"/>
                </a:ln>
                <a:effectLst/>
              </p:spPr>
            </p:pic>
            <p:pic>
              <p:nvPicPr>
                <p:cNvPr id="466" name="Picture 6" descr="Picture 6"/>
                <p:cNvPicPr>
                  <a:picLocks noChangeAspect="1"/>
                </p:cNvPicPr>
                <p:nvPr/>
              </p:nvPicPr>
              <p:blipFill>
                <a:blip r:embed="rId5">
                  <a:extLst/>
                </a:blip>
                <a:stretch>
                  <a:fillRect/>
                </a:stretch>
              </p:blipFill>
              <p:spPr>
                <a:xfrm>
                  <a:off x="4701597" y="0"/>
                  <a:ext cx="4679874" cy="6271030"/>
                </a:xfrm>
                <a:prstGeom prst="rect">
                  <a:avLst/>
                </a:prstGeom>
                <a:ln w="12700" cap="flat">
                  <a:noFill/>
                  <a:miter lim="400000"/>
                </a:ln>
                <a:effectLst/>
              </p:spPr>
            </p:pic>
            <p:sp>
              <p:nvSpPr>
                <p:cNvPr id="467" name="TextBox 9"/>
                <p:cNvSpPr txBox="1"/>
                <p:nvPr/>
              </p:nvSpPr>
              <p:spPr>
                <a:xfrm>
                  <a:off x="5486446" y="1075829"/>
                  <a:ext cx="1338542" cy="646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defTabSz="914400">
                    <a:defRPr spc="-39" sz="1800">
                      <a:latin typeface="Calibri"/>
                      <a:ea typeface="Calibri"/>
                      <a:cs typeface="Calibri"/>
                      <a:sym typeface="Calibri"/>
                    </a:defRPr>
                  </a:lvl1pPr>
                </a:lstStyle>
                <a:p>
                  <a:pPr/>
                  <a:r>
                    <a:t>Q-TOF</a:t>
                  </a:r>
                </a:p>
              </p:txBody>
            </p:sp>
            <p:pic>
              <p:nvPicPr>
                <p:cNvPr id="468" name="Picture 10" descr="Picture 10"/>
                <p:cNvPicPr>
                  <a:picLocks noChangeAspect="1"/>
                </p:cNvPicPr>
                <p:nvPr/>
              </p:nvPicPr>
              <p:blipFill>
                <a:blip r:embed="rId6">
                  <a:extLst/>
                </a:blip>
                <a:stretch>
                  <a:fillRect/>
                </a:stretch>
              </p:blipFill>
              <p:spPr>
                <a:xfrm>
                  <a:off x="9633588" y="1595303"/>
                  <a:ext cx="4834036" cy="4834035"/>
                </a:xfrm>
                <a:prstGeom prst="rect">
                  <a:avLst/>
                </a:prstGeom>
                <a:ln w="12700" cap="flat">
                  <a:noFill/>
                  <a:miter lim="400000"/>
                </a:ln>
                <a:effectLst/>
              </p:spPr>
            </p:pic>
            <p:sp>
              <p:nvSpPr>
                <p:cNvPr id="469" name="TextBox 12"/>
                <p:cNvSpPr txBox="1"/>
                <p:nvPr/>
              </p:nvSpPr>
              <p:spPr>
                <a:xfrm>
                  <a:off x="10462296" y="650384"/>
                  <a:ext cx="2358221" cy="12141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defTabSz="914400">
                    <a:defRPr spc="-39" sz="1800">
                      <a:latin typeface="Calibri"/>
                      <a:ea typeface="Calibri"/>
                      <a:cs typeface="Calibri"/>
                      <a:sym typeface="Calibri"/>
                    </a:defRPr>
                  </a:pPr>
                  <a:r>
                    <a:t>Triple </a:t>
                  </a:r>
                </a:p>
                <a:p>
                  <a:pPr defTabSz="914400">
                    <a:defRPr spc="-39" sz="1800">
                      <a:latin typeface="Calibri"/>
                      <a:ea typeface="Calibri"/>
                      <a:cs typeface="Calibri"/>
                      <a:sym typeface="Calibri"/>
                    </a:defRPr>
                  </a:pPr>
                  <a:r>
                    <a:t>Quadrupole</a:t>
                  </a:r>
                </a:p>
              </p:txBody>
            </p:sp>
            <p:pic>
              <p:nvPicPr>
                <p:cNvPr id="470" name="Picture 12" descr="Picture 12"/>
                <p:cNvPicPr>
                  <a:picLocks noChangeAspect="1"/>
                </p:cNvPicPr>
                <p:nvPr/>
              </p:nvPicPr>
              <p:blipFill>
                <a:blip r:embed="rId7">
                  <a:extLst/>
                </a:blip>
                <a:srcRect l="28917" t="0" r="30832" b="0"/>
                <a:stretch>
                  <a:fillRect/>
                </a:stretch>
              </p:blipFill>
              <p:spPr>
                <a:xfrm>
                  <a:off x="14266294" y="880063"/>
                  <a:ext cx="2978111" cy="5549275"/>
                </a:xfrm>
                <a:prstGeom prst="rect">
                  <a:avLst/>
                </a:prstGeom>
                <a:ln w="12700" cap="flat">
                  <a:noFill/>
                  <a:miter lim="400000"/>
                </a:ln>
                <a:effectLst/>
              </p:spPr>
            </p:pic>
            <p:sp>
              <p:nvSpPr>
                <p:cNvPr id="471" name="TextBox 14"/>
                <p:cNvSpPr txBox="1"/>
                <p:nvPr/>
              </p:nvSpPr>
              <p:spPr>
                <a:xfrm>
                  <a:off x="14735237" y="224940"/>
                  <a:ext cx="2247885" cy="646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defTabSz="914400">
                    <a:defRPr spc="-39" sz="1800">
                      <a:latin typeface="Calibri"/>
                      <a:ea typeface="Calibri"/>
                      <a:cs typeface="Calibri"/>
                      <a:sym typeface="Calibri"/>
                    </a:defRPr>
                  </a:lvl1pPr>
                </a:lstStyle>
                <a:p>
                  <a:pPr/>
                  <a:r>
                    <a:t>MALDI-TOF</a:t>
                  </a:r>
                </a:p>
              </p:txBody>
            </p:sp>
          </p:grpSp>
        </p:grpSp>
        <p:sp>
          <p:nvSpPr>
            <p:cNvPr id="474" name="Square"/>
            <p:cNvSpPr/>
            <p:nvPr/>
          </p:nvSpPr>
          <p:spPr>
            <a:xfrm>
              <a:off x="10848488" y="483144"/>
              <a:ext cx="1270001" cy="1270001"/>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75" name="Rectangle"/>
            <p:cNvSpPr/>
            <p:nvPr/>
          </p:nvSpPr>
          <p:spPr>
            <a:xfrm>
              <a:off x="16080888" y="565179"/>
              <a:ext cx="1531898" cy="1408889"/>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76" name="Rectangle"/>
            <p:cNvSpPr/>
            <p:nvPr/>
          </p:nvSpPr>
          <p:spPr>
            <a:xfrm>
              <a:off x="20221088" y="264664"/>
              <a:ext cx="1517303" cy="729440"/>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grpSp>
      <p:sp>
        <p:nvSpPr>
          <p:cNvPr id="478" name="Technique to measure the mass to charge ratio of ions"/>
          <p:cNvSpPr txBox="1"/>
          <p:nvPr>
            <p:ph type="body" sz="quarter" idx="1"/>
          </p:nvPr>
        </p:nvSpPr>
        <p:spPr>
          <a:xfrm>
            <a:off x="1214363" y="3643312"/>
            <a:ext cx="21883139" cy="1189456"/>
          </a:xfrm>
          <a:prstGeom prst="rect">
            <a:avLst/>
          </a:prstGeom>
        </p:spPr>
        <p:txBody>
          <a:bodyPr/>
          <a:lstStyle/>
          <a:p>
            <a:pPr/>
            <a:r>
              <a:t>Technique to measure the mass to charge ratio of ions</a:t>
            </a:r>
          </a:p>
        </p:txBody>
      </p:sp>
      <p:sp>
        <p:nvSpPr>
          <p:cNvPr id="47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grpSp>
        <p:nvGrpSpPr>
          <p:cNvPr id="482" name="Group"/>
          <p:cNvGrpSpPr/>
          <p:nvPr/>
        </p:nvGrpSpPr>
        <p:grpSpPr>
          <a:xfrm>
            <a:off x="21293247" y="118785"/>
            <a:ext cx="2964014" cy="980138"/>
            <a:chOff x="0" y="0"/>
            <a:chExt cx="2964012" cy="980137"/>
          </a:xfrm>
        </p:grpSpPr>
        <p:pic>
          <p:nvPicPr>
            <p:cNvPr id="480" name="image.png" descr="image.png"/>
            <p:cNvPicPr>
              <a:picLocks noChangeAspect="1"/>
            </p:cNvPicPr>
            <p:nvPr/>
          </p:nvPicPr>
          <p:blipFill>
            <a:blip r:embed="rId8">
              <a:extLst/>
            </a:blip>
            <a:srcRect l="755" t="21951" r="58673" b="13019"/>
            <a:stretch>
              <a:fillRect/>
            </a:stretch>
          </p:blipFill>
          <p:spPr>
            <a:xfrm>
              <a:off x="29384" y="0"/>
              <a:ext cx="2905058" cy="657087"/>
            </a:xfrm>
            <a:prstGeom prst="rect">
              <a:avLst/>
            </a:prstGeom>
            <a:ln w="12700" cap="flat">
              <a:noFill/>
              <a:miter lim="400000"/>
            </a:ln>
            <a:effectLst/>
          </p:spPr>
        </p:pic>
        <p:pic>
          <p:nvPicPr>
            <p:cNvPr id="481" name="image.png" descr="image.png"/>
            <p:cNvPicPr>
              <a:picLocks noChangeAspect="1"/>
            </p:cNvPicPr>
            <p:nvPr/>
          </p:nvPicPr>
          <p:blipFill>
            <a:blip r:embed="rId8">
              <a:extLst/>
            </a:blip>
            <a:srcRect l="58605" t="42052" r="0" b="28455"/>
            <a:stretch>
              <a:fillRect/>
            </a:stretch>
          </p:blipFill>
          <p:spPr>
            <a:xfrm>
              <a:off x="0" y="682135"/>
              <a:ext cx="2964013" cy="298003"/>
            </a:xfrm>
            <a:prstGeom prst="rect">
              <a:avLst/>
            </a:prstGeom>
            <a:ln w="12700" cap="flat">
              <a:noFill/>
              <a:miter lim="400000"/>
            </a:ln>
            <a:effectLst/>
          </p:spPr>
        </p:pic>
      </p:grpSp>
      <p:sp>
        <p:nvSpPr>
          <p:cNvPr id="483"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What is mass spectrometry?</a:t>
            </a:r>
          </a:p>
        </p:txBody>
      </p:sp>
      <p:sp>
        <p:nvSpPr>
          <p:cNvPr id="484" name="Rectangle"/>
          <p:cNvSpPr/>
          <p:nvPr/>
        </p:nvSpPr>
        <p:spPr>
          <a:xfrm>
            <a:off x="11557000" y="7289800"/>
            <a:ext cx="1270000" cy="1428429"/>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85" name="Rectangle"/>
          <p:cNvSpPr/>
          <p:nvPr/>
        </p:nvSpPr>
        <p:spPr>
          <a:xfrm>
            <a:off x="16581271" y="7220355"/>
            <a:ext cx="2338611" cy="1618479"/>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86" name="Rectangle"/>
          <p:cNvSpPr/>
          <p:nvPr/>
        </p:nvSpPr>
        <p:spPr>
          <a:xfrm>
            <a:off x="20860159" y="6976733"/>
            <a:ext cx="1884068" cy="942957"/>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87" name="Q-TOF"/>
          <p:cNvSpPr txBox="1"/>
          <p:nvPr/>
        </p:nvSpPr>
        <p:spPr>
          <a:xfrm>
            <a:off x="12852400" y="6066283"/>
            <a:ext cx="1989136" cy="8214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Q-TOF</a:t>
            </a:r>
          </a:p>
        </p:txBody>
      </p:sp>
      <p:sp>
        <p:nvSpPr>
          <p:cNvPr id="488" name="Triple Quadrapole"/>
          <p:cNvSpPr txBox="1"/>
          <p:nvPr/>
        </p:nvSpPr>
        <p:spPr>
          <a:xfrm>
            <a:off x="15731404" y="6066283"/>
            <a:ext cx="4800359" cy="8214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Triple Quadrapole</a:t>
            </a:r>
          </a:p>
        </p:txBody>
      </p:sp>
      <p:sp>
        <p:nvSpPr>
          <p:cNvPr id="489" name="MALDI-TOF"/>
          <p:cNvSpPr txBox="1"/>
          <p:nvPr/>
        </p:nvSpPr>
        <p:spPr>
          <a:xfrm>
            <a:off x="20921479" y="6066283"/>
            <a:ext cx="3324475" cy="8214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MALDI-TOF</a:t>
            </a:r>
          </a:p>
        </p:txBody>
      </p:sp>
      <p:sp>
        <p:nvSpPr>
          <p:cNvPr id="490" name="Orbitrap Tribrids and Hybrids"/>
          <p:cNvSpPr txBox="1"/>
          <p:nvPr/>
        </p:nvSpPr>
        <p:spPr>
          <a:xfrm>
            <a:off x="2110979" y="6066283"/>
            <a:ext cx="7574970" cy="8214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Orbitrap Tribrids and Hybrids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grpSp>
        <p:nvGrpSpPr>
          <p:cNvPr id="497" name="Group"/>
          <p:cNvGrpSpPr/>
          <p:nvPr/>
        </p:nvGrpSpPr>
        <p:grpSpPr>
          <a:xfrm>
            <a:off x="21293247" y="118785"/>
            <a:ext cx="2964014" cy="980138"/>
            <a:chOff x="0" y="0"/>
            <a:chExt cx="2964012" cy="980137"/>
          </a:xfrm>
        </p:grpSpPr>
        <p:pic>
          <p:nvPicPr>
            <p:cNvPr id="49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49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498"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What is mass spectrometry?</a:t>
            </a:r>
          </a:p>
        </p:txBody>
      </p:sp>
      <p:grpSp>
        <p:nvGrpSpPr>
          <p:cNvPr id="512" name="Group"/>
          <p:cNvGrpSpPr/>
          <p:nvPr/>
        </p:nvGrpSpPr>
        <p:grpSpPr>
          <a:xfrm>
            <a:off x="708510" y="6806655"/>
            <a:ext cx="22966979" cy="6429339"/>
            <a:chOff x="0" y="0"/>
            <a:chExt cx="22966977" cy="6429337"/>
          </a:xfrm>
        </p:grpSpPr>
        <p:grpSp>
          <p:nvGrpSpPr>
            <p:cNvPr id="508" name="Group 6"/>
            <p:cNvGrpSpPr/>
            <p:nvPr/>
          </p:nvGrpSpPr>
          <p:grpSpPr>
            <a:xfrm>
              <a:off x="-1" y="0"/>
              <a:ext cx="22966979" cy="6429338"/>
              <a:chOff x="0" y="0"/>
              <a:chExt cx="22966977" cy="6429337"/>
            </a:xfrm>
          </p:grpSpPr>
          <p:pic>
            <p:nvPicPr>
              <p:cNvPr id="499" name="Picture 2" descr="Picture 2"/>
              <p:cNvPicPr>
                <a:picLocks noChangeAspect="1"/>
              </p:cNvPicPr>
              <p:nvPr/>
            </p:nvPicPr>
            <p:blipFill>
              <a:blip r:embed="rId4">
                <a:extLst/>
              </a:blip>
              <a:stretch>
                <a:fillRect/>
              </a:stretch>
            </p:blipFill>
            <p:spPr>
              <a:xfrm>
                <a:off x="0" y="1756077"/>
                <a:ext cx="5871088" cy="4479500"/>
              </a:xfrm>
              <a:prstGeom prst="rect">
                <a:avLst/>
              </a:prstGeom>
              <a:ln w="12700" cap="flat">
                <a:noFill/>
                <a:miter lim="400000"/>
              </a:ln>
              <a:effectLst/>
            </p:spPr>
          </p:pic>
          <p:grpSp>
            <p:nvGrpSpPr>
              <p:cNvPr id="507" name="Group 5"/>
              <p:cNvGrpSpPr/>
              <p:nvPr/>
            </p:nvGrpSpPr>
            <p:grpSpPr>
              <a:xfrm>
                <a:off x="5722573" y="0"/>
                <a:ext cx="17244405" cy="6429338"/>
                <a:chOff x="0" y="0"/>
                <a:chExt cx="17244404" cy="6429337"/>
              </a:xfrm>
            </p:grpSpPr>
            <p:pic>
              <p:nvPicPr>
                <p:cNvPr id="500" name="Picture 4" descr="Picture 4"/>
                <p:cNvPicPr>
                  <a:picLocks noChangeAspect="1"/>
                </p:cNvPicPr>
                <p:nvPr/>
              </p:nvPicPr>
              <p:blipFill>
                <a:blip r:embed="rId5">
                  <a:extLst/>
                </a:blip>
                <a:stretch>
                  <a:fillRect/>
                </a:stretch>
              </p:blipFill>
              <p:spPr>
                <a:xfrm>
                  <a:off x="-1" y="1848565"/>
                  <a:ext cx="4198706" cy="4217450"/>
                </a:xfrm>
                <a:prstGeom prst="rect">
                  <a:avLst/>
                </a:prstGeom>
                <a:ln w="12700" cap="flat">
                  <a:noFill/>
                  <a:miter lim="400000"/>
                </a:ln>
                <a:effectLst/>
              </p:spPr>
            </p:pic>
            <p:pic>
              <p:nvPicPr>
                <p:cNvPr id="501" name="Picture 6" descr="Picture 6"/>
                <p:cNvPicPr>
                  <a:picLocks noChangeAspect="1"/>
                </p:cNvPicPr>
                <p:nvPr/>
              </p:nvPicPr>
              <p:blipFill>
                <a:blip r:embed="rId6">
                  <a:extLst/>
                </a:blip>
                <a:stretch>
                  <a:fillRect/>
                </a:stretch>
              </p:blipFill>
              <p:spPr>
                <a:xfrm>
                  <a:off x="4701597" y="0"/>
                  <a:ext cx="4679874" cy="6271030"/>
                </a:xfrm>
                <a:prstGeom prst="rect">
                  <a:avLst/>
                </a:prstGeom>
                <a:ln w="12700" cap="flat">
                  <a:noFill/>
                  <a:miter lim="400000"/>
                </a:ln>
                <a:effectLst/>
              </p:spPr>
            </p:pic>
            <p:sp>
              <p:nvSpPr>
                <p:cNvPr id="502" name="TextBox 9"/>
                <p:cNvSpPr txBox="1"/>
                <p:nvPr/>
              </p:nvSpPr>
              <p:spPr>
                <a:xfrm>
                  <a:off x="5486446" y="1075829"/>
                  <a:ext cx="1338542" cy="646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defTabSz="914400">
                    <a:defRPr spc="-39" sz="1800">
                      <a:latin typeface="Calibri"/>
                      <a:ea typeface="Calibri"/>
                      <a:cs typeface="Calibri"/>
                      <a:sym typeface="Calibri"/>
                    </a:defRPr>
                  </a:lvl1pPr>
                </a:lstStyle>
                <a:p>
                  <a:pPr/>
                  <a:r>
                    <a:t>Q-TOF</a:t>
                  </a:r>
                </a:p>
              </p:txBody>
            </p:sp>
            <p:pic>
              <p:nvPicPr>
                <p:cNvPr id="503" name="Picture 10" descr="Picture 10"/>
                <p:cNvPicPr>
                  <a:picLocks noChangeAspect="1"/>
                </p:cNvPicPr>
                <p:nvPr/>
              </p:nvPicPr>
              <p:blipFill>
                <a:blip r:embed="rId7">
                  <a:extLst/>
                </a:blip>
                <a:stretch>
                  <a:fillRect/>
                </a:stretch>
              </p:blipFill>
              <p:spPr>
                <a:xfrm>
                  <a:off x="9633588" y="1595303"/>
                  <a:ext cx="4834036" cy="4834035"/>
                </a:xfrm>
                <a:prstGeom prst="rect">
                  <a:avLst/>
                </a:prstGeom>
                <a:ln w="12700" cap="flat">
                  <a:noFill/>
                  <a:miter lim="400000"/>
                </a:ln>
                <a:effectLst/>
              </p:spPr>
            </p:pic>
            <p:sp>
              <p:nvSpPr>
                <p:cNvPr id="504" name="TextBox 12"/>
                <p:cNvSpPr txBox="1"/>
                <p:nvPr/>
              </p:nvSpPr>
              <p:spPr>
                <a:xfrm>
                  <a:off x="10462296" y="650384"/>
                  <a:ext cx="2358221" cy="12141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defTabSz="914400">
                    <a:defRPr spc="-39" sz="1800">
                      <a:latin typeface="Calibri"/>
                      <a:ea typeface="Calibri"/>
                      <a:cs typeface="Calibri"/>
                      <a:sym typeface="Calibri"/>
                    </a:defRPr>
                  </a:pPr>
                  <a:r>
                    <a:t>Triple </a:t>
                  </a:r>
                </a:p>
                <a:p>
                  <a:pPr defTabSz="914400">
                    <a:defRPr spc="-39" sz="1800">
                      <a:latin typeface="Calibri"/>
                      <a:ea typeface="Calibri"/>
                      <a:cs typeface="Calibri"/>
                      <a:sym typeface="Calibri"/>
                    </a:defRPr>
                  </a:pPr>
                  <a:r>
                    <a:t>Quadrupole</a:t>
                  </a:r>
                </a:p>
              </p:txBody>
            </p:sp>
            <p:pic>
              <p:nvPicPr>
                <p:cNvPr id="505" name="Picture 12" descr="Picture 12"/>
                <p:cNvPicPr>
                  <a:picLocks noChangeAspect="1"/>
                </p:cNvPicPr>
                <p:nvPr/>
              </p:nvPicPr>
              <p:blipFill>
                <a:blip r:embed="rId8">
                  <a:extLst/>
                </a:blip>
                <a:srcRect l="28917" t="0" r="30832" b="0"/>
                <a:stretch>
                  <a:fillRect/>
                </a:stretch>
              </p:blipFill>
              <p:spPr>
                <a:xfrm>
                  <a:off x="14266294" y="880063"/>
                  <a:ext cx="2978111" cy="5549275"/>
                </a:xfrm>
                <a:prstGeom prst="rect">
                  <a:avLst/>
                </a:prstGeom>
                <a:ln w="12700" cap="flat">
                  <a:noFill/>
                  <a:miter lim="400000"/>
                </a:ln>
                <a:effectLst/>
              </p:spPr>
            </p:pic>
            <p:sp>
              <p:nvSpPr>
                <p:cNvPr id="506" name="TextBox 14"/>
                <p:cNvSpPr txBox="1"/>
                <p:nvPr/>
              </p:nvSpPr>
              <p:spPr>
                <a:xfrm>
                  <a:off x="14735237" y="224940"/>
                  <a:ext cx="2247885" cy="646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defTabSz="914400">
                    <a:defRPr spc="-39" sz="1800">
                      <a:latin typeface="Calibri"/>
                      <a:ea typeface="Calibri"/>
                      <a:cs typeface="Calibri"/>
                      <a:sym typeface="Calibri"/>
                    </a:defRPr>
                  </a:lvl1pPr>
                </a:lstStyle>
                <a:p>
                  <a:pPr/>
                  <a:r>
                    <a:t>MALDI-TOF</a:t>
                  </a:r>
                </a:p>
              </p:txBody>
            </p:sp>
          </p:grpSp>
        </p:grpSp>
        <p:sp>
          <p:nvSpPr>
            <p:cNvPr id="509" name="Rectangle"/>
            <p:cNvSpPr/>
            <p:nvPr/>
          </p:nvSpPr>
          <p:spPr>
            <a:xfrm>
              <a:off x="10848488" y="483144"/>
              <a:ext cx="1270001" cy="1428429"/>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510" name="Rectangle"/>
            <p:cNvSpPr/>
            <p:nvPr/>
          </p:nvSpPr>
          <p:spPr>
            <a:xfrm>
              <a:off x="15872761" y="413699"/>
              <a:ext cx="2338611" cy="1618479"/>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511" name="Rectangle"/>
            <p:cNvSpPr/>
            <p:nvPr/>
          </p:nvSpPr>
          <p:spPr>
            <a:xfrm>
              <a:off x="20151647" y="170077"/>
              <a:ext cx="1884068" cy="942957"/>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grpSp>
      <p:sp>
        <p:nvSpPr>
          <p:cNvPr id="513" name="Orbitrap Tribrids and Hybrids"/>
          <p:cNvSpPr txBox="1"/>
          <p:nvPr/>
        </p:nvSpPr>
        <p:spPr>
          <a:xfrm>
            <a:off x="2110979" y="6066283"/>
            <a:ext cx="7574970" cy="8214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Orbitrap Tribrids and Hybrids</a:t>
            </a:r>
          </a:p>
        </p:txBody>
      </p:sp>
      <p:sp>
        <p:nvSpPr>
          <p:cNvPr id="514" name="Q-TOF"/>
          <p:cNvSpPr txBox="1"/>
          <p:nvPr/>
        </p:nvSpPr>
        <p:spPr>
          <a:xfrm>
            <a:off x="12852400" y="6066283"/>
            <a:ext cx="1989136" cy="8214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Q-TOF</a:t>
            </a:r>
          </a:p>
        </p:txBody>
      </p:sp>
      <p:sp>
        <p:nvSpPr>
          <p:cNvPr id="515" name="Triple Quadrapole"/>
          <p:cNvSpPr txBox="1"/>
          <p:nvPr/>
        </p:nvSpPr>
        <p:spPr>
          <a:xfrm>
            <a:off x="15706004" y="6066283"/>
            <a:ext cx="4800359" cy="8214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Triple Quadrapole</a:t>
            </a:r>
          </a:p>
        </p:txBody>
      </p:sp>
      <p:sp>
        <p:nvSpPr>
          <p:cNvPr id="516" name="MALDI-TOF"/>
          <p:cNvSpPr txBox="1"/>
          <p:nvPr/>
        </p:nvSpPr>
        <p:spPr>
          <a:xfrm>
            <a:off x="20921479" y="6066283"/>
            <a:ext cx="3324475" cy="8214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MALDI-TOF</a:t>
            </a:r>
          </a:p>
        </p:txBody>
      </p:sp>
      <p:sp>
        <p:nvSpPr>
          <p:cNvPr id="517" name="Rectangle"/>
          <p:cNvSpPr/>
          <p:nvPr/>
        </p:nvSpPr>
        <p:spPr>
          <a:xfrm>
            <a:off x="812800" y="6029701"/>
            <a:ext cx="10171328" cy="6965480"/>
          </a:xfrm>
          <a:prstGeom prst="rect">
            <a:avLst/>
          </a:prstGeom>
          <a:ln w="127000">
            <a:solidFill>
              <a:srgbClr val="CF3C2C"/>
            </a:solidFill>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518" name="Technique to measure the mass to charge ratio of ions"/>
          <p:cNvSpPr txBox="1"/>
          <p:nvPr>
            <p:ph type="body" sz="quarter" idx="1"/>
          </p:nvPr>
        </p:nvSpPr>
        <p:spPr>
          <a:xfrm>
            <a:off x="1214363" y="3643312"/>
            <a:ext cx="21883139" cy="1189456"/>
          </a:xfrm>
          <a:prstGeom prst="rect">
            <a:avLst/>
          </a:prstGeom>
        </p:spPr>
        <p:txBody>
          <a:bodyPr/>
          <a:lstStyle/>
          <a:p>
            <a:pPr/>
            <a:r>
              <a:t>Technique to measure the mass to charge ratio of ions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24" name="Group"/>
          <p:cNvGrpSpPr/>
          <p:nvPr/>
        </p:nvGrpSpPr>
        <p:grpSpPr>
          <a:xfrm>
            <a:off x="21293247" y="118785"/>
            <a:ext cx="2964014" cy="980138"/>
            <a:chOff x="0" y="0"/>
            <a:chExt cx="2964012" cy="980137"/>
          </a:xfrm>
        </p:grpSpPr>
        <p:pic>
          <p:nvPicPr>
            <p:cNvPr id="522"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523"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525"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526"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spectrometer design</a:t>
            </a:r>
          </a:p>
        </p:txBody>
      </p:sp>
      <p:pic>
        <p:nvPicPr>
          <p:cNvPr id="527" name="Image" descr="Image"/>
          <p:cNvPicPr>
            <a:picLocks noChangeAspect="1"/>
          </p:cNvPicPr>
          <p:nvPr/>
        </p:nvPicPr>
        <p:blipFill>
          <a:blip r:embed="rId4">
            <a:extLst/>
          </a:blip>
          <a:stretch>
            <a:fillRect/>
          </a:stretch>
        </p:blipFill>
        <p:spPr>
          <a:xfrm>
            <a:off x="2551176" y="4590288"/>
            <a:ext cx="19275553" cy="813404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33" name="Group"/>
          <p:cNvGrpSpPr/>
          <p:nvPr/>
        </p:nvGrpSpPr>
        <p:grpSpPr>
          <a:xfrm>
            <a:off x="21293247" y="118785"/>
            <a:ext cx="2964014" cy="980138"/>
            <a:chOff x="0" y="0"/>
            <a:chExt cx="2964012" cy="980137"/>
          </a:xfrm>
        </p:grpSpPr>
        <p:pic>
          <p:nvPicPr>
            <p:cNvPr id="531"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532"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534"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535"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Inlet Source- HPLC</a:t>
            </a:r>
          </a:p>
        </p:txBody>
      </p:sp>
      <p:pic>
        <p:nvPicPr>
          <p:cNvPr id="536" name="Screen Shot 2022-03-10 at 4.49.26 PM.png" descr="Screen Shot 2022-03-10 at 4.49.26 PM.png"/>
          <p:cNvPicPr>
            <a:picLocks noChangeAspect="1"/>
          </p:cNvPicPr>
          <p:nvPr/>
        </p:nvPicPr>
        <p:blipFill>
          <a:blip r:embed="rId4">
            <a:extLst/>
          </a:blip>
          <a:stretch>
            <a:fillRect/>
          </a:stretch>
        </p:blipFill>
        <p:spPr>
          <a:xfrm>
            <a:off x="2864436" y="3360852"/>
            <a:ext cx="5876021" cy="6994296"/>
          </a:xfrm>
          <a:prstGeom prst="rect">
            <a:avLst/>
          </a:prstGeom>
          <a:ln w="12700">
            <a:miter lim="400000"/>
          </a:ln>
        </p:spPr>
      </p:pic>
      <p:sp>
        <p:nvSpPr>
          <p:cNvPr id="537" name="Separates molecules based off biophysical attribute (commonly hydrophobicity)…"/>
          <p:cNvSpPr txBox="1"/>
          <p:nvPr>
            <p:ph type="body" sz="half" idx="4294967295"/>
          </p:nvPr>
        </p:nvSpPr>
        <p:spPr>
          <a:xfrm>
            <a:off x="9380655" y="3643312"/>
            <a:ext cx="13716847" cy="8180922"/>
          </a:xfrm>
          <a:prstGeom prst="rect">
            <a:avLst/>
          </a:prstGeom>
        </p:spPr>
        <p:txBody>
          <a:bodyPr/>
          <a:lstStyle/>
          <a:p>
            <a:pPr/>
            <a:r>
              <a:t>Separates molecules based off biophysical attribute (commonly hydrophobicity)</a:t>
            </a:r>
          </a:p>
          <a:p>
            <a:pPr lvl="5"/>
            <a:r>
              <a:t>Hydrophobicity of solvent increases as a function of time -&gt; more hydrophobic molecules will elute later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object 3"/>
          <p:cNvSpPr txBox="1"/>
          <p:nvPr/>
        </p:nvSpPr>
        <p:spPr>
          <a:xfrm>
            <a:off x="2351180" y="4091226"/>
            <a:ext cx="16896348" cy="84524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830511" marR="0" indent="-818446" defTabSz="821531">
              <a:lnSpc>
                <a:spcPct val="100000"/>
              </a:lnSpc>
              <a:spcBef>
                <a:spcPts val="5900"/>
              </a:spcBef>
              <a:buSzPct val="100000"/>
              <a:buChar char="•"/>
              <a:defRPr spc="0" sz="5400"/>
            </a:pPr>
            <a:r>
              <a:t>Proteomics and small molecule projects</a:t>
            </a:r>
          </a:p>
          <a:p>
            <a:pPr marL="830511" marR="0" indent="-818446" defTabSz="821531">
              <a:lnSpc>
                <a:spcPct val="100000"/>
              </a:lnSpc>
              <a:spcBef>
                <a:spcPts val="5900"/>
              </a:spcBef>
              <a:buSzPct val="100000"/>
              <a:buChar char="•"/>
              <a:defRPr spc="0" sz="5400"/>
            </a:pPr>
            <a:r>
              <a:t>Consultation</a:t>
            </a:r>
            <a:endParaRPr spc="-6" sz="4600"/>
          </a:p>
          <a:p>
            <a:pPr marL="830511" marR="0" indent="-818446" defTabSz="821531">
              <a:lnSpc>
                <a:spcPct val="100000"/>
              </a:lnSpc>
              <a:spcBef>
                <a:spcPts val="5900"/>
              </a:spcBef>
              <a:buSzPct val="100000"/>
              <a:buChar char="•"/>
              <a:defRPr spc="0" sz="5400"/>
            </a:pPr>
            <a:r>
              <a:t>Sample</a:t>
            </a:r>
            <a:r>
              <a:rPr spc="-35"/>
              <a:t> </a:t>
            </a:r>
            <a:r>
              <a:rPr spc="35"/>
              <a:t>preparation</a:t>
            </a:r>
            <a:endParaRPr spc="-12" sz="4600"/>
          </a:p>
          <a:p>
            <a:pPr marL="830511" marR="0" indent="-818446" defTabSz="821531">
              <a:lnSpc>
                <a:spcPct val="100000"/>
              </a:lnSpc>
              <a:spcBef>
                <a:spcPts val="5900"/>
              </a:spcBef>
              <a:buSzPct val="100000"/>
              <a:buChar char="•"/>
              <a:defRPr spc="0" sz="5400"/>
            </a:pPr>
            <a:r>
              <a:t>Data</a:t>
            </a:r>
            <a:r>
              <a:rPr spc="-41"/>
              <a:t> </a:t>
            </a:r>
            <a:r>
              <a:t>analysis</a:t>
            </a:r>
            <a:r>
              <a:rPr spc="-35"/>
              <a:t> </a:t>
            </a:r>
            <a:r>
              <a:rPr spc="7"/>
              <a:t>interpretation</a:t>
            </a:r>
            <a:endParaRPr spc="-6" sz="4600"/>
          </a:p>
          <a:p>
            <a:pPr marL="830511" marR="0" indent="-818446" defTabSz="821531">
              <a:lnSpc>
                <a:spcPct val="100000"/>
              </a:lnSpc>
              <a:spcBef>
                <a:spcPts val="5900"/>
              </a:spcBef>
              <a:buSzPct val="100000"/>
              <a:buChar char="•"/>
              <a:defRPr spc="0" sz="5400"/>
            </a:pPr>
            <a:r>
              <a:t>Letters</a:t>
            </a:r>
            <a:r>
              <a:rPr spc="-49"/>
              <a:t> </a:t>
            </a:r>
            <a:r>
              <a:t>of</a:t>
            </a:r>
            <a:r>
              <a:rPr spc="-41"/>
              <a:t> </a:t>
            </a:r>
            <a:r>
              <a:rPr spc="92"/>
              <a:t>support</a:t>
            </a:r>
            <a:endParaRPr spc="-6" sz="4600"/>
          </a:p>
          <a:p>
            <a:pPr marL="830511" marR="0" indent="-818446" defTabSz="821531">
              <a:lnSpc>
                <a:spcPct val="100000"/>
              </a:lnSpc>
              <a:spcBef>
                <a:spcPts val="5900"/>
              </a:spcBef>
              <a:buSzPct val="100000"/>
              <a:buChar char="•"/>
              <a:defRPr spc="0" sz="5400"/>
            </a:pPr>
            <a:r>
              <a:t>Grant</a:t>
            </a:r>
            <a:r>
              <a:rPr spc="-19"/>
              <a:t> </a:t>
            </a:r>
            <a:r>
              <a:rPr spc="35"/>
              <a:t>writing</a:t>
            </a:r>
            <a:r>
              <a:rPr spc="-14"/>
              <a:t> </a:t>
            </a:r>
            <a:r>
              <a:rPr spc="83"/>
              <a:t>and</a:t>
            </a:r>
            <a:r>
              <a:rPr spc="-19"/>
              <a:t> </a:t>
            </a:r>
            <a:r>
              <a:rPr spc="63"/>
              <a:t>publications</a:t>
            </a:r>
          </a:p>
        </p:txBody>
      </p:sp>
      <p:sp>
        <p:nvSpPr>
          <p:cNvPr id="205"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grpSp>
        <p:nvGrpSpPr>
          <p:cNvPr id="208" name="Group"/>
          <p:cNvGrpSpPr/>
          <p:nvPr/>
        </p:nvGrpSpPr>
        <p:grpSpPr>
          <a:xfrm>
            <a:off x="21293247" y="118785"/>
            <a:ext cx="2964014" cy="980138"/>
            <a:chOff x="0" y="0"/>
            <a:chExt cx="2964012" cy="980137"/>
          </a:xfrm>
        </p:grpSpPr>
        <p:pic>
          <p:nvPicPr>
            <p:cNvPr id="206"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207"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209"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Services offered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43" name="Group"/>
          <p:cNvGrpSpPr/>
          <p:nvPr/>
        </p:nvGrpSpPr>
        <p:grpSpPr>
          <a:xfrm>
            <a:off x="21293247" y="118785"/>
            <a:ext cx="2964014" cy="980138"/>
            <a:chOff x="0" y="0"/>
            <a:chExt cx="2964012" cy="980137"/>
          </a:xfrm>
        </p:grpSpPr>
        <p:pic>
          <p:nvPicPr>
            <p:cNvPr id="541"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542"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544"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pic>
        <p:nvPicPr>
          <p:cNvPr id="545" name="Image" descr="Image"/>
          <p:cNvPicPr>
            <a:picLocks noChangeAspect="1"/>
          </p:cNvPicPr>
          <p:nvPr/>
        </p:nvPicPr>
        <p:blipFill>
          <a:blip r:embed="rId4">
            <a:extLst/>
          </a:blip>
          <a:stretch>
            <a:fillRect/>
          </a:stretch>
        </p:blipFill>
        <p:spPr>
          <a:xfrm>
            <a:off x="2551176" y="4590288"/>
            <a:ext cx="19275553" cy="8134044"/>
          </a:xfrm>
          <a:prstGeom prst="rect">
            <a:avLst/>
          </a:prstGeom>
          <a:ln w="12700">
            <a:miter lim="400000"/>
          </a:ln>
        </p:spPr>
      </p:pic>
      <p:sp>
        <p:nvSpPr>
          <p:cNvPr id="546"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spectrometer design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72" name="Group"/>
          <p:cNvGrpSpPr/>
          <p:nvPr/>
        </p:nvGrpSpPr>
        <p:grpSpPr>
          <a:xfrm>
            <a:off x="1513533" y="3233129"/>
            <a:ext cx="21284799" cy="9747660"/>
            <a:chOff x="0" y="0"/>
            <a:chExt cx="21284798" cy="9747658"/>
          </a:xfrm>
        </p:grpSpPr>
        <p:sp>
          <p:nvSpPr>
            <p:cNvPr id="550" name="object 4"/>
            <p:cNvSpPr/>
            <p:nvPr/>
          </p:nvSpPr>
          <p:spPr>
            <a:xfrm>
              <a:off x="16422577" y="2077682"/>
              <a:ext cx="1143951" cy="32803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930" y="0"/>
                  </a:lnTo>
                  <a:lnTo>
                    <a:pt x="10930" y="15338"/>
                  </a:lnTo>
                  <a:lnTo>
                    <a:pt x="0" y="21600"/>
                  </a:lnTo>
                </a:path>
              </a:pathLst>
            </a:cu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nvGrpSpPr>
            <p:cNvPr id="556" name="object 5"/>
            <p:cNvGrpSpPr/>
            <p:nvPr/>
          </p:nvGrpSpPr>
          <p:grpSpPr>
            <a:xfrm>
              <a:off x="16450110" y="5550960"/>
              <a:ext cx="1143994" cy="4107301"/>
              <a:chOff x="0" y="0"/>
              <a:chExt cx="1143992" cy="4107300"/>
            </a:xfrm>
          </p:grpSpPr>
          <p:sp>
            <p:nvSpPr>
              <p:cNvPr id="551" name="object 6"/>
              <p:cNvSpPr/>
              <p:nvPr/>
            </p:nvSpPr>
            <p:spPr>
              <a:xfrm>
                <a:off x="-1" y="-1"/>
                <a:ext cx="1143994" cy="32803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930" y="21600"/>
                    </a:lnTo>
                    <a:lnTo>
                      <a:pt x="10930" y="6262"/>
                    </a:lnTo>
                    <a:lnTo>
                      <a:pt x="0" y="0"/>
                    </a:lnTo>
                  </a:path>
                </a:pathLst>
              </a:cu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552" name="object 7"/>
              <p:cNvSpPr/>
              <p:nvPr/>
            </p:nvSpPr>
            <p:spPr>
              <a:xfrm flipH="1">
                <a:off x="840778" y="3335445"/>
                <a:ext cx="2" cy="565113"/>
              </a:xfrm>
              <a:prstGeom prst="line">
                <a:avLst/>
              </a:pr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553" name="object 8"/>
              <p:cNvSpPr/>
              <p:nvPr/>
            </p:nvSpPr>
            <p:spPr>
              <a:xfrm flipH="1">
                <a:off x="661581" y="3900557"/>
                <a:ext cx="385951" cy="2"/>
              </a:xfrm>
              <a:prstGeom prst="line">
                <a:avLst/>
              </a:pr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554" name="object 9"/>
              <p:cNvSpPr/>
              <p:nvPr/>
            </p:nvSpPr>
            <p:spPr>
              <a:xfrm flipH="1">
                <a:off x="758089" y="4010792"/>
                <a:ext cx="206745" cy="2"/>
              </a:xfrm>
              <a:prstGeom prst="line">
                <a:avLst/>
              </a:pr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555" name="object 10"/>
              <p:cNvSpPr/>
              <p:nvPr/>
            </p:nvSpPr>
            <p:spPr>
              <a:xfrm flipH="1">
                <a:off x="840779" y="4093489"/>
                <a:ext cx="68888" cy="13812"/>
              </a:xfrm>
              <a:prstGeom prst="line">
                <a:avLst/>
              </a:pr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557" name="object 12"/>
            <p:cNvSpPr/>
            <p:nvPr/>
          </p:nvSpPr>
          <p:spPr>
            <a:xfrm>
              <a:off x="7973654" y="3745393"/>
              <a:ext cx="8214597" cy="1019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lnTo>
                    <a:pt x="0" y="21016"/>
                  </a:lnTo>
                </a:path>
              </a:pathLst>
            </a:cu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558" name="object 14"/>
            <p:cNvSpPr/>
            <p:nvPr/>
          </p:nvSpPr>
          <p:spPr>
            <a:xfrm>
              <a:off x="8001229" y="6184977"/>
              <a:ext cx="8187017" cy="1006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96"/>
                  </a:moveTo>
                  <a:lnTo>
                    <a:pt x="0" y="21600"/>
                  </a:lnTo>
                  <a:lnTo>
                    <a:pt x="21600" y="21600"/>
                  </a:lnTo>
                  <a:lnTo>
                    <a:pt x="21600" y="0"/>
                  </a:lnTo>
                </a:path>
              </a:pathLst>
            </a:cu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nvGrpSpPr>
            <p:cNvPr id="561" name="object 34"/>
            <p:cNvGrpSpPr/>
            <p:nvPr/>
          </p:nvGrpSpPr>
          <p:grpSpPr>
            <a:xfrm>
              <a:off x="4321208" y="6281444"/>
              <a:ext cx="1984733" cy="1585040"/>
              <a:chOff x="0" y="0"/>
              <a:chExt cx="1984732" cy="1585038"/>
            </a:xfrm>
          </p:grpSpPr>
          <p:sp>
            <p:nvSpPr>
              <p:cNvPr id="559" name="object 35"/>
              <p:cNvSpPr/>
              <p:nvPr/>
            </p:nvSpPr>
            <p:spPr>
              <a:xfrm>
                <a:off x="-1" y="0"/>
                <a:ext cx="1984734" cy="1"/>
              </a:xfrm>
              <a:prstGeom prst="line">
                <a:avLst/>
              </a:pr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560" name="object 36"/>
              <p:cNvSpPr/>
              <p:nvPr/>
            </p:nvSpPr>
            <p:spPr>
              <a:xfrm flipV="1">
                <a:off x="992367" y="13791"/>
                <a:ext cx="2" cy="1571248"/>
              </a:xfrm>
              <a:prstGeom prst="line">
                <a:avLst/>
              </a:pr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grpSp>
          <p:nvGrpSpPr>
            <p:cNvPr id="592" name="object 37"/>
            <p:cNvGrpSpPr/>
            <p:nvPr/>
          </p:nvGrpSpPr>
          <p:grpSpPr>
            <a:xfrm>
              <a:off x="4266090" y="5192615"/>
              <a:ext cx="3431934" cy="716699"/>
              <a:chOff x="0" y="0"/>
              <a:chExt cx="3431932" cy="716697"/>
            </a:xfrm>
          </p:grpSpPr>
          <p:sp>
            <p:nvSpPr>
              <p:cNvPr id="562" name="object 38"/>
              <p:cNvSpPr/>
              <p:nvPr/>
            </p:nvSpPr>
            <p:spPr>
              <a:xfrm>
                <a:off x="55116" y="-1"/>
                <a:ext cx="3376817" cy="716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7192" y="21600"/>
                    </a:lnTo>
                    <a:lnTo>
                      <a:pt x="17294" y="20291"/>
                    </a:lnTo>
                    <a:lnTo>
                      <a:pt x="17428" y="18936"/>
                    </a:lnTo>
                    <a:lnTo>
                      <a:pt x="17809" y="16200"/>
                    </a:lnTo>
                    <a:lnTo>
                      <a:pt x="18214" y="14228"/>
                    </a:lnTo>
                    <a:lnTo>
                      <a:pt x="18658" y="12680"/>
                    </a:lnTo>
                    <a:lnTo>
                      <a:pt x="19125" y="11507"/>
                    </a:lnTo>
                    <a:lnTo>
                      <a:pt x="19597" y="10658"/>
                    </a:lnTo>
                    <a:lnTo>
                      <a:pt x="20058" y="10084"/>
                    </a:lnTo>
                    <a:lnTo>
                      <a:pt x="20490" y="9732"/>
                    </a:lnTo>
                    <a:lnTo>
                      <a:pt x="20878" y="9554"/>
                    </a:lnTo>
                    <a:lnTo>
                      <a:pt x="21449" y="9515"/>
                    </a:lnTo>
                    <a:lnTo>
                      <a:pt x="21600" y="9553"/>
                    </a:lnTo>
                    <a:lnTo>
                      <a:pt x="21431" y="9631"/>
                    </a:lnTo>
                    <a:lnTo>
                      <a:pt x="20854" y="9715"/>
                    </a:lnTo>
                    <a:lnTo>
                      <a:pt x="20474" y="9624"/>
                    </a:lnTo>
                    <a:lnTo>
                      <a:pt x="20051" y="9380"/>
                    </a:lnTo>
                    <a:lnTo>
                      <a:pt x="19601" y="8934"/>
                    </a:lnTo>
                    <a:lnTo>
                      <a:pt x="19138" y="8237"/>
                    </a:lnTo>
                    <a:lnTo>
                      <a:pt x="18675" y="7240"/>
                    </a:lnTo>
                    <a:lnTo>
                      <a:pt x="18227" y="5895"/>
                    </a:lnTo>
                    <a:lnTo>
                      <a:pt x="17809" y="4153"/>
                    </a:lnTo>
                    <a:lnTo>
                      <a:pt x="17454" y="2101"/>
                    </a:lnTo>
                    <a:lnTo>
                      <a:pt x="17192" y="0"/>
                    </a:lnTo>
                    <a:lnTo>
                      <a:pt x="176" y="0"/>
                    </a:lnTo>
                  </a:path>
                </a:pathLst>
              </a:custGeom>
              <a:noFill/>
              <a:ln w="635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563" name="object 39" descr="object 39"/>
              <p:cNvPicPr>
                <a:picLocks noChangeAspect="1"/>
              </p:cNvPicPr>
              <p:nvPr/>
            </p:nvPicPr>
            <p:blipFill>
              <a:blip r:embed="rId3">
                <a:extLst/>
              </a:blip>
              <a:stretch>
                <a:fillRect/>
              </a:stretch>
            </p:blipFill>
            <p:spPr>
              <a:xfrm>
                <a:off x="117160" y="62001"/>
                <a:ext cx="179166" cy="179206"/>
              </a:xfrm>
              <a:prstGeom prst="rect">
                <a:avLst/>
              </a:prstGeom>
              <a:ln w="12700" cap="flat">
                <a:noFill/>
                <a:miter lim="400000"/>
              </a:ln>
              <a:effectLst/>
            </p:spPr>
          </p:pic>
          <p:pic>
            <p:nvPicPr>
              <p:cNvPr id="564" name="object 40" descr="object 40"/>
              <p:cNvPicPr>
                <a:picLocks noChangeAspect="1"/>
              </p:cNvPicPr>
              <p:nvPr/>
            </p:nvPicPr>
            <p:blipFill>
              <a:blip r:embed="rId4">
                <a:extLst/>
              </a:blip>
              <a:stretch>
                <a:fillRect/>
              </a:stretch>
            </p:blipFill>
            <p:spPr>
              <a:xfrm>
                <a:off x="-1" y="296304"/>
                <a:ext cx="351445" cy="372161"/>
              </a:xfrm>
              <a:prstGeom prst="rect">
                <a:avLst/>
              </a:prstGeom>
              <a:ln w="12700" cap="flat">
                <a:noFill/>
                <a:miter lim="400000"/>
              </a:ln>
              <a:effectLst/>
            </p:spPr>
          </p:pic>
          <p:pic>
            <p:nvPicPr>
              <p:cNvPr id="565" name="object 41" descr="object 41"/>
              <p:cNvPicPr>
                <a:picLocks noChangeAspect="1"/>
              </p:cNvPicPr>
              <p:nvPr/>
            </p:nvPicPr>
            <p:blipFill>
              <a:blip r:embed="rId5">
                <a:extLst/>
              </a:blip>
              <a:stretch>
                <a:fillRect/>
              </a:stretch>
            </p:blipFill>
            <p:spPr>
              <a:xfrm>
                <a:off x="379022" y="89559"/>
                <a:ext cx="179165" cy="179208"/>
              </a:xfrm>
              <a:prstGeom prst="rect">
                <a:avLst/>
              </a:prstGeom>
              <a:ln w="12700" cap="flat">
                <a:noFill/>
                <a:miter lim="400000"/>
              </a:ln>
              <a:effectLst/>
            </p:spPr>
          </p:pic>
          <p:pic>
            <p:nvPicPr>
              <p:cNvPr id="566" name="object 42" descr="object 42"/>
              <p:cNvPicPr>
                <a:picLocks noChangeAspect="1"/>
              </p:cNvPicPr>
              <p:nvPr/>
            </p:nvPicPr>
            <p:blipFill>
              <a:blip r:embed="rId5">
                <a:extLst/>
              </a:blip>
              <a:stretch>
                <a:fillRect/>
              </a:stretch>
            </p:blipFill>
            <p:spPr>
              <a:xfrm>
                <a:off x="379022" y="337654"/>
                <a:ext cx="179165" cy="179206"/>
              </a:xfrm>
              <a:prstGeom prst="rect">
                <a:avLst/>
              </a:prstGeom>
              <a:ln w="12700" cap="flat">
                <a:noFill/>
                <a:miter lim="400000"/>
              </a:ln>
              <a:effectLst/>
            </p:spPr>
          </p:pic>
          <p:pic>
            <p:nvPicPr>
              <p:cNvPr id="567" name="object 43" descr="object 43"/>
              <p:cNvPicPr>
                <a:picLocks noChangeAspect="1"/>
              </p:cNvPicPr>
              <p:nvPr/>
            </p:nvPicPr>
            <p:blipFill>
              <a:blip r:embed="rId5">
                <a:extLst/>
              </a:blip>
              <a:stretch>
                <a:fillRect/>
              </a:stretch>
            </p:blipFill>
            <p:spPr>
              <a:xfrm>
                <a:off x="592670" y="89559"/>
                <a:ext cx="179164" cy="179208"/>
              </a:xfrm>
              <a:prstGeom prst="rect">
                <a:avLst/>
              </a:prstGeom>
              <a:ln w="12700" cap="flat">
                <a:noFill/>
                <a:miter lim="400000"/>
              </a:ln>
              <a:effectLst/>
            </p:spPr>
          </p:pic>
          <p:grpSp>
            <p:nvGrpSpPr>
              <p:cNvPr id="570" name="object 44"/>
              <p:cNvGrpSpPr/>
              <p:nvPr/>
            </p:nvGrpSpPr>
            <p:grpSpPr>
              <a:xfrm>
                <a:off x="585759" y="323871"/>
                <a:ext cx="289449" cy="330837"/>
                <a:chOff x="0" y="0"/>
                <a:chExt cx="289447" cy="330836"/>
              </a:xfrm>
            </p:grpSpPr>
            <p:sp>
              <p:nvSpPr>
                <p:cNvPr id="568" name="Shape"/>
                <p:cNvSpPr/>
                <p:nvPr/>
              </p:nvSpPr>
              <p:spPr>
                <a:xfrm>
                  <a:off x="-1" y="151630"/>
                  <a:ext cx="179172" cy="17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0751" y="6596"/>
                      </a:lnTo>
                      <a:lnTo>
                        <a:pt x="18436" y="3162"/>
                      </a:lnTo>
                      <a:lnTo>
                        <a:pt x="15003" y="848"/>
                      </a:lnTo>
                      <a:lnTo>
                        <a:pt x="10798" y="0"/>
                      </a:lnTo>
                      <a:lnTo>
                        <a:pt x="6595" y="848"/>
                      </a:lnTo>
                      <a:lnTo>
                        <a:pt x="3162" y="3162"/>
                      </a:lnTo>
                      <a:lnTo>
                        <a:pt x="849" y="6596"/>
                      </a:lnTo>
                      <a:lnTo>
                        <a:pt x="0" y="10800"/>
                      </a:lnTo>
                      <a:lnTo>
                        <a:pt x="849" y="15002"/>
                      </a:lnTo>
                      <a:lnTo>
                        <a:pt x="3162" y="18434"/>
                      </a:lnTo>
                      <a:lnTo>
                        <a:pt x="6595" y="20751"/>
                      </a:lnTo>
                      <a:lnTo>
                        <a:pt x="10798" y="21600"/>
                      </a:lnTo>
                      <a:lnTo>
                        <a:pt x="15003" y="20751"/>
                      </a:lnTo>
                      <a:lnTo>
                        <a:pt x="18436" y="18434"/>
                      </a:lnTo>
                      <a:lnTo>
                        <a:pt x="20751" y="15002"/>
                      </a:lnTo>
                      <a:lnTo>
                        <a:pt x="21600" y="1080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569" name="Shape"/>
                <p:cNvSpPr/>
                <p:nvPr/>
              </p:nvSpPr>
              <p:spPr>
                <a:xfrm>
                  <a:off x="110277" y="-1"/>
                  <a:ext cx="179171" cy="17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0749" y="6598"/>
                      </a:lnTo>
                      <a:lnTo>
                        <a:pt x="18436" y="3166"/>
                      </a:lnTo>
                      <a:lnTo>
                        <a:pt x="15003" y="848"/>
                      </a:lnTo>
                      <a:lnTo>
                        <a:pt x="10796" y="0"/>
                      </a:lnTo>
                      <a:lnTo>
                        <a:pt x="6595" y="848"/>
                      </a:lnTo>
                      <a:lnTo>
                        <a:pt x="3162" y="3166"/>
                      </a:lnTo>
                      <a:lnTo>
                        <a:pt x="849" y="6598"/>
                      </a:lnTo>
                      <a:lnTo>
                        <a:pt x="0" y="10800"/>
                      </a:lnTo>
                      <a:lnTo>
                        <a:pt x="849" y="15004"/>
                      </a:lnTo>
                      <a:lnTo>
                        <a:pt x="3162" y="18436"/>
                      </a:lnTo>
                      <a:lnTo>
                        <a:pt x="6595" y="20751"/>
                      </a:lnTo>
                      <a:lnTo>
                        <a:pt x="10796" y="21600"/>
                      </a:lnTo>
                      <a:lnTo>
                        <a:pt x="15003" y="20751"/>
                      </a:lnTo>
                      <a:lnTo>
                        <a:pt x="18436" y="18436"/>
                      </a:lnTo>
                      <a:lnTo>
                        <a:pt x="20749" y="15004"/>
                      </a:lnTo>
                      <a:lnTo>
                        <a:pt x="21600" y="1080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pic>
            <p:nvPicPr>
              <p:cNvPr id="571" name="object 45" descr="object 45"/>
              <p:cNvPicPr>
                <a:picLocks noChangeAspect="1"/>
              </p:cNvPicPr>
              <p:nvPr/>
            </p:nvPicPr>
            <p:blipFill>
              <a:blip r:embed="rId6">
                <a:extLst/>
              </a:blip>
              <a:stretch>
                <a:fillRect/>
              </a:stretch>
            </p:blipFill>
            <p:spPr>
              <a:xfrm>
                <a:off x="861436" y="75771"/>
                <a:ext cx="179165" cy="179207"/>
              </a:xfrm>
              <a:prstGeom prst="rect">
                <a:avLst/>
              </a:prstGeom>
              <a:ln w="12700" cap="flat">
                <a:noFill/>
                <a:miter lim="400000"/>
              </a:ln>
              <a:effectLst/>
            </p:spPr>
          </p:pic>
          <p:pic>
            <p:nvPicPr>
              <p:cNvPr id="572" name="object 46" descr="object 46"/>
              <p:cNvPicPr>
                <a:picLocks noChangeAspect="1"/>
              </p:cNvPicPr>
              <p:nvPr/>
            </p:nvPicPr>
            <p:blipFill>
              <a:blip r:embed="rId6">
                <a:extLst/>
              </a:blip>
              <a:stretch>
                <a:fillRect/>
              </a:stretch>
            </p:blipFill>
            <p:spPr>
              <a:xfrm>
                <a:off x="944133" y="282514"/>
                <a:ext cx="179164" cy="179207"/>
              </a:xfrm>
              <a:prstGeom prst="rect">
                <a:avLst/>
              </a:prstGeom>
              <a:ln w="12700" cap="flat">
                <a:noFill/>
                <a:miter lim="400000"/>
              </a:ln>
              <a:effectLst/>
            </p:spPr>
          </p:pic>
          <p:grpSp>
            <p:nvGrpSpPr>
              <p:cNvPr id="575" name="object 47"/>
              <p:cNvGrpSpPr/>
              <p:nvPr/>
            </p:nvGrpSpPr>
            <p:grpSpPr>
              <a:xfrm>
                <a:off x="888983" y="296315"/>
                <a:ext cx="454821" cy="399747"/>
                <a:chOff x="0" y="0"/>
                <a:chExt cx="454819" cy="399745"/>
              </a:xfrm>
            </p:grpSpPr>
            <p:sp>
              <p:nvSpPr>
                <p:cNvPr id="573" name="Shape"/>
                <p:cNvSpPr/>
                <p:nvPr/>
              </p:nvSpPr>
              <p:spPr>
                <a:xfrm>
                  <a:off x="0" y="220539"/>
                  <a:ext cx="179170" cy="17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0751" y="6594"/>
                      </a:lnTo>
                      <a:lnTo>
                        <a:pt x="18436" y="3162"/>
                      </a:lnTo>
                      <a:lnTo>
                        <a:pt x="15003" y="848"/>
                      </a:lnTo>
                      <a:lnTo>
                        <a:pt x="10798" y="0"/>
                      </a:lnTo>
                      <a:lnTo>
                        <a:pt x="6595" y="848"/>
                      </a:lnTo>
                      <a:lnTo>
                        <a:pt x="3162" y="3162"/>
                      </a:lnTo>
                      <a:lnTo>
                        <a:pt x="849" y="6594"/>
                      </a:lnTo>
                      <a:lnTo>
                        <a:pt x="0" y="10800"/>
                      </a:lnTo>
                      <a:lnTo>
                        <a:pt x="849" y="15002"/>
                      </a:lnTo>
                      <a:lnTo>
                        <a:pt x="3162" y="18434"/>
                      </a:lnTo>
                      <a:lnTo>
                        <a:pt x="6595" y="20749"/>
                      </a:lnTo>
                      <a:lnTo>
                        <a:pt x="10798" y="21600"/>
                      </a:lnTo>
                      <a:lnTo>
                        <a:pt x="15003" y="20749"/>
                      </a:lnTo>
                      <a:lnTo>
                        <a:pt x="18436" y="18434"/>
                      </a:lnTo>
                      <a:lnTo>
                        <a:pt x="20751" y="15002"/>
                      </a:lnTo>
                      <a:lnTo>
                        <a:pt x="21600" y="1080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574" name="Shape"/>
                <p:cNvSpPr/>
                <p:nvPr/>
              </p:nvSpPr>
              <p:spPr>
                <a:xfrm>
                  <a:off x="275649" y="0"/>
                  <a:ext cx="179171" cy="17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0751" y="6596"/>
                      </a:lnTo>
                      <a:lnTo>
                        <a:pt x="18436" y="3164"/>
                      </a:lnTo>
                      <a:lnTo>
                        <a:pt x="15003" y="848"/>
                      </a:lnTo>
                      <a:lnTo>
                        <a:pt x="10798" y="0"/>
                      </a:lnTo>
                      <a:lnTo>
                        <a:pt x="6595" y="848"/>
                      </a:lnTo>
                      <a:lnTo>
                        <a:pt x="3164" y="3164"/>
                      </a:lnTo>
                      <a:lnTo>
                        <a:pt x="849" y="6596"/>
                      </a:lnTo>
                      <a:lnTo>
                        <a:pt x="0" y="10800"/>
                      </a:lnTo>
                      <a:lnTo>
                        <a:pt x="849" y="15004"/>
                      </a:lnTo>
                      <a:lnTo>
                        <a:pt x="3164" y="18436"/>
                      </a:lnTo>
                      <a:lnTo>
                        <a:pt x="6595" y="20751"/>
                      </a:lnTo>
                      <a:lnTo>
                        <a:pt x="10798" y="21600"/>
                      </a:lnTo>
                      <a:lnTo>
                        <a:pt x="15003" y="20751"/>
                      </a:lnTo>
                      <a:lnTo>
                        <a:pt x="18436" y="18436"/>
                      </a:lnTo>
                      <a:lnTo>
                        <a:pt x="20751" y="15004"/>
                      </a:lnTo>
                      <a:lnTo>
                        <a:pt x="21600" y="1080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pic>
            <p:nvPicPr>
              <p:cNvPr id="576" name="object 48" descr="object 48"/>
              <p:cNvPicPr>
                <a:picLocks noChangeAspect="1"/>
              </p:cNvPicPr>
              <p:nvPr/>
            </p:nvPicPr>
            <p:blipFill>
              <a:blip r:embed="rId5">
                <a:extLst/>
              </a:blip>
              <a:stretch>
                <a:fillRect/>
              </a:stretch>
            </p:blipFill>
            <p:spPr>
              <a:xfrm>
                <a:off x="1150875" y="89559"/>
                <a:ext cx="179165" cy="179208"/>
              </a:xfrm>
              <a:prstGeom prst="rect">
                <a:avLst/>
              </a:prstGeom>
              <a:ln w="12700" cap="flat">
                <a:noFill/>
                <a:miter lim="400000"/>
              </a:ln>
              <a:effectLst/>
            </p:spPr>
          </p:pic>
          <p:pic>
            <p:nvPicPr>
              <p:cNvPr id="577" name="object 49" descr="object 49"/>
              <p:cNvPicPr>
                <a:picLocks noChangeAspect="1"/>
              </p:cNvPicPr>
              <p:nvPr/>
            </p:nvPicPr>
            <p:blipFill>
              <a:blip r:embed="rId3">
                <a:extLst/>
              </a:blip>
              <a:stretch>
                <a:fillRect/>
              </a:stretch>
            </p:blipFill>
            <p:spPr>
              <a:xfrm>
                <a:off x="1385178" y="103351"/>
                <a:ext cx="179164" cy="179206"/>
              </a:xfrm>
              <a:prstGeom prst="rect">
                <a:avLst/>
              </a:prstGeom>
              <a:ln w="12700" cap="flat">
                <a:noFill/>
                <a:miter lim="400000"/>
              </a:ln>
              <a:effectLst/>
            </p:spPr>
          </p:pic>
          <p:grpSp>
            <p:nvGrpSpPr>
              <p:cNvPr id="580" name="object 50"/>
              <p:cNvGrpSpPr/>
              <p:nvPr/>
            </p:nvGrpSpPr>
            <p:grpSpPr>
              <a:xfrm>
                <a:off x="1316263" y="337667"/>
                <a:ext cx="330765" cy="330802"/>
                <a:chOff x="0" y="0"/>
                <a:chExt cx="330763" cy="330801"/>
              </a:xfrm>
            </p:grpSpPr>
            <p:sp>
              <p:nvSpPr>
                <p:cNvPr id="578" name="Shape"/>
                <p:cNvSpPr/>
                <p:nvPr/>
              </p:nvSpPr>
              <p:spPr>
                <a:xfrm>
                  <a:off x="-1" y="151592"/>
                  <a:ext cx="179172" cy="179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0751" y="6598"/>
                      </a:lnTo>
                      <a:lnTo>
                        <a:pt x="18436" y="3166"/>
                      </a:lnTo>
                      <a:lnTo>
                        <a:pt x="15003" y="851"/>
                      </a:lnTo>
                      <a:lnTo>
                        <a:pt x="10798" y="0"/>
                      </a:lnTo>
                      <a:lnTo>
                        <a:pt x="6595" y="851"/>
                      </a:lnTo>
                      <a:lnTo>
                        <a:pt x="3162" y="3166"/>
                      </a:lnTo>
                      <a:lnTo>
                        <a:pt x="849" y="6598"/>
                      </a:lnTo>
                      <a:lnTo>
                        <a:pt x="0" y="10800"/>
                      </a:lnTo>
                      <a:lnTo>
                        <a:pt x="849" y="15004"/>
                      </a:lnTo>
                      <a:lnTo>
                        <a:pt x="3162" y="18438"/>
                      </a:lnTo>
                      <a:lnTo>
                        <a:pt x="6595" y="20751"/>
                      </a:lnTo>
                      <a:lnTo>
                        <a:pt x="10798" y="21600"/>
                      </a:lnTo>
                      <a:lnTo>
                        <a:pt x="15003" y="20751"/>
                      </a:lnTo>
                      <a:lnTo>
                        <a:pt x="18436" y="18438"/>
                      </a:lnTo>
                      <a:lnTo>
                        <a:pt x="20751" y="15004"/>
                      </a:lnTo>
                      <a:lnTo>
                        <a:pt x="21600" y="1080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579" name="Shape"/>
                <p:cNvSpPr/>
                <p:nvPr/>
              </p:nvSpPr>
              <p:spPr>
                <a:xfrm>
                  <a:off x="151610" y="-1"/>
                  <a:ext cx="179154" cy="17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0751" y="6596"/>
                      </a:lnTo>
                      <a:lnTo>
                        <a:pt x="18438" y="3162"/>
                      </a:lnTo>
                      <a:lnTo>
                        <a:pt x="15002" y="848"/>
                      </a:lnTo>
                      <a:lnTo>
                        <a:pt x="10797" y="0"/>
                      </a:lnTo>
                      <a:lnTo>
                        <a:pt x="6594" y="848"/>
                      </a:lnTo>
                      <a:lnTo>
                        <a:pt x="3162" y="3162"/>
                      </a:lnTo>
                      <a:lnTo>
                        <a:pt x="849" y="6596"/>
                      </a:lnTo>
                      <a:lnTo>
                        <a:pt x="0" y="10800"/>
                      </a:lnTo>
                      <a:lnTo>
                        <a:pt x="849" y="15004"/>
                      </a:lnTo>
                      <a:lnTo>
                        <a:pt x="3162" y="18436"/>
                      </a:lnTo>
                      <a:lnTo>
                        <a:pt x="6594" y="20751"/>
                      </a:lnTo>
                      <a:lnTo>
                        <a:pt x="10797" y="21600"/>
                      </a:lnTo>
                      <a:lnTo>
                        <a:pt x="15002" y="20751"/>
                      </a:lnTo>
                      <a:lnTo>
                        <a:pt x="18438" y="18436"/>
                      </a:lnTo>
                      <a:lnTo>
                        <a:pt x="20751" y="15004"/>
                      </a:lnTo>
                      <a:lnTo>
                        <a:pt x="21600" y="1080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pic>
            <p:nvPicPr>
              <p:cNvPr id="581" name="object 51" descr="object 51"/>
              <p:cNvPicPr>
                <a:picLocks noChangeAspect="1"/>
              </p:cNvPicPr>
              <p:nvPr/>
            </p:nvPicPr>
            <p:blipFill>
              <a:blip r:embed="rId5">
                <a:extLst/>
              </a:blip>
              <a:stretch>
                <a:fillRect/>
              </a:stretch>
            </p:blipFill>
            <p:spPr>
              <a:xfrm>
                <a:off x="1674618" y="461699"/>
                <a:ext cx="179165" cy="179206"/>
              </a:xfrm>
              <a:prstGeom prst="rect">
                <a:avLst/>
              </a:prstGeom>
              <a:ln w="12700" cap="flat">
                <a:noFill/>
                <a:miter lim="400000"/>
              </a:ln>
              <a:effectLst/>
            </p:spPr>
          </p:pic>
          <p:pic>
            <p:nvPicPr>
              <p:cNvPr id="582" name="object 52" descr="object 52"/>
              <p:cNvPicPr>
                <a:picLocks noChangeAspect="1"/>
              </p:cNvPicPr>
              <p:nvPr/>
            </p:nvPicPr>
            <p:blipFill>
              <a:blip r:embed="rId5">
                <a:extLst/>
              </a:blip>
              <a:stretch>
                <a:fillRect/>
              </a:stretch>
            </p:blipFill>
            <p:spPr>
              <a:xfrm>
                <a:off x="1619480" y="48211"/>
                <a:ext cx="179165" cy="179207"/>
              </a:xfrm>
              <a:prstGeom prst="rect">
                <a:avLst/>
              </a:prstGeom>
              <a:ln w="12700" cap="flat">
                <a:noFill/>
                <a:miter lim="400000"/>
              </a:ln>
              <a:effectLst/>
            </p:spPr>
          </p:pic>
          <p:pic>
            <p:nvPicPr>
              <p:cNvPr id="583" name="object 53" descr="object 53"/>
              <p:cNvPicPr>
                <a:picLocks noChangeAspect="1"/>
              </p:cNvPicPr>
              <p:nvPr/>
            </p:nvPicPr>
            <p:blipFill>
              <a:blip r:embed="rId6">
                <a:extLst/>
              </a:blip>
              <a:stretch>
                <a:fillRect/>
              </a:stretch>
            </p:blipFill>
            <p:spPr>
              <a:xfrm>
                <a:off x="1867571" y="75771"/>
                <a:ext cx="179165" cy="179207"/>
              </a:xfrm>
              <a:prstGeom prst="rect">
                <a:avLst/>
              </a:prstGeom>
              <a:ln w="12700" cap="flat">
                <a:noFill/>
                <a:miter lim="400000"/>
              </a:ln>
              <a:effectLst/>
            </p:spPr>
          </p:pic>
          <p:sp>
            <p:nvSpPr>
              <p:cNvPr id="584" name="object 54"/>
              <p:cNvSpPr/>
              <p:nvPr/>
            </p:nvSpPr>
            <p:spPr>
              <a:xfrm>
                <a:off x="1895151" y="310093"/>
                <a:ext cx="179166" cy="179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8" y="0"/>
                    </a:moveTo>
                    <a:lnTo>
                      <a:pt x="6595" y="849"/>
                    </a:lnTo>
                    <a:lnTo>
                      <a:pt x="3163" y="3163"/>
                    </a:lnTo>
                    <a:lnTo>
                      <a:pt x="849" y="6596"/>
                    </a:lnTo>
                    <a:lnTo>
                      <a:pt x="0" y="10800"/>
                    </a:lnTo>
                    <a:lnTo>
                      <a:pt x="849" y="15002"/>
                    </a:lnTo>
                    <a:lnTo>
                      <a:pt x="3163" y="18435"/>
                    </a:lnTo>
                    <a:lnTo>
                      <a:pt x="6595" y="20751"/>
                    </a:lnTo>
                    <a:lnTo>
                      <a:pt x="10798" y="21600"/>
                    </a:lnTo>
                    <a:lnTo>
                      <a:pt x="15003" y="20751"/>
                    </a:lnTo>
                    <a:lnTo>
                      <a:pt x="18436" y="18435"/>
                    </a:lnTo>
                    <a:lnTo>
                      <a:pt x="20751" y="15002"/>
                    </a:lnTo>
                    <a:lnTo>
                      <a:pt x="21600" y="10800"/>
                    </a:lnTo>
                    <a:lnTo>
                      <a:pt x="20751" y="6596"/>
                    </a:lnTo>
                    <a:lnTo>
                      <a:pt x="18436" y="3163"/>
                    </a:lnTo>
                    <a:lnTo>
                      <a:pt x="15003" y="849"/>
                    </a:lnTo>
                    <a:lnTo>
                      <a:pt x="10798" y="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pic>
            <p:nvPicPr>
              <p:cNvPr id="585" name="object 55" descr="object 55"/>
              <p:cNvPicPr>
                <a:picLocks noChangeAspect="1"/>
              </p:cNvPicPr>
              <p:nvPr/>
            </p:nvPicPr>
            <p:blipFill>
              <a:blip r:embed="rId5">
                <a:extLst/>
              </a:blip>
              <a:stretch>
                <a:fillRect/>
              </a:stretch>
            </p:blipFill>
            <p:spPr>
              <a:xfrm>
                <a:off x="2115662" y="48211"/>
                <a:ext cx="179165" cy="179207"/>
              </a:xfrm>
              <a:prstGeom prst="rect">
                <a:avLst/>
              </a:prstGeom>
              <a:ln w="12700" cap="flat">
                <a:noFill/>
                <a:miter lim="400000"/>
              </a:ln>
              <a:effectLst/>
            </p:spPr>
          </p:pic>
          <p:grpSp>
            <p:nvGrpSpPr>
              <p:cNvPr id="588" name="object 56"/>
              <p:cNvGrpSpPr/>
              <p:nvPr/>
            </p:nvGrpSpPr>
            <p:grpSpPr>
              <a:xfrm>
                <a:off x="2081202" y="282520"/>
                <a:ext cx="282550" cy="330837"/>
                <a:chOff x="0" y="0"/>
                <a:chExt cx="282549" cy="330836"/>
              </a:xfrm>
            </p:grpSpPr>
            <p:sp>
              <p:nvSpPr>
                <p:cNvPr id="586" name="Shape"/>
                <p:cNvSpPr/>
                <p:nvPr/>
              </p:nvSpPr>
              <p:spPr>
                <a:xfrm>
                  <a:off x="-1" y="151630"/>
                  <a:ext cx="179172" cy="17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0751" y="6596"/>
                      </a:lnTo>
                      <a:lnTo>
                        <a:pt x="18438" y="3164"/>
                      </a:lnTo>
                      <a:lnTo>
                        <a:pt x="15003" y="848"/>
                      </a:lnTo>
                      <a:lnTo>
                        <a:pt x="10798" y="0"/>
                      </a:lnTo>
                      <a:lnTo>
                        <a:pt x="6595" y="848"/>
                      </a:lnTo>
                      <a:lnTo>
                        <a:pt x="3164" y="3164"/>
                      </a:lnTo>
                      <a:lnTo>
                        <a:pt x="851" y="6596"/>
                      </a:lnTo>
                      <a:lnTo>
                        <a:pt x="0" y="10800"/>
                      </a:lnTo>
                      <a:lnTo>
                        <a:pt x="851" y="15002"/>
                      </a:lnTo>
                      <a:lnTo>
                        <a:pt x="3164" y="18436"/>
                      </a:lnTo>
                      <a:lnTo>
                        <a:pt x="6595" y="20751"/>
                      </a:lnTo>
                      <a:lnTo>
                        <a:pt x="10798" y="21600"/>
                      </a:lnTo>
                      <a:lnTo>
                        <a:pt x="15003" y="20751"/>
                      </a:lnTo>
                      <a:lnTo>
                        <a:pt x="18438" y="18436"/>
                      </a:lnTo>
                      <a:lnTo>
                        <a:pt x="20751" y="15002"/>
                      </a:lnTo>
                      <a:lnTo>
                        <a:pt x="21600" y="1080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587" name="Shape"/>
                <p:cNvSpPr/>
                <p:nvPr/>
              </p:nvSpPr>
              <p:spPr>
                <a:xfrm>
                  <a:off x="103379" y="-1"/>
                  <a:ext cx="179171" cy="17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0751" y="6598"/>
                      </a:lnTo>
                      <a:lnTo>
                        <a:pt x="18436" y="3166"/>
                      </a:lnTo>
                      <a:lnTo>
                        <a:pt x="15003" y="851"/>
                      </a:lnTo>
                      <a:lnTo>
                        <a:pt x="10798" y="0"/>
                      </a:lnTo>
                      <a:lnTo>
                        <a:pt x="6595" y="851"/>
                      </a:lnTo>
                      <a:lnTo>
                        <a:pt x="3162" y="3166"/>
                      </a:lnTo>
                      <a:lnTo>
                        <a:pt x="849" y="6598"/>
                      </a:lnTo>
                      <a:lnTo>
                        <a:pt x="0" y="10800"/>
                      </a:lnTo>
                      <a:lnTo>
                        <a:pt x="849" y="15004"/>
                      </a:lnTo>
                      <a:lnTo>
                        <a:pt x="3162" y="18438"/>
                      </a:lnTo>
                      <a:lnTo>
                        <a:pt x="6595" y="20751"/>
                      </a:lnTo>
                      <a:lnTo>
                        <a:pt x="10798" y="21600"/>
                      </a:lnTo>
                      <a:lnTo>
                        <a:pt x="15003" y="20751"/>
                      </a:lnTo>
                      <a:lnTo>
                        <a:pt x="18436" y="18438"/>
                      </a:lnTo>
                      <a:lnTo>
                        <a:pt x="20751" y="15004"/>
                      </a:lnTo>
                      <a:lnTo>
                        <a:pt x="21600" y="1080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pic>
            <p:nvPicPr>
              <p:cNvPr id="589" name="object 57" descr="object 57"/>
              <p:cNvPicPr>
                <a:picLocks noChangeAspect="1"/>
              </p:cNvPicPr>
              <p:nvPr/>
            </p:nvPicPr>
            <p:blipFill>
              <a:blip r:embed="rId5">
                <a:extLst/>
              </a:blip>
              <a:stretch>
                <a:fillRect/>
              </a:stretch>
            </p:blipFill>
            <p:spPr>
              <a:xfrm>
                <a:off x="2363754" y="48211"/>
                <a:ext cx="179166" cy="179207"/>
              </a:xfrm>
              <a:prstGeom prst="rect">
                <a:avLst/>
              </a:prstGeom>
              <a:ln w="12700" cap="flat">
                <a:noFill/>
                <a:miter lim="400000"/>
              </a:ln>
              <a:effectLst/>
            </p:spPr>
          </p:pic>
          <p:pic>
            <p:nvPicPr>
              <p:cNvPr id="590" name="object 58" descr="object 58"/>
              <p:cNvPicPr>
                <a:picLocks noChangeAspect="1"/>
              </p:cNvPicPr>
              <p:nvPr/>
            </p:nvPicPr>
            <p:blipFill>
              <a:blip r:embed="rId5">
                <a:extLst/>
              </a:blip>
              <a:stretch>
                <a:fillRect/>
              </a:stretch>
            </p:blipFill>
            <p:spPr>
              <a:xfrm>
                <a:off x="2446451" y="254956"/>
                <a:ext cx="179166" cy="179206"/>
              </a:xfrm>
              <a:prstGeom prst="rect">
                <a:avLst/>
              </a:prstGeom>
              <a:ln w="12700" cap="flat">
                <a:noFill/>
                <a:miter lim="400000"/>
              </a:ln>
              <a:effectLst/>
            </p:spPr>
          </p:pic>
          <p:pic>
            <p:nvPicPr>
              <p:cNvPr id="591" name="object 59" descr="object 59"/>
              <p:cNvPicPr>
                <a:picLocks noChangeAspect="1"/>
              </p:cNvPicPr>
              <p:nvPr/>
            </p:nvPicPr>
            <p:blipFill>
              <a:blip r:embed="rId6">
                <a:extLst/>
              </a:blip>
              <a:stretch>
                <a:fillRect/>
              </a:stretch>
            </p:blipFill>
            <p:spPr>
              <a:xfrm>
                <a:off x="2405103" y="489257"/>
                <a:ext cx="179166" cy="179208"/>
              </a:xfrm>
              <a:prstGeom prst="rect">
                <a:avLst/>
              </a:prstGeom>
              <a:ln w="12700" cap="flat">
                <a:noFill/>
                <a:miter lim="400000"/>
              </a:ln>
              <a:effectLst/>
            </p:spPr>
          </p:pic>
        </p:grpSp>
        <p:sp>
          <p:nvSpPr>
            <p:cNvPr id="593" name="object 60"/>
            <p:cNvSpPr txBox="1"/>
            <p:nvPr/>
          </p:nvSpPr>
          <p:spPr>
            <a:xfrm>
              <a:off x="8265208" y="4661438"/>
              <a:ext cx="481969" cy="48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46233">
                <a:lnSpc>
                  <a:spcPct val="100000"/>
                </a:lnSpc>
                <a:spcBef>
                  <a:spcPts val="100"/>
                </a:spcBef>
                <a:defRPr b="1" baseline="-12760" spc="35" sz="2800">
                  <a:solidFill>
                    <a:srgbClr val="ED1C24"/>
                  </a:solidFill>
                </a:defRPr>
              </a:pPr>
              <a:r>
                <a:t>+</a:t>
              </a:r>
              <a:r>
                <a:rPr spc="-410"/>
                <a:t> </a:t>
              </a:r>
              <a:r>
                <a:rPr baseline="0" spc="22" sz="1800"/>
                <a:t>+</a:t>
              </a:r>
            </a:p>
          </p:txBody>
        </p:sp>
        <p:sp>
          <p:nvSpPr>
            <p:cNvPr id="594" name="object 61"/>
            <p:cNvSpPr txBox="1"/>
            <p:nvPr/>
          </p:nvSpPr>
          <p:spPr>
            <a:xfrm>
              <a:off x="8507244" y="5102544"/>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595" name="object 62"/>
            <p:cNvSpPr txBox="1"/>
            <p:nvPr/>
          </p:nvSpPr>
          <p:spPr>
            <a:xfrm>
              <a:off x="8154933" y="4807162"/>
              <a:ext cx="848538" cy="5294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46233">
                <a:lnSpc>
                  <a:spcPct val="100000"/>
                </a:lnSpc>
                <a:spcBef>
                  <a:spcPts val="100"/>
                </a:spcBef>
                <a:defRPr b="1" spc="-180" sz="1800">
                  <a:solidFill>
                    <a:srgbClr val="ED1C24"/>
                  </a:solidFill>
                </a:defRPr>
              </a:pPr>
              <a:r>
                <a:t>+</a:t>
              </a:r>
              <a:r>
                <a:rPr baseline="-24666" spc="35" sz="2800"/>
                <a:t>+</a:t>
              </a:r>
              <a:r>
                <a:rPr baseline="-24666" spc="-130" sz="2800"/>
                <a:t> </a:t>
              </a:r>
              <a:r>
                <a:rPr baseline="7546" spc="-8" sz="2800"/>
                <a:t>+</a:t>
              </a:r>
              <a:r>
                <a:rPr baseline="-8297" spc="35" sz="2800"/>
                <a:t>+</a:t>
              </a:r>
            </a:p>
          </p:txBody>
        </p:sp>
        <p:sp>
          <p:nvSpPr>
            <p:cNvPr id="596" name="object 63"/>
            <p:cNvSpPr txBox="1"/>
            <p:nvPr/>
          </p:nvSpPr>
          <p:spPr>
            <a:xfrm>
              <a:off x="9036856" y="5419772"/>
              <a:ext cx="481969" cy="480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46233">
                <a:lnSpc>
                  <a:spcPct val="100000"/>
                </a:lnSpc>
                <a:spcBef>
                  <a:spcPts val="100"/>
                </a:spcBef>
                <a:defRPr b="1" baseline="-12760" spc="35" sz="2800">
                  <a:solidFill>
                    <a:srgbClr val="ED1C24"/>
                  </a:solidFill>
                </a:defRPr>
              </a:pPr>
              <a:r>
                <a:t>+</a:t>
              </a:r>
              <a:r>
                <a:rPr spc="-410"/>
                <a:t> </a:t>
              </a:r>
              <a:r>
                <a:rPr baseline="0" spc="22" sz="1800"/>
                <a:t>+</a:t>
              </a:r>
            </a:p>
          </p:txBody>
        </p:sp>
        <p:sp>
          <p:nvSpPr>
            <p:cNvPr id="597" name="object 64"/>
            <p:cNvSpPr txBox="1"/>
            <p:nvPr/>
          </p:nvSpPr>
          <p:spPr>
            <a:xfrm>
              <a:off x="9279180" y="5860877"/>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598" name="object 65"/>
            <p:cNvSpPr txBox="1"/>
            <p:nvPr/>
          </p:nvSpPr>
          <p:spPr>
            <a:xfrm>
              <a:off x="8908891" y="5583178"/>
              <a:ext cx="848539" cy="529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46233">
                <a:lnSpc>
                  <a:spcPct val="100000"/>
                </a:lnSpc>
                <a:spcBef>
                  <a:spcPts val="100"/>
                </a:spcBef>
                <a:defRPr b="1" spc="-180" sz="1800">
                  <a:solidFill>
                    <a:srgbClr val="ED1C24"/>
                  </a:solidFill>
                </a:defRPr>
              </a:pPr>
              <a:r>
                <a:t>+</a:t>
              </a:r>
              <a:r>
                <a:rPr baseline="-24666" spc="35" sz="2800"/>
                <a:t>+</a:t>
              </a:r>
              <a:r>
                <a:rPr baseline="-24666" spc="-140" sz="2800"/>
                <a:t>  </a:t>
              </a:r>
              <a:r>
                <a:rPr baseline="7546" spc="0" sz="2800"/>
                <a:t>+</a:t>
              </a:r>
              <a:r>
                <a:rPr baseline="-8297" spc="35" sz="2800"/>
                <a:t>+</a:t>
              </a:r>
            </a:p>
          </p:txBody>
        </p:sp>
        <p:sp>
          <p:nvSpPr>
            <p:cNvPr id="599" name="object 66"/>
            <p:cNvSpPr txBox="1"/>
            <p:nvPr/>
          </p:nvSpPr>
          <p:spPr>
            <a:xfrm>
              <a:off x="9988246" y="4415901"/>
              <a:ext cx="372309" cy="499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46233">
                <a:lnSpc>
                  <a:spcPct val="100000"/>
                </a:lnSpc>
                <a:spcBef>
                  <a:spcPts val="100"/>
                </a:spcBef>
                <a:defRPr b="1" spc="-213" sz="1800">
                  <a:solidFill>
                    <a:srgbClr val="ED1C24"/>
                  </a:solidFill>
                </a:defRPr>
              </a:pPr>
              <a:r>
                <a:t>+</a:t>
              </a:r>
              <a:r>
                <a:rPr baseline="-17226" spc="-331" sz="2800"/>
                <a:t>+</a:t>
              </a:r>
            </a:p>
          </p:txBody>
        </p:sp>
        <p:sp>
          <p:nvSpPr>
            <p:cNvPr id="600" name="object 67"/>
            <p:cNvSpPr txBox="1"/>
            <p:nvPr/>
          </p:nvSpPr>
          <p:spPr>
            <a:xfrm>
              <a:off x="10696947" y="5124314"/>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01" name="object 68"/>
            <p:cNvSpPr txBox="1"/>
            <p:nvPr/>
          </p:nvSpPr>
          <p:spPr>
            <a:xfrm>
              <a:off x="10793333" y="5256072"/>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02" name="object 69"/>
            <p:cNvSpPr txBox="1"/>
            <p:nvPr/>
          </p:nvSpPr>
          <p:spPr>
            <a:xfrm>
              <a:off x="10187030" y="5610678"/>
              <a:ext cx="372310" cy="499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46233">
                <a:lnSpc>
                  <a:spcPct val="100000"/>
                </a:lnSpc>
                <a:spcBef>
                  <a:spcPts val="100"/>
                </a:spcBef>
                <a:defRPr b="1" spc="-213" sz="1800">
                  <a:solidFill>
                    <a:srgbClr val="ED1C24"/>
                  </a:solidFill>
                </a:defRPr>
              </a:pPr>
              <a:r>
                <a:t>+</a:t>
              </a:r>
              <a:r>
                <a:rPr baseline="-17226" spc="-331" sz="2800"/>
                <a:t>+</a:t>
              </a:r>
            </a:p>
          </p:txBody>
        </p:sp>
        <p:sp>
          <p:nvSpPr>
            <p:cNvPr id="603" name="object 70"/>
            <p:cNvSpPr txBox="1"/>
            <p:nvPr/>
          </p:nvSpPr>
          <p:spPr>
            <a:xfrm>
              <a:off x="11050902" y="5830868"/>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04" name="object 71"/>
            <p:cNvSpPr txBox="1"/>
            <p:nvPr/>
          </p:nvSpPr>
          <p:spPr>
            <a:xfrm>
              <a:off x="11147286" y="5927251"/>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05" name="object 72"/>
            <p:cNvSpPr txBox="1"/>
            <p:nvPr/>
          </p:nvSpPr>
          <p:spPr>
            <a:xfrm>
              <a:off x="11417179" y="5214754"/>
              <a:ext cx="372311" cy="499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46233">
                <a:lnSpc>
                  <a:spcPct val="100000"/>
                </a:lnSpc>
                <a:spcBef>
                  <a:spcPts val="100"/>
                </a:spcBef>
                <a:defRPr b="1" spc="-213" sz="1800">
                  <a:solidFill>
                    <a:srgbClr val="ED1C24"/>
                  </a:solidFill>
                </a:defRPr>
              </a:pPr>
              <a:r>
                <a:t>+</a:t>
              </a:r>
              <a:r>
                <a:rPr baseline="-17226" spc="-331" sz="2800"/>
                <a:t>+</a:t>
              </a:r>
            </a:p>
          </p:txBody>
        </p:sp>
        <p:sp>
          <p:nvSpPr>
            <p:cNvPr id="606" name="object 73"/>
            <p:cNvSpPr txBox="1"/>
            <p:nvPr/>
          </p:nvSpPr>
          <p:spPr>
            <a:xfrm>
              <a:off x="10976361" y="4608377"/>
              <a:ext cx="1233661" cy="499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61644">
                <a:lnSpc>
                  <a:spcPct val="100000"/>
                </a:lnSpc>
                <a:spcBef>
                  <a:spcPts val="100"/>
                </a:spcBef>
                <a:tabLst>
                  <a:tab pos="762000" algn="l"/>
                </a:tabLst>
                <a:defRPr b="1" spc="-213" sz="1800">
                  <a:solidFill>
                    <a:srgbClr val="ED1C24"/>
                  </a:solidFill>
                </a:defRPr>
              </a:pPr>
              <a:r>
                <a:t>+</a:t>
              </a:r>
              <a:r>
                <a:rPr baseline="-17226" spc="-331" sz="2800"/>
                <a:t>+	</a:t>
              </a:r>
              <a:r>
                <a:t>+</a:t>
              </a:r>
              <a:r>
                <a:rPr baseline="-17226" spc="-331" sz="2800"/>
                <a:t>+</a:t>
              </a:r>
            </a:p>
          </p:txBody>
        </p:sp>
        <p:sp>
          <p:nvSpPr>
            <p:cNvPr id="607" name="object 74"/>
            <p:cNvSpPr txBox="1"/>
            <p:nvPr/>
          </p:nvSpPr>
          <p:spPr>
            <a:xfrm>
              <a:off x="12084205" y="5517437"/>
              <a:ext cx="205169"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08" name="object 75"/>
            <p:cNvSpPr txBox="1"/>
            <p:nvPr/>
          </p:nvSpPr>
          <p:spPr>
            <a:xfrm>
              <a:off x="12670320" y="5132161"/>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09" name="object 76"/>
            <p:cNvSpPr txBox="1"/>
            <p:nvPr/>
          </p:nvSpPr>
          <p:spPr>
            <a:xfrm>
              <a:off x="12698363" y="5699751"/>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0" name="object 77"/>
            <p:cNvSpPr txBox="1"/>
            <p:nvPr/>
          </p:nvSpPr>
          <p:spPr>
            <a:xfrm>
              <a:off x="13271323" y="4925700"/>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1" name="object 78"/>
            <p:cNvSpPr txBox="1"/>
            <p:nvPr/>
          </p:nvSpPr>
          <p:spPr>
            <a:xfrm>
              <a:off x="13484193" y="5321774"/>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2" name="object 79"/>
            <p:cNvSpPr txBox="1"/>
            <p:nvPr/>
          </p:nvSpPr>
          <p:spPr>
            <a:xfrm>
              <a:off x="13283353" y="5913068"/>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3" name="object 80"/>
            <p:cNvSpPr txBox="1"/>
            <p:nvPr/>
          </p:nvSpPr>
          <p:spPr>
            <a:xfrm>
              <a:off x="13696963" y="6226213"/>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4" name="object 81"/>
            <p:cNvSpPr txBox="1"/>
            <p:nvPr/>
          </p:nvSpPr>
          <p:spPr>
            <a:xfrm>
              <a:off x="14050306" y="5534803"/>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5" name="object 82"/>
            <p:cNvSpPr txBox="1"/>
            <p:nvPr/>
          </p:nvSpPr>
          <p:spPr>
            <a:xfrm>
              <a:off x="14267966" y="5127240"/>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6" name="object 83"/>
            <p:cNvSpPr txBox="1"/>
            <p:nvPr/>
          </p:nvSpPr>
          <p:spPr>
            <a:xfrm>
              <a:off x="14300127" y="5898339"/>
              <a:ext cx="205170" cy="297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7" name="object 84"/>
            <p:cNvSpPr txBox="1"/>
            <p:nvPr/>
          </p:nvSpPr>
          <p:spPr>
            <a:xfrm>
              <a:off x="14671992" y="4746916"/>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8" name="object 85"/>
            <p:cNvSpPr txBox="1"/>
            <p:nvPr/>
          </p:nvSpPr>
          <p:spPr>
            <a:xfrm>
              <a:off x="14805747" y="5253344"/>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19" name="object 86"/>
            <p:cNvSpPr txBox="1"/>
            <p:nvPr/>
          </p:nvSpPr>
          <p:spPr>
            <a:xfrm>
              <a:off x="15164075" y="5708052"/>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20" name="object 87"/>
            <p:cNvSpPr txBox="1"/>
            <p:nvPr/>
          </p:nvSpPr>
          <p:spPr>
            <a:xfrm>
              <a:off x="15219357" y="5060287"/>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21" name="object 88"/>
            <p:cNvSpPr txBox="1"/>
            <p:nvPr/>
          </p:nvSpPr>
          <p:spPr>
            <a:xfrm>
              <a:off x="15445926" y="4867230"/>
              <a:ext cx="868428" cy="12529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177999">
                <a:lnSpc>
                  <a:spcPct val="100000"/>
                </a:lnSpc>
                <a:spcBef>
                  <a:spcPts val="100"/>
                </a:spcBef>
                <a:defRPr b="1" spc="22" sz="1800">
                  <a:solidFill>
                    <a:srgbClr val="ED1C24"/>
                  </a:solidFill>
                </a:defRPr>
              </a:pPr>
              <a:r>
                <a:t>+</a:t>
              </a:r>
            </a:p>
            <a:p>
              <a:pPr marR="0" indent="46233">
                <a:lnSpc>
                  <a:spcPct val="100000"/>
                </a:lnSpc>
                <a:defRPr b="1" baseline="7546" spc="35" sz="2800">
                  <a:solidFill>
                    <a:srgbClr val="ED1C24"/>
                  </a:solidFill>
                </a:defRPr>
              </a:pPr>
              <a:r>
                <a:t>+</a:t>
              </a:r>
              <a:r>
                <a:rPr spc="340"/>
                <a:t> </a:t>
              </a:r>
              <a:r>
                <a:rPr baseline="0" spc="22" sz="1800"/>
                <a:t>+</a:t>
              </a:r>
              <a:r>
                <a:rPr baseline="0" spc="303" sz="1800"/>
                <a:t> </a:t>
              </a:r>
              <a:r>
                <a:rPr baseline="-24666"/>
                <a:t>+</a:t>
              </a:r>
              <a:endParaRPr baseline="-24666"/>
            </a:p>
            <a:p>
              <a:pPr marR="0" indent="177999">
                <a:lnSpc>
                  <a:spcPct val="100000"/>
                </a:lnSpc>
                <a:spcBef>
                  <a:spcPts val="700"/>
                </a:spcBef>
                <a:defRPr b="1" spc="22" sz="1800">
                  <a:solidFill>
                    <a:srgbClr val="ED1C24"/>
                  </a:solidFill>
                </a:defRPr>
              </a:pPr>
              <a:r>
                <a:t>+</a:t>
              </a:r>
            </a:p>
          </p:txBody>
        </p:sp>
        <p:sp>
          <p:nvSpPr>
            <p:cNvPr id="622" name="object 89"/>
            <p:cNvSpPr txBox="1"/>
            <p:nvPr/>
          </p:nvSpPr>
          <p:spPr>
            <a:xfrm>
              <a:off x="16639060" y="5253344"/>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23" name="object 90"/>
            <p:cNvSpPr txBox="1"/>
            <p:nvPr/>
          </p:nvSpPr>
          <p:spPr>
            <a:xfrm>
              <a:off x="17011281" y="5143066"/>
              <a:ext cx="205169"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24" name="object 91"/>
            <p:cNvSpPr txBox="1"/>
            <p:nvPr/>
          </p:nvSpPr>
          <p:spPr>
            <a:xfrm>
              <a:off x="17438492" y="5101677"/>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25" name="object 92"/>
            <p:cNvSpPr txBox="1"/>
            <p:nvPr/>
          </p:nvSpPr>
          <p:spPr>
            <a:xfrm>
              <a:off x="17259327" y="5487499"/>
              <a:ext cx="205170" cy="297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b="1" spc="22" sz="1800">
                  <a:solidFill>
                    <a:srgbClr val="ED1C24"/>
                  </a:solidFill>
                </a:defRPr>
              </a:lvl1pPr>
            </a:lstStyle>
            <a:p>
              <a:pPr/>
              <a:r>
                <a:t>+</a:t>
              </a:r>
            </a:p>
          </p:txBody>
        </p:sp>
        <p:sp>
          <p:nvSpPr>
            <p:cNvPr id="626" name="object 93"/>
            <p:cNvSpPr txBox="1"/>
            <p:nvPr/>
          </p:nvSpPr>
          <p:spPr>
            <a:xfrm>
              <a:off x="10809036" y="0"/>
              <a:ext cx="3396763" cy="4396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spc="0" sz="2600"/>
              </a:lvl1pPr>
            </a:lstStyle>
            <a:p>
              <a:pPr/>
              <a:r>
                <a:t>Charged droplets</a:t>
              </a:r>
            </a:p>
          </p:txBody>
        </p:sp>
        <p:sp>
          <p:nvSpPr>
            <p:cNvPr id="627" name="object 94"/>
            <p:cNvSpPr txBox="1"/>
            <p:nvPr/>
          </p:nvSpPr>
          <p:spPr>
            <a:xfrm>
              <a:off x="3785170" y="3553852"/>
              <a:ext cx="3396764" cy="4396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gn="ctr">
                <a:lnSpc>
                  <a:spcPct val="100000"/>
                </a:lnSpc>
                <a:defRPr spc="0" sz="2600"/>
              </a:lvl1pPr>
            </a:lstStyle>
            <a:p>
              <a:pPr/>
              <a:r>
                <a:t>Capillary column</a:t>
              </a:r>
            </a:p>
          </p:txBody>
        </p:sp>
        <p:sp>
          <p:nvSpPr>
            <p:cNvPr id="628" name="object 95"/>
            <p:cNvSpPr txBox="1"/>
            <p:nvPr/>
          </p:nvSpPr>
          <p:spPr>
            <a:xfrm>
              <a:off x="18518575" y="5008648"/>
              <a:ext cx="2766224" cy="9199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spc="0" sz="2800"/>
              </a:lvl1pPr>
            </a:lstStyle>
            <a:p>
              <a:pPr/>
              <a:r>
                <a:t>Mass  Spectrometer</a:t>
              </a:r>
            </a:p>
          </p:txBody>
        </p:sp>
        <p:sp>
          <p:nvSpPr>
            <p:cNvPr id="629" name="object 96"/>
            <p:cNvSpPr txBox="1"/>
            <p:nvPr/>
          </p:nvSpPr>
          <p:spPr>
            <a:xfrm>
              <a:off x="3930463" y="7966504"/>
              <a:ext cx="2766224" cy="4396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algn="ctr">
                <a:lnSpc>
                  <a:spcPct val="100000"/>
                </a:lnSpc>
                <a:defRPr spc="0" sz="2600"/>
              </a:pPr>
              <a:r>
                <a:t>+2</a:t>
              </a:r>
              <a:r>
                <a:rPr spc="-9"/>
                <a:t> </a:t>
              </a:r>
              <a:r>
                <a:t>kV</a:t>
              </a:r>
              <a:r>
                <a:rPr spc="-9"/>
                <a:t> </a:t>
              </a:r>
              <a:r>
                <a:rPr spc="4"/>
                <a:t>to</a:t>
              </a:r>
              <a:r>
                <a:rPr spc="-9"/>
                <a:t> </a:t>
              </a:r>
              <a:r>
                <a:t>+5</a:t>
              </a:r>
              <a:r>
                <a:rPr spc="-9"/>
                <a:t> </a:t>
              </a:r>
              <a:r>
                <a:t>kV</a:t>
              </a:r>
            </a:p>
          </p:txBody>
        </p:sp>
        <p:grpSp>
          <p:nvGrpSpPr>
            <p:cNvPr id="638" name="object 97"/>
            <p:cNvGrpSpPr/>
            <p:nvPr/>
          </p:nvGrpSpPr>
          <p:grpSpPr>
            <a:xfrm>
              <a:off x="9903263" y="740738"/>
              <a:ext cx="5902537" cy="8393763"/>
              <a:chOff x="-1" y="0"/>
              <a:chExt cx="5902535" cy="8393762"/>
            </a:xfrm>
          </p:grpSpPr>
          <p:sp>
            <p:nvSpPr>
              <p:cNvPr id="630" name="object 98"/>
              <p:cNvSpPr/>
              <p:nvPr/>
            </p:nvSpPr>
            <p:spPr>
              <a:xfrm flipV="1">
                <a:off x="-2" y="6237557"/>
                <a:ext cx="670017" cy="2156206"/>
              </a:xfrm>
              <a:prstGeom prst="line">
                <a:avLst/>
              </a:prstGeom>
              <a:noFill/>
              <a:ln w="25400" cap="flat">
                <a:solidFill>
                  <a:srgbClr val="808285"/>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631" name="object 99"/>
              <p:cNvSpPr/>
              <p:nvPr/>
            </p:nvSpPr>
            <p:spPr>
              <a:xfrm>
                <a:off x="455219" y="5954195"/>
                <a:ext cx="393766" cy="402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12" y="0"/>
                    </a:moveTo>
                    <a:lnTo>
                      <a:pt x="0" y="15028"/>
                    </a:lnTo>
                    <a:lnTo>
                      <a:pt x="21600" y="21600"/>
                    </a:lnTo>
                    <a:lnTo>
                      <a:pt x="16612" y="0"/>
                    </a:lnTo>
                    <a:close/>
                  </a:path>
                </a:pathLst>
              </a:custGeom>
              <a:solidFill>
                <a:srgbClr val="808285"/>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632" name="object 100"/>
              <p:cNvSpPr/>
              <p:nvPr/>
            </p:nvSpPr>
            <p:spPr>
              <a:xfrm flipH="1">
                <a:off x="5695684" y="1598804"/>
                <a:ext cx="24191" cy="2142851"/>
              </a:xfrm>
              <a:prstGeom prst="line">
                <a:avLst/>
              </a:prstGeom>
              <a:noFill/>
              <a:ln w="25400" cap="flat">
                <a:solidFill>
                  <a:srgbClr val="808285"/>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633" name="object 101"/>
              <p:cNvSpPr/>
              <p:nvPr/>
            </p:nvSpPr>
            <p:spPr>
              <a:xfrm>
                <a:off x="5490199" y="3679014"/>
                <a:ext cx="412336" cy="359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590" y="21600"/>
                    </a:lnTo>
                    <a:lnTo>
                      <a:pt x="21600" y="281"/>
                    </a:lnTo>
                    <a:lnTo>
                      <a:pt x="0" y="0"/>
                    </a:lnTo>
                    <a:close/>
                  </a:path>
                </a:pathLst>
              </a:custGeom>
              <a:solidFill>
                <a:srgbClr val="808285"/>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634" name="object 102"/>
              <p:cNvSpPr/>
              <p:nvPr/>
            </p:nvSpPr>
            <p:spPr>
              <a:xfrm flipH="1">
                <a:off x="1362402" y="-1"/>
                <a:ext cx="1283915" cy="3279646"/>
              </a:xfrm>
              <a:prstGeom prst="line">
                <a:avLst/>
              </a:prstGeom>
              <a:noFill/>
              <a:ln w="25400" cap="flat">
                <a:solidFill>
                  <a:srgbClr val="808285"/>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635" name="object 103"/>
              <p:cNvSpPr/>
              <p:nvPr/>
            </p:nvSpPr>
            <p:spPr>
              <a:xfrm>
                <a:off x="1192406" y="3148326"/>
                <a:ext cx="383963" cy="407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77" y="21600"/>
                    </a:lnTo>
                    <a:lnTo>
                      <a:pt x="21600" y="7966"/>
                    </a:lnTo>
                    <a:lnTo>
                      <a:pt x="0" y="0"/>
                    </a:lnTo>
                    <a:close/>
                  </a:path>
                </a:pathLst>
              </a:custGeom>
              <a:solidFill>
                <a:srgbClr val="808285"/>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636" name="object 104"/>
              <p:cNvSpPr/>
              <p:nvPr/>
            </p:nvSpPr>
            <p:spPr>
              <a:xfrm>
                <a:off x="2646316" y="-1"/>
                <a:ext cx="1112732" cy="3658026"/>
              </a:xfrm>
              <a:prstGeom prst="line">
                <a:avLst/>
              </a:prstGeom>
              <a:noFill/>
              <a:ln w="25400" cap="flat">
                <a:solidFill>
                  <a:srgbClr val="808285"/>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637" name="object 105"/>
              <p:cNvSpPr/>
              <p:nvPr/>
            </p:nvSpPr>
            <p:spPr>
              <a:xfrm>
                <a:off x="3544274" y="3540303"/>
                <a:ext cx="394500" cy="401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6453"/>
                    </a:lnTo>
                    <a:lnTo>
                      <a:pt x="16488" y="21600"/>
                    </a:lnTo>
                    <a:lnTo>
                      <a:pt x="21600" y="0"/>
                    </a:lnTo>
                    <a:close/>
                  </a:path>
                </a:pathLst>
              </a:custGeom>
              <a:solidFill>
                <a:srgbClr val="808285"/>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grpSp>
          <p:nvGrpSpPr>
            <p:cNvPr id="641" name="object 106"/>
            <p:cNvGrpSpPr/>
            <p:nvPr/>
          </p:nvGrpSpPr>
          <p:grpSpPr>
            <a:xfrm rot="21480000">
              <a:off x="5233845" y="4131321"/>
              <a:ext cx="411918" cy="923478"/>
              <a:chOff x="0" y="0"/>
              <a:chExt cx="411917" cy="923476"/>
            </a:xfrm>
          </p:grpSpPr>
          <p:sp>
            <p:nvSpPr>
              <p:cNvPr id="639" name="object 107"/>
              <p:cNvSpPr/>
              <p:nvPr/>
            </p:nvSpPr>
            <p:spPr>
              <a:xfrm flipH="1">
                <a:off x="203256" y="0"/>
                <a:ext cx="28078" cy="627012"/>
              </a:xfrm>
              <a:prstGeom prst="line">
                <a:avLst/>
              </a:prstGeom>
              <a:noFill/>
              <a:ln w="25400" cap="flat">
                <a:solidFill>
                  <a:srgbClr val="808285"/>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640" name="object 108"/>
              <p:cNvSpPr/>
              <p:nvPr/>
            </p:nvSpPr>
            <p:spPr>
              <a:xfrm>
                <a:off x="-1" y="557538"/>
                <a:ext cx="411919" cy="365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9963" y="21600"/>
                    </a:lnTo>
                    <a:lnTo>
                      <a:pt x="21600" y="1089"/>
                    </a:lnTo>
                    <a:lnTo>
                      <a:pt x="0" y="0"/>
                    </a:lnTo>
                    <a:close/>
                  </a:path>
                </a:pathLst>
              </a:custGeom>
              <a:solidFill>
                <a:srgbClr val="808285"/>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642" name="object 109"/>
            <p:cNvSpPr txBox="1"/>
            <p:nvPr/>
          </p:nvSpPr>
          <p:spPr>
            <a:xfrm>
              <a:off x="0" y="5069897"/>
              <a:ext cx="2951690" cy="8917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indent="14639" algn="ctr">
                <a:lnSpc>
                  <a:spcPct val="100000"/>
                </a:lnSpc>
                <a:defRPr spc="0" sz="2600"/>
              </a:lvl1pPr>
            </a:lstStyle>
            <a:p>
              <a:pPr/>
              <a:r>
                <a:t>Solvated  sample (from HPLC)</a:t>
              </a:r>
            </a:p>
          </p:txBody>
        </p:sp>
        <p:grpSp>
          <p:nvGrpSpPr>
            <p:cNvPr id="645" name="object 110"/>
            <p:cNvGrpSpPr/>
            <p:nvPr/>
          </p:nvGrpSpPr>
          <p:grpSpPr>
            <a:xfrm>
              <a:off x="3163448" y="5368767"/>
              <a:ext cx="744301" cy="309250"/>
              <a:chOff x="0" y="0"/>
              <a:chExt cx="744299" cy="309248"/>
            </a:xfrm>
          </p:grpSpPr>
          <p:sp>
            <p:nvSpPr>
              <p:cNvPr id="643" name="object 111"/>
              <p:cNvSpPr/>
              <p:nvPr/>
            </p:nvSpPr>
            <p:spPr>
              <a:xfrm>
                <a:off x="-1" y="154615"/>
                <a:ext cx="521739" cy="2"/>
              </a:xfrm>
              <a:prstGeom prst="line">
                <a:avLst/>
              </a:prstGeom>
              <a:noFill/>
              <a:ln w="25400" cap="flat">
                <a:solidFill>
                  <a:srgbClr val="1B75BC"/>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644" name="object 112"/>
              <p:cNvSpPr/>
              <p:nvPr/>
            </p:nvSpPr>
            <p:spPr>
              <a:xfrm>
                <a:off x="476481" y="0"/>
                <a:ext cx="267819" cy="3092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799"/>
                    </a:lnTo>
                    <a:lnTo>
                      <a:pt x="0" y="0"/>
                    </a:lnTo>
                    <a:close/>
                  </a:path>
                </a:pathLst>
              </a:custGeom>
              <a:solidFill>
                <a:srgbClr val="1B75BC"/>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grpSp>
          <p:nvGrpSpPr>
            <p:cNvPr id="648" name="object 113"/>
            <p:cNvGrpSpPr/>
            <p:nvPr/>
          </p:nvGrpSpPr>
          <p:grpSpPr>
            <a:xfrm>
              <a:off x="17635444" y="5327418"/>
              <a:ext cx="744306" cy="309249"/>
              <a:chOff x="0" y="0"/>
              <a:chExt cx="744304" cy="309248"/>
            </a:xfrm>
          </p:grpSpPr>
          <p:sp>
            <p:nvSpPr>
              <p:cNvPr id="646" name="object 114"/>
              <p:cNvSpPr/>
              <p:nvPr/>
            </p:nvSpPr>
            <p:spPr>
              <a:xfrm>
                <a:off x="0" y="154615"/>
                <a:ext cx="521738" cy="2"/>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647" name="object 115"/>
              <p:cNvSpPr/>
              <p:nvPr/>
            </p:nvSpPr>
            <p:spPr>
              <a:xfrm>
                <a:off x="476481" y="0"/>
                <a:ext cx="267824" cy="3092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799"/>
                    </a:lnTo>
                    <a:lnTo>
                      <a:pt x="0" y="0"/>
                    </a:lnTo>
                    <a:close/>
                  </a:path>
                </a:pathLst>
              </a:custGeom>
              <a:solidFill>
                <a:srgbClr val="ED1C24"/>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649" name="Desolvated ions"/>
            <p:cNvSpPr txBox="1"/>
            <p:nvPr/>
          </p:nvSpPr>
          <p:spPr>
            <a:xfrm>
              <a:off x="14258898" y="1371712"/>
              <a:ext cx="2839622" cy="566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5451" tIns="55451" rIns="55451" bIns="55451" numCol="1" anchor="t">
              <a:noAutofit/>
            </a:bodyPr>
            <a:lstStyle>
              <a:lvl1pPr marR="0" indent="0">
                <a:lnSpc>
                  <a:spcPct val="100000"/>
                </a:lnSpc>
                <a:defRPr spc="0" sz="2600"/>
              </a:lvl1pPr>
            </a:lstStyle>
            <a:p>
              <a:pPr/>
              <a:r>
                <a:t>Desolvated ions</a:t>
              </a:r>
            </a:p>
          </p:txBody>
        </p:sp>
        <p:sp>
          <p:nvSpPr>
            <p:cNvPr id="650" name="Heated desolation region"/>
            <p:cNvSpPr txBox="1"/>
            <p:nvPr/>
          </p:nvSpPr>
          <p:spPr>
            <a:xfrm>
              <a:off x="7938592" y="9180663"/>
              <a:ext cx="4357677" cy="566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5451" tIns="55451" rIns="55451" bIns="55451" numCol="1" anchor="t">
              <a:noAutofit/>
            </a:bodyPr>
            <a:lstStyle>
              <a:lvl1pPr marR="0" indent="0">
                <a:lnSpc>
                  <a:spcPct val="100000"/>
                </a:lnSpc>
                <a:defRPr spc="0" sz="2600"/>
              </a:lvl1pPr>
            </a:lstStyle>
            <a:p>
              <a:pPr/>
              <a:r>
                <a:t>Heated desolation region</a:t>
              </a:r>
            </a:p>
          </p:txBody>
        </p:sp>
        <p:sp>
          <p:nvSpPr>
            <p:cNvPr id="651" name="Circle"/>
            <p:cNvSpPr/>
            <p:nvPr/>
          </p:nvSpPr>
          <p:spPr>
            <a:xfrm>
              <a:off x="14620025" y="4764602"/>
              <a:ext cx="273735" cy="273736"/>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52" name="Circle"/>
            <p:cNvSpPr/>
            <p:nvPr/>
          </p:nvSpPr>
          <p:spPr>
            <a:xfrm>
              <a:off x="14746025" y="5265941"/>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53" name="Circle"/>
            <p:cNvSpPr/>
            <p:nvPr/>
          </p:nvSpPr>
          <p:spPr>
            <a:xfrm>
              <a:off x="14219229" y="5137918"/>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54" name="Circle"/>
            <p:cNvSpPr/>
            <p:nvPr/>
          </p:nvSpPr>
          <p:spPr>
            <a:xfrm>
              <a:off x="13222149" y="4939501"/>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55" name="Circle"/>
            <p:cNvSpPr/>
            <p:nvPr/>
          </p:nvSpPr>
          <p:spPr>
            <a:xfrm>
              <a:off x="13440264" y="5326820"/>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56" name="Circle"/>
            <p:cNvSpPr/>
            <p:nvPr/>
          </p:nvSpPr>
          <p:spPr>
            <a:xfrm>
              <a:off x="14001136" y="5532233"/>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57" name="Circle"/>
            <p:cNvSpPr/>
            <p:nvPr/>
          </p:nvSpPr>
          <p:spPr>
            <a:xfrm>
              <a:off x="14238710" y="5913068"/>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58" name="Circle"/>
            <p:cNvSpPr/>
            <p:nvPr/>
          </p:nvSpPr>
          <p:spPr>
            <a:xfrm>
              <a:off x="13618708" y="6243900"/>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59" name="Circle"/>
            <p:cNvSpPr/>
            <p:nvPr/>
          </p:nvSpPr>
          <p:spPr>
            <a:xfrm>
              <a:off x="13229580" y="5930755"/>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0" name="Circle"/>
            <p:cNvSpPr/>
            <p:nvPr/>
          </p:nvSpPr>
          <p:spPr>
            <a:xfrm>
              <a:off x="12610520" y="5143066"/>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1" name="Circle"/>
            <p:cNvSpPr/>
            <p:nvPr/>
          </p:nvSpPr>
          <p:spPr>
            <a:xfrm>
              <a:off x="12638350" y="5717438"/>
              <a:ext cx="273735" cy="273735"/>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2" name="Circle"/>
            <p:cNvSpPr/>
            <p:nvPr/>
          </p:nvSpPr>
          <p:spPr>
            <a:xfrm>
              <a:off x="12022247" y="5540319"/>
              <a:ext cx="273735" cy="273736"/>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3" name="Circle"/>
            <p:cNvSpPr/>
            <p:nvPr/>
          </p:nvSpPr>
          <p:spPr>
            <a:xfrm>
              <a:off x="11772587" y="4707140"/>
              <a:ext cx="460957" cy="460957"/>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4" name="Circle"/>
            <p:cNvSpPr/>
            <p:nvPr/>
          </p:nvSpPr>
          <p:spPr>
            <a:xfrm>
              <a:off x="11372856" y="5297384"/>
              <a:ext cx="460957" cy="460957"/>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5" name="Circle"/>
            <p:cNvSpPr/>
            <p:nvPr/>
          </p:nvSpPr>
          <p:spPr>
            <a:xfrm>
              <a:off x="10971701" y="4718211"/>
              <a:ext cx="460957" cy="460956"/>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6" name="Circle"/>
            <p:cNvSpPr/>
            <p:nvPr/>
          </p:nvSpPr>
          <p:spPr>
            <a:xfrm>
              <a:off x="9943923" y="4514265"/>
              <a:ext cx="460956" cy="460956"/>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7" name="Circle"/>
            <p:cNvSpPr/>
            <p:nvPr/>
          </p:nvSpPr>
          <p:spPr>
            <a:xfrm>
              <a:off x="10598039" y="5099112"/>
              <a:ext cx="460957" cy="460957"/>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8" name="Circle"/>
            <p:cNvSpPr/>
            <p:nvPr/>
          </p:nvSpPr>
          <p:spPr>
            <a:xfrm>
              <a:off x="10923010" y="5784953"/>
              <a:ext cx="460956" cy="460957"/>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69" name="Circle"/>
            <p:cNvSpPr/>
            <p:nvPr/>
          </p:nvSpPr>
          <p:spPr>
            <a:xfrm>
              <a:off x="10160393" y="5713196"/>
              <a:ext cx="460957" cy="460956"/>
            </a:xfrm>
            <a:prstGeom prst="ellipse">
              <a:avLst/>
            </a:prstGeom>
            <a:noFill/>
            <a:ln w="127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70" name="Circle"/>
            <p:cNvSpPr/>
            <p:nvPr/>
          </p:nvSpPr>
          <p:spPr>
            <a:xfrm>
              <a:off x="8143536" y="4674353"/>
              <a:ext cx="867765" cy="867768"/>
            </a:xfrm>
            <a:prstGeom prst="ellipse">
              <a:avLst/>
            </a:prstGeom>
            <a:noFill/>
            <a:ln w="254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sp>
          <p:nvSpPr>
            <p:cNvPr id="671" name="Circle"/>
            <p:cNvSpPr/>
            <p:nvPr/>
          </p:nvSpPr>
          <p:spPr>
            <a:xfrm>
              <a:off x="8899279" y="5445266"/>
              <a:ext cx="867765" cy="867766"/>
            </a:xfrm>
            <a:prstGeom prst="ellipse">
              <a:avLst/>
            </a:prstGeom>
            <a:noFill/>
            <a:ln w="25400" cap="flat">
              <a:solidFill>
                <a:srgbClr val="4F81BD"/>
              </a:solidFill>
              <a:prstDash val="solid"/>
              <a:round/>
            </a:ln>
            <a:effectLst/>
          </p:spPr>
          <p:txBody>
            <a:bodyPr wrap="square" lIns="55451" tIns="55451" rIns="55451" bIns="55451" numCol="1" anchor="ctr">
              <a:noAutofit/>
            </a:bodyPr>
            <a:lstStyle/>
            <a:p>
              <a:pPr marR="0" indent="0">
                <a:lnSpc>
                  <a:spcPct val="100000"/>
                </a:lnSpc>
                <a:defRPr spc="0" sz="2000"/>
              </a:pPr>
            </a:p>
          </p:txBody>
        </p:sp>
      </p:grpSp>
      <p:grpSp>
        <p:nvGrpSpPr>
          <p:cNvPr id="675" name="Group"/>
          <p:cNvGrpSpPr/>
          <p:nvPr/>
        </p:nvGrpSpPr>
        <p:grpSpPr>
          <a:xfrm>
            <a:off x="21293247" y="118785"/>
            <a:ext cx="2964014" cy="980138"/>
            <a:chOff x="0" y="0"/>
            <a:chExt cx="2964012" cy="980137"/>
          </a:xfrm>
        </p:grpSpPr>
        <p:pic>
          <p:nvPicPr>
            <p:cNvPr id="673" name="image.png" descr="image.png"/>
            <p:cNvPicPr>
              <a:picLocks noChangeAspect="1"/>
            </p:cNvPicPr>
            <p:nvPr/>
          </p:nvPicPr>
          <p:blipFill>
            <a:blip r:embed="rId7">
              <a:extLst/>
            </a:blip>
            <a:srcRect l="755" t="21951" r="58673" b="13019"/>
            <a:stretch>
              <a:fillRect/>
            </a:stretch>
          </p:blipFill>
          <p:spPr>
            <a:xfrm>
              <a:off x="29384" y="0"/>
              <a:ext cx="2905058" cy="657087"/>
            </a:xfrm>
            <a:prstGeom prst="rect">
              <a:avLst/>
            </a:prstGeom>
            <a:ln w="12700" cap="flat">
              <a:noFill/>
              <a:miter lim="400000"/>
            </a:ln>
            <a:effectLst/>
          </p:spPr>
        </p:pic>
        <p:pic>
          <p:nvPicPr>
            <p:cNvPr id="674" name="image.png" descr="image.png"/>
            <p:cNvPicPr>
              <a:picLocks noChangeAspect="1"/>
            </p:cNvPicPr>
            <p:nvPr/>
          </p:nvPicPr>
          <p:blipFill>
            <a:blip r:embed="rId7">
              <a:extLst/>
            </a:blip>
            <a:srcRect l="58605" t="42052" r="0" b="28455"/>
            <a:stretch>
              <a:fillRect/>
            </a:stretch>
          </p:blipFill>
          <p:spPr>
            <a:xfrm>
              <a:off x="0" y="682135"/>
              <a:ext cx="2964013" cy="298003"/>
            </a:xfrm>
            <a:prstGeom prst="rect">
              <a:avLst/>
            </a:prstGeom>
            <a:ln w="12700" cap="flat">
              <a:noFill/>
              <a:miter lim="400000"/>
            </a:ln>
            <a:effectLst/>
          </p:spPr>
        </p:pic>
      </p:grpSp>
      <p:sp>
        <p:nvSpPr>
          <p:cNvPr id="676"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677"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Ion Source- Electrospray Ionization (ESI)</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83" name="Group"/>
          <p:cNvGrpSpPr/>
          <p:nvPr/>
        </p:nvGrpSpPr>
        <p:grpSpPr>
          <a:xfrm>
            <a:off x="21293247" y="118785"/>
            <a:ext cx="2964014" cy="980138"/>
            <a:chOff x="0" y="0"/>
            <a:chExt cx="2964012" cy="980137"/>
          </a:xfrm>
        </p:grpSpPr>
        <p:pic>
          <p:nvPicPr>
            <p:cNvPr id="681"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682"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684"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pic>
        <p:nvPicPr>
          <p:cNvPr id="685" name="Image" descr="Image"/>
          <p:cNvPicPr>
            <a:picLocks noChangeAspect="1"/>
          </p:cNvPicPr>
          <p:nvPr/>
        </p:nvPicPr>
        <p:blipFill>
          <a:blip r:embed="rId4">
            <a:extLst/>
          </a:blip>
          <a:stretch>
            <a:fillRect/>
          </a:stretch>
        </p:blipFill>
        <p:spPr>
          <a:xfrm>
            <a:off x="2551176" y="4590288"/>
            <a:ext cx="19275553" cy="8134044"/>
          </a:xfrm>
          <a:prstGeom prst="rect">
            <a:avLst/>
          </a:prstGeom>
          <a:ln w="12700">
            <a:miter lim="400000"/>
          </a:ln>
        </p:spPr>
      </p:pic>
      <p:sp>
        <p:nvSpPr>
          <p:cNvPr id="686"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spectrometer design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0" name="Image" descr="Image"/>
          <p:cNvPicPr>
            <a:picLocks noChangeAspect="1"/>
          </p:cNvPicPr>
          <p:nvPr/>
        </p:nvPicPr>
        <p:blipFill>
          <a:blip r:embed="rId3">
            <a:extLst/>
          </a:blip>
          <a:stretch>
            <a:fillRect/>
          </a:stretch>
        </p:blipFill>
        <p:spPr>
          <a:xfrm>
            <a:off x="6864939" y="3207912"/>
            <a:ext cx="10215102" cy="3660733"/>
          </a:xfrm>
          <a:prstGeom prst="rect">
            <a:avLst/>
          </a:prstGeom>
          <a:ln w="12700">
            <a:miter lim="400000"/>
          </a:ln>
        </p:spPr>
      </p:pic>
      <p:grpSp>
        <p:nvGrpSpPr>
          <p:cNvPr id="693" name="Group"/>
          <p:cNvGrpSpPr/>
          <p:nvPr/>
        </p:nvGrpSpPr>
        <p:grpSpPr>
          <a:xfrm>
            <a:off x="21293247" y="118785"/>
            <a:ext cx="2964014" cy="980138"/>
            <a:chOff x="0" y="0"/>
            <a:chExt cx="2964012" cy="980137"/>
          </a:xfrm>
        </p:grpSpPr>
        <p:pic>
          <p:nvPicPr>
            <p:cNvPr id="691" name="image.png" descr="image.png"/>
            <p:cNvPicPr>
              <a:picLocks noChangeAspect="1"/>
            </p:cNvPicPr>
            <p:nvPr/>
          </p:nvPicPr>
          <p:blipFill>
            <a:blip r:embed="rId4">
              <a:extLst/>
            </a:blip>
            <a:srcRect l="755" t="21951" r="58673" b="13019"/>
            <a:stretch>
              <a:fillRect/>
            </a:stretch>
          </p:blipFill>
          <p:spPr>
            <a:xfrm>
              <a:off x="29384" y="0"/>
              <a:ext cx="2905058" cy="657087"/>
            </a:xfrm>
            <a:prstGeom prst="rect">
              <a:avLst/>
            </a:prstGeom>
            <a:ln w="12700" cap="flat">
              <a:noFill/>
              <a:miter lim="400000"/>
            </a:ln>
            <a:effectLst/>
          </p:spPr>
        </p:pic>
        <p:pic>
          <p:nvPicPr>
            <p:cNvPr id="692" name="image.png" descr="image.png"/>
            <p:cNvPicPr>
              <a:picLocks noChangeAspect="1"/>
            </p:cNvPicPr>
            <p:nvPr/>
          </p:nvPicPr>
          <p:blipFill>
            <a:blip r:embed="rId4">
              <a:extLst/>
            </a:blip>
            <a:srcRect l="58605" t="42052" r="0" b="28455"/>
            <a:stretch>
              <a:fillRect/>
            </a:stretch>
          </p:blipFill>
          <p:spPr>
            <a:xfrm>
              <a:off x="0" y="682135"/>
              <a:ext cx="2964013" cy="298003"/>
            </a:xfrm>
            <a:prstGeom prst="rect">
              <a:avLst/>
            </a:prstGeom>
            <a:ln w="12700" cap="flat">
              <a:noFill/>
              <a:miter lim="400000"/>
            </a:ln>
            <a:effectLst/>
          </p:spPr>
        </p:pic>
      </p:grpSp>
      <p:sp>
        <p:nvSpPr>
          <p:cNvPr id="694"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695"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R="0" indent="15411" algn="ctr">
              <a:lnSpc>
                <a:spcPct val="100000"/>
              </a:lnSpc>
              <a:defRPr spc="0" sz="7800"/>
            </a:pPr>
            <a:r>
              <a:t>Mass filter- quadrupole</a:t>
            </a:r>
            <a:r>
              <a:rPr spc="-189"/>
              <a:t> </a:t>
            </a:r>
            <a:r>
              <a:t>(Q)</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01" name="Group"/>
          <p:cNvGrpSpPr/>
          <p:nvPr/>
        </p:nvGrpSpPr>
        <p:grpSpPr>
          <a:xfrm>
            <a:off x="21293247" y="118785"/>
            <a:ext cx="2964014" cy="980138"/>
            <a:chOff x="0" y="0"/>
            <a:chExt cx="2964012" cy="980137"/>
          </a:xfrm>
        </p:grpSpPr>
        <p:pic>
          <p:nvPicPr>
            <p:cNvPr id="699"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700"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70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703"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R="0" indent="15411" algn="ctr">
              <a:lnSpc>
                <a:spcPct val="100000"/>
              </a:lnSpc>
              <a:defRPr spc="0" sz="7800"/>
            </a:pPr>
            <a:r>
              <a:t>Mass filter- quadrupole</a:t>
            </a:r>
            <a:r>
              <a:rPr spc="-189"/>
              <a:t> </a:t>
            </a:r>
            <a:r>
              <a:t>(Q)</a:t>
            </a:r>
          </a:p>
        </p:txBody>
      </p:sp>
      <p:grpSp>
        <p:nvGrpSpPr>
          <p:cNvPr id="708" name="Group"/>
          <p:cNvGrpSpPr/>
          <p:nvPr/>
        </p:nvGrpSpPr>
        <p:grpSpPr>
          <a:xfrm>
            <a:off x="3120612" y="3205218"/>
            <a:ext cx="20658489" cy="3666122"/>
            <a:chOff x="0" y="0"/>
            <a:chExt cx="20658487" cy="3666120"/>
          </a:xfrm>
        </p:grpSpPr>
        <p:pic>
          <p:nvPicPr>
            <p:cNvPr id="704" name="Image" descr="Image"/>
            <p:cNvPicPr>
              <a:picLocks noChangeAspect="1"/>
            </p:cNvPicPr>
            <p:nvPr/>
          </p:nvPicPr>
          <p:blipFill>
            <a:blip r:embed="rId4">
              <a:extLst/>
            </a:blip>
            <a:srcRect l="0" t="0" r="15651" b="0"/>
            <a:stretch>
              <a:fillRect/>
            </a:stretch>
          </p:blipFill>
          <p:spPr>
            <a:xfrm>
              <a:off x="0" y="0"/>
              <a:ext cx="16274567" cy="3666121"/>
            </a:xfrm>
            <a:prstGeom prst="rect">
              <a:avLst/>
            </a:prstGeom>
            <a:ln w="12700" cap="flat">
              <a:noFill/>
              <a:miter lim="400000"/>
            </a:ln>
            <a:effectLst/>
          </p:spPr>
        </p:pic>
        <p:grpSp>
          <p:nvGrpSpPr>
            <p:cNvPr id="707" name="Group"/>
            <p:cNvGrpSpPr/>
            <p:nvPr/>
          </p:nvGrpSpPr>
          <p:grpSpPr>
            <a:xfrm>
              <a:off x="15985845" y="1299566"/>
              <a:ext cx="4672643" cy="1270001"/>
              <a:chOff x="0" y="0"/>
              <a:chExt cx="4672641" cy="1270000"/>
            </a:xfrm>
          </p:grpSpPr>
          <p:sp>
            <p:nvSpPr>
              <p:cNvPr id="705" name="Rectangle"/>
              <p:cNvSpPr/>
              <p:nvPr/>
            </p:nvSpPr>
            <p:spPr>
              <a:xfrm>
                <a:off x="0" y="0"/>
                <a:ext cx="4672642" cy="1270000"/>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706" name="Mass Analyzer"/>
              <p:cNvSpPr txBox="1"/>
              <p:nvPr/>
            </p:nvSpPr>
            <p:spPr>
              <a:xfrm>
                <a:off x="43539" y="187222"/>
                <a:ext cx="4355701" cy="895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pc="-116" sz="5300">
                    <a:solidFill>
                      <a:srgbClr val="DB4B36"/>
                    </a:solidFill>
                  </a:defRPr>
                </a:lvl1pPr>
              </a:lstStyle>
              <a:p>
                <a:pPr/>
                <a:r>
                  <a:t>Mass Analyzer</a:t>
                </a:r>
              </a:p>
            </p:txBody>
          </p:sp>
        </p:gr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2" name="Image" descr="Image"/>
          <p:cNvPicPr>
            <a:picLocks noChangeAspect="1"/>
          </p:cNvPicPr>
          <p:nvPr/>
        </p:nvPicPr>
        <p:blipFill>
          <a:blip r:embed="rId3">
            <a:extLst/>
          </a:blip>
          <a:stretch>
            <a:fillRect/>
          </a:stretch>
        </p:blipFill>
        <p:spPr>
          <a:xfrm>
            <a:off x="3121043" y="3214792"/>
            <a:ext cx="19294499" cy="3666121"/>
          </a:xfrm>
          <a:prstGeom prst="rect">
            <a:avLst/>
          </a:prstGeom>
          <a:ln w="12700">
            <a:miter lim="400000"/>
          </a:ln>
        </p:spPr>
      </p:pic>
      <p:grpSp>
        <p:nvGrpSpPr>
          <p:cNvPr id="715" name="Group"/>
          <p:cNvGrpSpPr/>
          <p:nvPr/>
        </p:nvGrpSpPr>
        <p:grpSpPr>
          <a:xfrm>
            <a:off x="21293247" y="118785"/>
            <a:ext cx="2964014" cy="980138"/>
            <a:chOff x="0" y="0"/>
            <a:chExt cx="2964012" cy="980137"/>
          </a:xfrm>
        </p:grpSpPr>
        <p:pic>
          <p:nvPicPr>
            <p:cNvPr id="713" name="image.png" descr="image.png"/>
            <p:cNvPicPr>
              <a:picLocks noChangeAspect="1"/>
            </p:cNvPicPr>
            <p:nvPr/>
          </p:nvPicPr>
          <p:blipFill>
            <a:blip r:embed="rId4">
              <a:extLst/>
            </a:blip>
            <a:srcRect l="755" t="21951" r="58673" b="13019"/>
            <a:stretch>
              <a:fillRect/>
            </a:stretch>
          </p:blipFill>
          <p:spPr>
            <a:xfrm>
              <a:off x="29384" y="0"/>
              <a:ext cx="2905058" cy="657087"/>
            </a:xfrm>
            <a:prstGeom prst="rect">
              <a:avLst/>
            </a:prstGeom>
            <a:ln w="12700" cap="flat">
              <a:noFill/>
              <a:miter lim="400000"/>
            </a:ln>
            <a:effectLst/>
          </p:spPr>
        </p:pic>
        <p:pic>
          <p:nvPicPr>
            <p:cNvPr id="714" name="image.png" descr="image.png"/>
            <p:cNvPicPr>
              <a:picLocks noChangeAspect="1"/>
            </p:cNvPicPr>
            <p:nvPr/>
          </p:nvPicPr>
          <p:blipFill>
            <a:blip r:embed="rId4">
              <a:extLst/>
            </a:blip>
            <a:srcRect l="58605" t="42052" r="0" b="28455"/>
            <a:stretch>
              <a:fillRect/>
            </a:stretch>
          </p:blipFill>
          <p:spPr>
            <a:xfrm>
              <a:off x="0" y="682135"/>
              <a:ext cx="2964013" cy="298003"/>
            </a:xfrm>
            <a:prstGeom prst="rect">
              <a:avLst/>
            </a:prstGeom>
            <a:ln w="12700" cap="flat">
              <a:noFill/>
              <a:miter lim="400000"/>
            </a:ln>
            <a:effectLst/>
          </p:spPr>
        </p:pic>
      </p:grpSp>
      <p:sp>
        <p:nvSpPr>
          <p:cNvPr id="716"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717"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R="0" indent="15411" algn="ctr">
              <a:lnSpc>
                <a:spcPct val="100000"/>
              </a:lnSpc>
              <a:defRPr spc="0" sz="7800"/>
            </a:pPr>
            <a:r>
              <a:t>Mass filter- quadrupole</a:t>
            </a:r>
            <a:r>
              <a:rPr spc="-189"/>
              <a:t> </a:t>
            </a:r>
            <a:r>
              <a:t>(Q)</a:t>
            </a:r>
          </a:p>
        </p:txBody>
      </p:sp>
      <p:grpSp>
        <p:nvGrpSpPr>
          <p:cNvPr id="720" name="Group"/>
          <p:cNvGrpSpPr/>
          <p:nvPr/>
        </p:nvGrpSpPr>
        <p:grpSpPr>
          <a:xfrm>
            <a:off x="19106458" y="4504785"/>
            <a:ext cx="4672643" cy="1270001"/>
            <a:chOff x="0" y="0"/>
            <a:chExt cx="4672641" cy="1270000"/>
          </a:xfrm>
        </p:grpSpPr>
        <p:sp>
          <p:nvSpPr>
            <p:cNvPr id="718" name="Rectangle"/>
            <p:cNvSpPr/>
            <p:nvPr/>
          </p:nvSpPr>
          <p:spPr>
            <a:xfrm>
              <a:off x="0" y="0"/>
              <a:ext cx="4672642" cy="1270000"/>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719" name="Mass Analyzer"/>
            <p:cNvSpPr txBox="1"/>
            <p:nvPr/>
          </p:nvSpPr>
          <p:spPr>
            <a:xfrm>
              <a:off x="43539" y="187222"/>
              <a:ext cx="4355701" cy="895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pc="-116" sz="5300">
                  <a:solidFill>
                    <a:srgbClr val="DB4B36"/>
                  </a:solidFill>
                </a:defRPr>
              </a:lvl1pPr>
            </a:lstStyle>
            <a:p>
              <a:pPr/>
              <a:r>
                <a:t>Mass Analyzer</a:t>
              </a:r>
            </a:p>
          </p:txBody>
        </p:sp>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object 74"/>
          <p:cNvSpPr/>
          <p:nvPr/>
        </p:nvSpPr>
        <p:spPr>
          <a:xfrm>
            <a:off x="4359388" y="9998299"/>
            <a:ext cx="6847579" cy="1"/>
          </a:xfrm>
          <a:prstGeom prst="line">
            <a:avLst/>
          </a:prstGeom>
          <a:ln w="25400">
            <a:solidFill>
              <a:srgbClr val="231F20"/>
            </a:solidFill>
          </a:ln>
        </p:spPr>
        <p:txBody>
          <a:bodyPr lIns="55451" tIns="55451" rIns="55451" bIns="55451"/>
          <a:lstStyle/>
          <a:p>
            <a:pPr marR="0" indent="0">
              <a:lnSpc>
                <a:spcPct val="100000"/>
              </a:lnSpc>
              <a:defRPr spc="0" sz="2000"/>
            </a:pPr>
          </a:p>
        </p:txBody>
      </p:sp>
      <p:sp>
        <p:nvSpPr>
          <p:cNvPr id="725" name="object 75"/>
          <p:cNvSpPr/>
          <p:nvPr/>
        </p:nvSpPr>
        <p:spPr>
          <a:xfrm>
            <a:off x="4359388" y="12757477"/>
            <a:ext cx="6847579" cy="1"/>
          </a:xfrm>
          <a:prstGeom prst="line">
            <a:avLst/>
          </a:prstGeom>
          <a:ln w="25400">
            <a:solidFill>
              <a:srgbClr val="231F20"/>
            </a:solidFill>
          </a:ln>
        </p:spPr>
        <p:txBody>
          <a:bodyPr lIns="55451" tIns="55451" rIns="55451" bIns="55451"/>
          <a:lstStyle/>
          <a:p>
            <a:pPr marR="0" indent="0">
              <a:lnSpc>
                <a:spcPct val="100000"/>
              </a:lnSpc>
              <a:defRPr spc="0" sz="2000"/>
            </a:pPr>
          </a:p>
        </p:txBody>
      </p:sp>
      <p:grpSp>
        <p:nvGrpSpPr>
          <p:cNvPr id="734" name="object 76"/>
          <p:cNvGrpSpPr/>
          <p:nvPr/>
        </p:nvGrpSpPr>
        <p:grpSpPr>
          <a:xfrm>
            <a:off x="4289225" y="11178961"/>
            <a:ext cx="6965261" cy="450747"/>
            <a:chOff x="0" y="0"/>
            <a:chExt cx="6965260" cy="450746"/>
          </a:xfrm>
        </p:grpSpPr>
        <p:sp>
          <p:nvSpPr>
            <p:cNvPr id="726" name="object 77"/>
            <p:cNvSpPr/>
            <p:nvPr/>
          </p:nvSpPr>
          <p:spPr>
            <a:xfrm>
              <a:off x="6094591" y="221847"/>
              <a:ext cx="870670" cy="228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057" y="6783"/>
                  </a:lnTo>
                  <a:lnTo>
                    <a:pt x="19530" y="12690"/>
                  </a:lnTo>
                  <a:lnTo>
                    <a:pt x="18453" y="15205"/>
                  </a:lnTo>
                  <a:lnTo>
                    <a:pt x="17197" y="17366"/>
                  </a:lnTo>
                  <a:lnTo>
                    <a:pt x="15784" y="19132"/>
                  </a:lnTo>
                  <a:lnTo>
                    <a:pt x="14235" y="20455"/>
                  </a:lnTo>
                  <a:lnTo>
                    <a:pt x="12574" y="21293"/>
                  </a:lnTo>
                  <a:lnTo>
                    <a:pt x="10823" y="21600"/>
                  </a:lnTo>
                  <a:lnTo>
                    <a:pt x="9071" y="21346"/>
                  </a:lnTo>
                  <a:lnTo>
                    <a:pt x="7408" y="20559"/>
                  </a:lnTo>
                  <a:lnTo>
                    <a:pt x="5857" y="19283"/>
                  </a:lnTo>
                  <a:lnTo>
                    <a:pt x="4440" y="17562"/>
                  </a:lnTo>
                  <a:lnTo>
                    <a:pt x="3179" y="15439"/>
                  </a:lnTo>
                  <a:lnTo>
                    <a:pt x="2097" y="12957"/>
                  </a:lnTo>
                  <a:lnTo>
                    <a:pt x="1216" y="10162"/>
                  </a:lnTo>
                  <a:lnTo>
                    <a:pt x="145" y="3804"/>
                  </a:lnTo>
                  <a:lnTo>
                    <a:pt x="0" y="329"/>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27" name="object 78"/>
            <p:cNvSpPr/>
            <p:nvPr/>
          </p:nvSpPr>
          <p:spPr>
            <a:xfrm>
              <a:off x="-1" y="20997"/>
              <a:ext cx="870669" cy="228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3" y="14817"/>
                  </a:lnTo>
                  <a:lnTo>
                    <a:pt x="2070" y="8910"/>
                  </a:lnTo>
                  <a:lnTo>
                    <a:pt x="3147" y="6395"/>
                  </a:lnTo>
                  <a:lnTo>
                    <a:pt x="4403" y="4233"/>
                  </a:lnTo>
                  <a:lnTo>
                    <a:pt x="5816" y="2468"/>
                  </a:lnTo>
                  <a:lnTo>
                    <a:pt x="7364" y="1145"/>
                  </a:lnTo>
                  <a:lnTo>
                    <a:pt x="9025" y="307"/>
                  </a:lnTo>
                  <a:lnTo>
                    <a:pt x="10776" y="0"/>
                  </a:lnTo>
                  <a:lnTo>
                    <a:pt x="12529" y="254"/>
                  </a:lnTo>
                  <a:lnTo>
                    <a:pt x="14191" y="1041"/>
                  </a:lnTo>
                  <a:lnTo>
                    <a:pt x="15742" y="2317"/>
                  </a:lnTo>
                  <a:lnTo>
                    <a:pt x="17160" y="4038"/>
                  </a:lnTo>
                  <a:lnTo>
                    <a:pt x="18420" y="6161"/>
                  </a:lnTo>
                  <a:lnTo>
                    <a:pt x="19503" y="8643"/>
                  </a:lnTo>
                  <a:lnTo>
                    <a:pt x="20384" y="11438"/>
                  </a:lnTo>
                  <a:lnTo>
                    <a:pt x="21455" y="17796"/>
                  </a:lnTo>
                  <a:lnTo>
                    <a:pt x="21600" y="21271"/>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28" name="object 79"/>
            <p:cNvSpPr/>
            <p:nvPr/>
          </p:nvSpPr>
          <p:spPr>
            <a:xfrm>
              <a:off x="870514" y="212579"/>
              <a:ext cx="870669" cy="228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057" y="6783"/>
                  </a:lnTo>
                  <a:lnTo>
                    <a:pt x="19530" y="12690"/>
                  </a:lnTo>
                  <a:lnTo>
                    <a:pt x="18453" y="15205"/>
                  </a:lnTo>
                  <a:lnTo>
                    <a:pt x="17197" y="17366"/>
                  </a:lnTo>
                  <a:lnTo>
                    <a:pt x="15784" y="19132"/>
                  </a:lnTo>
                  <a:lnTo>
                    <a:pt x="14235" y="20455"/>
                  </a:lnTo>
                  <a:lnTo>
                    <a:pt x="12574" y="21293"/>
                  </a:lnTo>
                  <a:lnTo>
                    <a:pt x="10823" y="21600"/>
                  </a:lnTo>
                  <a:lnTo>
                    <a:pt x="9071" y="21347"/>
                  </a:lnTo>
                  <a:lnTo>
                    <a:pt x="7408" y="20561"/>
                  </a:lnTo>
                  <a:lnTo>
                    <a:pt x="5857" y="19285"/>
                  </a:lnTo>
                  <a:lnTo>
                    <a:pt x="4440" y="17564"/>
                  </a:lnTo>
                  <a:lnTo>
                    <a:pt x="3179" y="15440"/>
                  </a:lnTo>
                  <a:lnTo>
                    <a:pt x="2097" y="12959"/>
                  </a:lnTo>
                  <a:lnTo>
                    <a:pt x="1216" y="10163"/>
                  </a:lnTo>
                  <a:lnTo>
                    <a:pt x="145" y="3804"/>
                  </a:lnTo>
                  <a:lnTo>
                    <a:pt x="0" y="329"/>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29" name="object 80"/>
            <p:cNvSpPr/>
            <p:nvPr/>
          </p:nvSpPr>
          <p:spPr>
            <a:xfrm>
              <a:off x="1741307" y="13996"/>
              <a:ext cx="870668" cy="228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3" y="14817"/>
                  </a:lnTo>
                  <a:lnTo>
                    <a:pt x="2070" y="8910"/>
                  </a:lnTo>
                  <a:lnTo>
                    <a:pt x="3147" y="6395"/>
                  </a:lnTo>
                  <a:lnTo>
                    <a:pt x="4403" y="4233"/>
                  </a:lnTo>
                  <a:lnTo>
                    <a:pt x="5816" y="2468"/>
                  </a:lnTo>
                  <a:lnTo>
                    <a:pt x="7365" y="1145"/>
                  </a:lnTo>
                  <a:lnTo>
                    <a:pt x="9026" y="307"/>
                  </a:lnTo>
                  <a:lnTo>
                    <a:pt x="10777" y="0"/>
                  </a:lnTo>
                  <a:lnTo>
                    <a:pt x="12529" y="254"/>
                  </a:lnTo>
                  <a:lnTo>
                    <a:pt x="14192" y="1041"/>
                  </a:lnTo>
                  <a:lnTo>
                    <a:pt x="15743" y="2317"/>
                  </a:lnTo>
                  <a:lnTo>
                    <a:pt x="17160" y="4038"/>
                  </a:lnTo>
                  <a:lnTo>
                    <a:pt x="18421" y="6161"/>
                  </a:lnTo>
                  <a:lnTo>
                    <a:pt x="19503" y="8643"/>
                  </a:lnTo>
                  <a:lnTo>
                    <a:pt x="20384" y="11438"/>
                  </a:lnTo>
                  <a:lnTo>
                    <a:pt x="21455" y="17796"/>
                  </a:lnTo>
                  <a:lnTo>
                    <a:pt x="21600" y="21271"/>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30" name="object 81"/>
            <p:cNvSpPr/>
            <p:nvPr/>
          </p:nvSpPr>
          <p:spPr>
            <a:xfrm>
              <a:off x="2611823" y="205584"/>
              <a:ext cx="870668" cy="228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057" y="6783"/>
                  </a:lnTo>
                  <a:lnTo>
                    <a:pt x="19530" y="12690"/>
                  </a:lnTo>
                  <a:lnTo>
                    <a:pt x="18453" y="15205"/>
                  </a:lnTo>
                  <a:lnTo>
                    <a:pt x="17197" y="17366"/>
                  </a:lnTo>
                  <a:lnTo>
                    <a:pt x="15784" y="19132"/>
                  </a:lnTo>
                  <a:lnTo>
                    <a:pt x="14236" y="20455"/>
                  </a:lnTo>
                  <a:lnTo>
                    <a:pt x="12575" y="21293"/>
                  </a:lnTo>
                  <a:lnTo>
                    <a:pt x="10824" y="21600"/>
                  </a:lnTo>
                  <a:lnTo>
                    <a:pt x="9071" y="21346"/>
                  </a:lnTo>
                  <a:lnTo>
                    <a:pt x="7409" y="20559"/>
                  </a:lnTo>
                  <a:lnTo>
                    <a:pt x="5857" y="19283"/>
                  </a:lnTo>
                  <a:lnTo>
                    <a:pt x="4440" y="17562"/>
                  </a:lnTo>
                  <a:lnTo>
                    <a:pt x="3180" y="15439"/>
                  </a:lnTo>
                  <a:lnTo>
                    <a:pt x="2097" y="12957"/>
                  </a:lnTo>
                  <a:lnTo>
                    <a:pt x="1216" y="10162"/>
                  </a:lnTo>
                  <a:lnTo>
                    <a:pt x="145" y="3804"/>
                  </a:lnTo>
                  <a:lnTo>
                    <a:pt x="0" y="329"/>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31" name="object 82"/>
            <p:cNvSpPr/>
            <p:nvPr/>
          </p:nvSpPr>
          <p:spPr>
            <a:xfrm>
              <a:off x="3482616" y="6997"/>
              <a:ext cx="870670" cy="228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3" y="14817"/>
                  </a:lnTo>
                  <a:lnTo>
                    <a:pt x="2071" y="8910"/>
                  </a:lnTo>
                  <a:lnTo>
                    <a:pt x="3147" y="6395"/>
                  </a:lnTo>
                  <a:lnTo>
                    <a:pt x="4404" y="4233"/>
                  </a:lnTo>
                  <a:lnTo>
                    <a:pt x="5817" y="2468"/>
                  </a:lnTo>
                  <a:lnTo>
                    <a:pt x="7365" y="1145"/>
                  </a:lnTo>
                  <a:lnTo>
                    <a:pt x="9026" y="307"/>
                  </a:lnTo>
                  <a:lnTo>
                    <a:pt x="10777" y="0"/>
                  </a:lnTo>
                  <a:lnTo>
                    <a:pt x="12530" y="253"/>
                  </a:lnTo>
                  <a:lnTo>
                    <a:pt x="14192" y="1039"/>
                  </a:lnTo>
                  <a:lnTo>
                    <a:pt x="15743" y="2315"/>
                  </a:lnTo>
                  <a:lnTo>
                    <a:pt x="17160" y="4036"/>
                  </a:lnTo>
                  <a:lnTo>
                    <a:pt x="18421" y="6159"/>
                  </a:lnTo>
                  <a:lnTo>
                    <a:pt x="19503" y="8640"/>
                  </a:lnTo>
                  <a:lnTo>
                    <a:pt x="20384" y="11435"/>
                  </a:lnTo>
                  <a:lnTo>
                    <a:pt x="21455" y="17792"/>
                  </a:lnTo>
                  <a:lnTo>
                    <a:pt x="21600" y="21267"/>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32" name="object 83"/>
            <p:cNvSpPr/>
            <p:nvPr/>
          </p:nvSpPr>
          <p:spPr>
            <a:xfrm>
              <a:off x="4353155" y="198584"/>
              <a:ext cx="870670" cy="228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057" y="6784"/>
                  </a:lnTo>
                  <a:lnTo>
                    <a:pt x="19530" y="12693"/>
                  </a:lnTo>
                  <a:lnTo>
                    <a:pt x="18453" y="15207"/>
                  </a:lnTo>
                  <a:lnTo>
                    <a:pt x="17197" y="17369"/>
                  </a:lnTo>
                  <a:lnTo>
                    <a:pt x="15784" y="19134"/>
                  </a:lnTo>
                  <a:lnTo>
                    <a:pt x="14235" y="20457"/>
                  </a:lnTo>
                  <a:lnTo>
                    <a:pt x="12574" y="21294"/>
                  </a:lnTo>
                  <a:lnTo>
                    <a:pt x="10823" y="21600"/>
                  </a:lnTo>
                  <a:lnTo>
                    <a:pt x="9071" y="21347"/>
                  </a:lnTo>
                  <a:lnTo>
                    <a:pt x="7408" y="20561"/>
                  </a:lnTo>
                  <a:lnTo>
                    <a:pt x="5857" y="19286"/>
                  </a:lnTo>
                  <a:lnTo>
                    <a:pt x="4440" y="17564"/>
                  </a:lnTo>
                  <a:lnTo>
                    <a:pt x="3179" y="15441"/>
                  </a:lnTo>
                  <a:lnTo>
                    <a:pt x="2097" y="12960"/>
                  </a:lnTo>
                  <a:lnTo>
                    <a:pt x="1216" y="10164"/>
                  </a:lnTo>
                  <a:lnTo>
                    <a:pt x="145" y="3805"/>
                  </a:lnTo>
                  <a:lnTo>
                    <a:pt x="0" y="329"/>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33" name="object 84"/>
            <p:cNvSpPr/>
            <p:nvPr/>
          </p:nvSpPr>
          <p:spPr>
            <a:xfrm>
              <a:off x="5223949" y="0"/>
              <a:ext cx="870670" cy="228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3" y="14816"/>
                  </a:lnTo>
                  <a:lnTo>
                    <a:pt x="2070" y="8907"/>
                  </a:lnTo>
                  <a:lnTo>
                    <a:pt x="3147" y="6393"/>
                  </a:lnTo>
                  <a:lnTo>
                    <a:pt x="4403" y="4231"/>
                  </a:lnTo>
                  <a:lnTo>
                    <a:pt x="5816" y="2466"/>
                  </a:lnTo>
                  <a:lnTo>
                    <a:pt x="7365" y="1143"/>
                  </a:lnTo>
                  <a:lnTo>
                    <a:pt x="9026" y="306"/>
                  </a:lnTo>
                  <a:lnTo>
                    <a:pt x="10777" y="0"/>
                  </a:lnTo>
                  <a:lnTo>
                    <a:pt x="12529" y="253"/>
                  </a:lnTo>
                  <a:lnTo>
                    <a:pt x="14192" y="1039"/>
                  </a:lnTo>
                  <a:lnTo>
                    <a:pt x="15743" y="2314"/>
                  </a:lnTo>
                  <a:lnTo>
                    <a:pt x="17160" y="4035"/>
                  </a:lnTo>
                  <a:lnTo>
                    <a:pt x="18421" y="6159"/>
                  </a:lnTo>
                  <a:lnTo>
                    <a:pt x="19503" y="8640"/>
                  </a:lnTo>
                  <a:lnTo>
                    <a:pt x="20384" y="11436"/>
                  </a:lnTo>
                  <a:lnTo>
                    <a:pt x="21455" y="17795"/>
                  </a:lnTo>
                  <a:lnTo>
                    <a:pt x="21600" y="21271"/>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grpSp>
      <p:grpSp>
        <p:nvGrpSpPr>
          <p:cNvPr id="753" name="object 85"/>
          <p:cNvGrpSpPr/>
          <p:nvPr/>
        </p:nvGrpSpPr>
        <p:grpSpPr>
          <a:xfrm>
            <a:off x="13018858" y="9899588"/>
            <a:ext cx="6982176" cy="2708710"/>
            <a:chOff x="0" y="0"/>
            <a:chExt cx="6982175" cy="2708708"/>
          </a:xfrm>
        </p:grpSpPr>
        <p:sp>
          <p:nvSpPr>
            <p:cNvPr id="735" name="object 86"/>
            <p:cNvSpPr/>
            <p:nvPr/>
          </p:nvSpPr>
          <p:spPr>
            <a:xfrm>
              <a:off x="0" y="-1"/>
              <a:ext cx="684758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36" name="object 87"/>
            <p:cNvSpPr/>
            <p:nvPr/>
          </p:nvSpPr>
          <p:spPr>
            <a:xfrm>
              <a:off x="134594" y="2708708"/>
              <a:ext cx="684758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737" name="object 88" descr="object 88"/>
            <p:cNvPicPr>
              <a:picLocks noChangeAspect="1"/>
            </p:cNvPicPr>
            <p:nvPr/>
          </p:nvPicPr>
          <p:blipFill>
            <a:blip r:embed="rId3">
              <a:extLst/>
            </a:blip>
            <a:stretch>
              <a:fillRect/>
            </a:stretch>
          </p:blipFill>
          <p:spPr>
            <a:xfrm>
              <a:off x="1237136" y="1306986"/>
              <a:ext cx="158943" cy="249642"/>
            </a:xfrm>
            <a:prstGeom prst="rect">
              <a:avLst/>
            </a:prstGeom>
            <a:ln w="12700" cap="flat">
              <a:noFill/>
              <a:miter lim="400000"/>
            </a:ln>
            <a:effectLst/>
          </p:spPr>
        </p:pic>
        <p:sp>
          <p:nvSpPr>
            <p:cNvPr id="738" name="object 89"/>
            <p:cNvSpPr/>
            <p:nvPr/>
          </p:nvSpPr>
          <p:spPr>
            <a:xfrm>
              <a:off x="1379245" y="862218"/>
              <a:ext cx="125077" cy="480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8" y="19053"/>
                  </a:lnTo>
                  <a:lnTo>
                    <a:pt x="788" y="15847"/>
                  </a:lnTo>
                  <a:lnTo>
                    <a:pt x="1757" y="12289"/>
                  </a:lnTo>
                  <a:lnTo>
                    <a:pt x="3053" y="8688"/>
                  </a:lnTo>
                  <a:lnTo>
                    <a:pt x="4632" y="5350"/>
                  </a:lnTo>
                  <a:lnTo>
                    <a:pt x="6452" y="2585"/>
                  </a:lnTo>
                  <a:lnTo>
                    <a:pt x="10643" y="0"/>
                  </a:lnTo>
                  <a:lnTo>
                    <a:pt x="12822" y="694"/>
                  </a:lnTo>
                  <a:lnTo>
                    <a:pt x="16707" y="5337"/>
                  </a:lnTo>
                  <a:lnTo>
                    <a:pt x="18325" y="8671"/>
                  </a:lnTo>
                  <a:lnTo>
                    <a:pt x="19667" y="12269"/>
                  </a:lnTo>
                  <a:lnTo>
                    <a:pt x="20690" y="15825"/>
                  </a:lnTo>
                  <a:lnTo>
                    <a:pt x="21349" y="19029"/>
                  </a:lnTo>
                  <a:lnTo>
                    <a:pt x="21600" y="21575"/>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39" name="object 90"/>
            <p:cNvSpPr/>
            <p:nvPr/>
          </p:nvSpPr>
          <p:spPr>
            <a:xfrm>
              <a:off x="1504172" y="1311325"/>
              <a:ext cx="125076" cy="509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454" y="2140"/>
                  </a:lnTo>
                  <a:lnTo>
                    <a:pt x="20980" y="4868"/>
                  </a:lnTo>
                  <a:lnTo>
                    <a:pt x="20206" y="7960"/>
                  </a:lnTo>
                  <a:lnTo>
                    <a:pt x="19163" y="11192"/>
                  </a:lnTo>
                  <a:lnTo>
                    <a:pt x="17881" y="14339"/>
                  </a:lnTo>
                  <a:lnTo>
                    <a:pt x="16389" y="17178"/>
                  </a:lnTo>
                  <a:lnTo>
                    <a:pt x="14718" y="19484"/>
                  </a:lnTo>
                  <a:lnTo>
                    <a:pt x="10957" y="21600"/>
                  </a:lnTo>
                  <a:lnTo>
                    <a:pt x="9014" y="21036"/>
                  </a:lnTo>
                  <a:lnTo>
                    <a:pt x="5486" y="17188"/>
                  </a:lnTo>
                  <a:lnTo>
                    <a:pt x="3963" y="14352"/>
                  </a:lnTo>
                  <a:lnTo>
                    <a:pt x="2642" y="11208"/>
                  </a:lnTo>
                  <a:lnTo>
                    <a:pt x="1554" y="7978"/>
                  </a:lnTo>
                  <a:lnTo>
                    <a:pt x="731" y="4888"/>
                  </a:lnTo>
                  <a:lnTo>
                    <a:pt x="202" y="2161"/>
                  </a:lnTo>
                  <a:lnTo>
                    <a:pt x="0" y="21"/>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0" name="object 91"/>
            <p:cNvSpPr/>
            <p:nvPr/>
          </p:nvSpPr>
          <p:spPr>
            <a:xfrm>
              <a:off x="1629346" y="622495"/>
              <a:ext cx="125126" cy="719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4" y="18692"/>
                  </a:lnTo>
                  <a:lnTo>
                    <a:pt x="787" y="16636"/>
                  </a:lnTo>
                  <a:lnTo>
                    <a:pt x="1395" y="14327"/>
                  </a:lnTo>
                  <a:lnTo>
                    <a:pt x="2154" y="11874"/>
                  </a:lnTo>
                  <a:lnTo>
                    <a:pt x="3052" y="9389"/>
                  </a:lnTo>
                  <a:lnTo>
                    <a:pt x="4075" y="6982"/>
                  </a:lnTo>
                  <a:lnTo>
                    <a:pt x="5212" y="4765"/>
                  </a:lnTo>
                  <a:lnTo>
                    <a:pt x="6450" y="2847"/>
                  </a:lnTo>
                  <a:lnTo>
                    <a:pt x="7775" y="1340"/>
                  </a:lnTo>
                  <a:lnTo>
                    <a:pt x="10639" y="0"/>
                  </a:lnTo>
                  <a:lnTo>
                    <a:pt x="12105" y="352"/>
                  </a:lnTo>
                  <a:lnTo>
                    <a:pt x="14852" y="2841"/>
                  </a:lnTo>
                  <a:lnTo>
                    <a:pt x="16108" y="4757"/>
                  </a:lnTo>
                  <a:lnTo>
                    <a:pt x="17268" y="6973"/>
                  </a:lnTo>
                  <a:lnTo>
                    <a:pt x="18318" y="9378"/>
                  </a:lnTo>
                  <a:lnTo>
                    <a:pt x="19247" y="11862"/>
                  </a:lnTo>
                  <a:lnTo>
                    <a:pt x="20040" y="14313"/>
                  </a:lnTo>
                  <a:lnTo>
                    <a:pt x="20685" y="16622"/>
                  </a:lnTo>
                  <a:lnTo>
                    <a:pt x="21169" y="18677"/>
                  </a:lnTo>
                  <a:lnTo>
                    <a:pt x="21478" y="20369"/>
                  </a:lnTo>
                  <a:lnTo>
                    <a:pt x="21600" y="21585"/>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1" name="object 92"/>
            <p:cNvSpPr/>
            <p:nvPr/>
          </p:nvSpPr>
          <p:spPr>
            <a:xfrm>
              <a:off x="1754272" y="1310290"/>
              <a:ext cx="125077" cy="7223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259" y="2902"/>
                  </a:lnTo>
                  <a:lnTo>
                    <a:pt x="20817" y="4957"/>
                  </a:lnTo>
                  <a:lnTo>
                    <a:pt x="20210" y="7266"/>
                  </a:lnTo>
                  <a:lnTo>
                    <a:pt x="19451" y="9719"/>
                  </a:lnTo>
                  <a:lnTo>
                    <a:pt x="18554" y="12205"/>
                  </a:lnTo>
                  <a:lnTo>
                    <a:pt x="17529" y="14613"/>
                  </a:lnTo>
                  <a:lnTo>
                    <a:pt x="16391" y="16831"/>
                  </a:lnTo>
                  <a:lnTo>
                    <a:pt x="15152" y="18751"/>
                  </a:lnTo>
                  <a:lnTo>
                    <a:pt x="13825" y="20259"/>
                  </a:lnTo>
                  <a:lnTo>
                    <a:pt x="10957" y="21600"/>
                  </a:lnTo>
                  <a:lnTo>
                    <a:pt x="9492" y="21248"/>
                  </a:lnTo>
                  <a:lnTo>
                    <a:pt x="6745" y="18756"/>
                  </a:lnTo>
                  <a:lnTo>
                    <a:pt x="5489" y="16839"/>
                  </a:lnTo>
                  <a:lnTo>
                    <a:pt x="4329" y="14622"/>
                  </a:lnTo>
                  <a:lnTo>
                    <a:pt x="3279" y="12216"/>
                  </a:lnTo>
                  <a:lnTo>
                    <a:pt x="2350" y="9732"/>
                  </a:lnTo>
                  <a:lnTo>
                    <a:pt x="1556" y="7280"/>
                  </a:lnTo>
                  <a:lnTo>
                    <a:pt x="911" y="4972"/>
                  </a:lnTo>
                  <a:lnTo>
                    <a:pt x="428" y="2918"/>
                  </a:lnTo>
                  <a:lnTo>
                    <a:pt x="120" y="1229"/>
                  </a:lnTo>
                  <a:lnTo>
                    <a:pt x="0" y="17"/>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2" name="object 93"/>
            <p:cNvSpPr/>
            <p:nvPr/>
          </p:nvSpPr>
          <p:spPr>
            <a:xfrm>
              <a:off x="1879498" y="243917"/>
              <a:ext cx="125077" cy="1096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45" y="20209"/>
                  </a:lnTo>
                  <a:lnTo>
                    <a:pt x="343" y="19142"/>
                  </a:lnTo>
                  <a:lnTo>
                    <a:pt x="620" y="17878"/>
                  </a:lnTo>
                  <a:lnTo>
                    <a:pt x="971" y="16453"/>
                  </a:lnTo>
                  <a:lnTo>
                    <a:pt x="1394" y="14903"/>
                  </a:lnTo>
                  <a:lnTo>
                    <a:pt x="1883" y="13265"/>
                  </a:lnTo>
                  <a:lnTo>
                    <a:pt x="2436" y="11577"/>
                  </a:lnTo>
                  <a:lnTo>
                    <a:pt x="3050" y="9875"/>
                  </a:lnTo>
                  <a:lnTo>
                    <a:pt x="3719" y="8195"/>
                  </a:lnTo>
                  <a:lnTo>
                    <a:pt x="4440" y="6576"/>
                  </a:lnTo>
                  <a:lnTo>
                    <a:pt x="5211" y="5052"/>
                  </a:lnTo>
                  <a:lnTo>
                    <a:pt x="6026" y="3662"/>
                  </a:lnTo>
                  <a:lnTo>
                    <a:pt x="6882" y="2442"/>
                  </a:lnTo>
                  <a:lnTo>
                    <a:pt x="7775" y="1429"/>
                  </a:lnTo>
                  <a:lnTo>
                    <a:pt x="9660" y="171"/>
                  </a:lnTo>
                  <a:lnTo>
                    <a:pt x="10643" y="0"/>
                  </a:lnTo>
                  <a:lnTo>
                    <a:pt x="11625" y="171"/>
                  </a:lnTo>
                  <a:lnTo>
                    <a:pt x="13516" y="1427"/>
                  </a:lnTo>
                  <a:lnTo>
                    <a:pt x="14417" y="2439"/>
                  </a:lnTo>
                  <a:lnTo>
                    <a:pt x="15283" y="3658"/>
                  </a:lnTo>
                  <a:lnTo>
                    <a:pt x="16110" y="5048"/>
                  </a:lnTo>
                  <a:lnTo>
                    <a:pt x="16895" y="6570"/>
                  </a:lnTo>
                  <a:lnTo>
                    <a:pt x="17633" y="8189"/>
                  </a:lnTo>
                  <a:lnTo>
                    <a:pt x="18321" y="9868"/>
                  </a:lnTo>
                  <a:lnTo>
                    <a:pt x="18955" y="11570"/>
                  </a:lnTo>
                  <a:lnTo>
                    <a:pt x="19530" y="13257"/>
                  </a:lnTo>
                  <a:lnTo>
                    <a:pt x="20043" y="14894"/>
                  </a:lnTo>
                  <a:lnTo>
                    <a:pt x="20491" y="16444"/>
                  </a:lnTo>
                  <a:lnTo>
                    <a:pt x="20868" y="17869"/>
                  </a:lnTo>
                  <a:lnTo>
                    <a:pt x="21171" y="19133"/>
                  </a:lnTo>
                  <a:lnTo>
                    <a:pt x="21397" y="20199"/>
                  </a:lnTo>
                  <a:lnTo>
                    <a:pt x="21541" y="21030"/>
                  </a:lnTo>
                  <a:lnTo>
                    <a:pt x="21600" y="21590"/>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3" name="object 94"/>
            <p:cNvSpPr/>
            <p:nvPr/>
          </p:nvSpPr>
          <p:spPr>
            <a:xfrm>
              <a:off x="2004373" y="1309299"/>
              <a:ext cx="125127" cy="1155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471" y="1260"/>
                  </a:lnTo>
                  <a:lnTo>
                    <a:pt x="21293" y="2233"/>
                  </a:lnTo>
                  <a:lnTo>
                    <a:pt x="21044" y="3392"/>
                  </a:lnTo>
                  <a:lnTo>
                    <a:pt x="20727" y="4705"/>
                  </a:lnTo>
                  <a:lnTo>
                    <a:pt x="20346" y="6141"/>
                  </a:lnTo>
                  <a:lnTo>
                    <a:pt x="19903" y="7668"/>
                  </a:lnTo>
                  <a:lnTo>
                    <a:pt x="19402" y="9255"/>
                  </a:lnTo>
                  <a:lnTo>
                    <a:pt x="18846" y="10870"/>
                  </a:lnTo>
                  <a:lnTo>
                    <a:pt x="18238" y="12481"/>
                  </a:lnTo>
                  <a:lnTo>
                    <a:pt x="17581" y="14057"/>
                  </a:lnTo>
                  <a:lnTo>
                    <a:pt x="16879" y="15566"/>
                  </a:lnTo>
                  <a:lnTo>
                    <a:pt x="16135" y="16977"/>
                  </a:lnTo>
                  <a:lnTo>
                    <a:pt x="15352" y="18257"/>
                  </a:lnTo>
                  <a:lnTo>
                    <a:pt x="14533" y="19376"/>
                  </a:lnTo>
                  <a:lnTo>
                    <a:pt x="13681" y="20301"/>
                  </a:lnTo>
                  <a:lnTo>
                    <a:pt x="11892" y="21445"/>
                  </a:lnTo>
                  <a:lnTo>
                    <a:pt x="10961" y="21600"/>
                  </a:lnTo>
                  <a:lnTo>
                    <a:pt x="10029" y="21446"/>
                  </a:lnTo>
                  <a:lnTo>
                    <a:pt x="8232" y="20304"/>
                  </a:lnTo>
                  <a:lnTo>
                    <a:pt x="7372" y="19379"/>
                  </a:lnTo>
                  <a:lnTo>
                    <a:pt x="6544" y="18262"/>
                  </a:lnTo>
                  <a:lnTo>
                    <a:pt x="5749" y="16982"/>
                  </a:lnTo>
                  <a:lnTo>
                    <a:pt x="4991" y="15572"/>
                  </a:lnTo>
                  <a:lnTo>
                    <a:pt x="4274" y="14063"/>
                  </a:lnTo>
                  <a:lnTo>
                    <a:pt x="3601" y="12488"/>
                  </a:lnTo>
                  <a:lnTo>
                    <a:pt x="2974" y="10877"/>
                  </a:lnTo>
                  <a:lnTo>
                    <a:pt x="2399" y="9263"/>
                  </a:lnTo>
                  <a:lnTo>
                    <a:pt x="1876" y="7676"/>
                  </a:lnTo>
                  <a:lnTo>
                    <a:pt x="1411" y="6149"/>
                  </a:lnTo>
                  <a:lnTo>
                    <a:pt x="1006" y="4713"/>
                  </a:lnTo>
                  <a:lnTo>
                    <a:pt x="665" y="3401"/>
                  </a:lnTo>
                  <a:lnTo>
                    <a:pt x="390" y="2242"/>
                  </a:lnTo>
                  <a:lnTo>
                    <a:pt x="186" y="1270"/>
                  </a:lnTo>
                  <a:lnTo>
                    <a:pt x="54" y="515"/>
                  </a:lnTo>
                  <a:lnTo>
                    <a:pt x="0" y="9"/>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4" name="object 95"/>
            <p:cNvSpPr/>
            <p:nvPr/>
          </p:nvSpPr>
          <p:spPr>
            <a:xfrm>
              <a:off x="2129599" y="42049"/>
              <a:ext cx="135424" cy="2630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86" y="10173"/>
                  </a:lnTo>
                  <a:lnTo>
                    <a:pt x="380" y="9348"/>
                  </a:lnTo>
                  <a:lnTo>
                    <a:pt x="599" y="8833"/>
                  </a:lnTo>
                  <a:lnTo>
                    <a:pt x="865" y="8262"/>
                  </a:lnTo>
                  <a:lnTo>
                    <a:pt x="1174" y="7647"/>
                  </a:lnTo>
                  <a:lnTo>
                    <a:pt x="1526" y="6997"/>
                  </a:lnTo>
                  <a:lnTo>
                    <a:pt x="1919" y="6322"/>
                  </a:lnTo>
                  <a:lnTo>
                    <a:pt x="2349" y="5633"/>
                  </a:lnTo>
                  <a:lnTo>
                    <a:pt x="2817" y="4941"/>
                  </a:lnTo>
                  <a:lnTo>
                    <a:pt x="3319" y="4254"/>
                  </a:lnTo>
                  <a:lnTo>
                    <a:pt x="3853" y="3585"/>
                  </a:lnTo>
                  <a:lnTo>
                    <a:pt x="4419" y="2942"/>
                  </a:lnTo>
                  <a:lnTo>
                    <a:pt x="5014" y="2336"/>
                  </a:lnTo>
                  <a:lnTo>
                    <a:pt x="5635" y="1778"/>
                  </a:lnTo>
                  <a:lnTo>
                    <a:pt x="6283" y="1278"/>
                  </a:lnTo>
                  <a:lnTo>
                    <a:pt x="6953" y="845"/>
                  </a:lnTo>
                  <a:lnTo>
                    <a:pt x="8356" y="225"/>
                  </a:lnTo>
                  <a:lnTo>
                    <a:pt x="9830" y="0"/>
                  </a:lnTo>
                  <a:lnTo>
                    <a:pt x="10215" y="33"/>
                  </a:lnTo>
                  <a:lnTo>
                    <a:pt x="11379" y="501"/>
                  </a:lnTo>
                  <a:lnTo>
                    <a:pt x="12156" y="1092"/>
                  </a:lnTo>
                  <a:lnTo>
                    <a:pt x="12930" y="1877"/>
                  </a:lnTo>
                  <a:lnTo>
                    <a:pt x="13314" y="2335"/>
                  </a:lnTo>
                  <a:lnTo>
                    <a:pt x="13696" y="2833"/>
                  </a:lnTo>
                  <a:lnTo>
                    <a:pt x="14075" y="3366"/>
                  </a:lnTo>
                  <a:lnTo>
                    <a:pt x="14451" y="3934"/>
                  </a:lnTo>
                  <a:lnTo>
                    <a:pt x="14822" y="4531"/>
                  </a:lnTo>
                  <a:lnTo>
                    <a:pt x="15190" y="5157"/>
                  </a:lnTo>
                  <a:lnTo>
                    <a:pt x="15552" y="5806"/>
                  </a:lnTo>
                  <a:lnTo>
                    <a:pt x="15908" y="6477"/>
                  </a:lnTo>
                  <a:lnTo>
                    <a:pt x="16259" y="7166"/>
                  </a:lnTo>
                  <a:lnTo>
                    <a:pt x="16604" y="7871"/>
                  </a:lnTo>
                  <a:lnTo>
                    <a:pt x="16941" y="8588"/>
                  </a:lnTo>
                  <a:lnTo>
                    <a:pt x="17270" y="9314"/>
                  </a:lnTo>
                  <a:lnTo>
                    <a:pt x="17592" y="10046"/>
                  </a:lnTo>
                  <a:lnTo>
                    <a:pt x="17905" y="10781"/>
                  </a:lnTo>
                  <a:lnTo>
                    <a:pt x="18209" y="11517"/>
                  </a:lnTo>
                  <a:lnTo>
                    <a:pt x="18504" y="12250"/>
                  </a:lnTo>
                  <a:lnTo>
                    <a:pt x="18788" y="12976"/>
                  </a:lnTo>
                  <a:lnTo>
                    <a:pt x="19062" y="13694"/>
                  </a:lnTo>
                  <a:lnTo>
                    <a:pt x="19325" y="14400"/>
                  </a:lnTo>
                  <a:lnTo>
                    <a:pt x="19576" y="15091"/>
                  </a:lnTo>
                  <a:lnTo>
                    <a:pt x="19815" y="15764"/>
                  </a:lnTo>
                  <a:lnTo>
                    <a:pt x="20041" y="16416"/>
                  </a:lnTo>
                  <a:lnTo>
                    <a:pt x="20254" y="17044"/>
                  </a:lnTo>
                  <a:lnTo>
                    <a:pt x="20454" y="17645"/>
                  </a:lnTo>
                  <a:lnTo>
                    <a:pt x="20639" y="18215"/>
                  </a:lnTo>
                  <a:lnTo>
                    <a:pt x="20810" y="18753"/>
                  </a:lnTo>
                  <a:lnTo>
                    <a:pt x="20965" y="19254"/>
                  </a:lnTo>
                  <a:lnTo>
                    <a:pt x="21105" y="19717"/>
                  </a:lnTo>
                  <a:lnTo>
                    <a:pt x="21228" y="20136"/>
                  </a:lnTo>
                  <a:lnTo>
                    <a:pt x="21425" y="20838"/>
                  </a:lnTo>
                  <a:lnTo>
                    <a:pt x="21550" y="21334"/>
                  </a:lnTo>
                  <a:lnTo>
                    <a:pt x="21585" y="21497"/>
                  </a:lnTo>
                  <a:lnTo>
                    <a:pt x="21600" y="21600"/>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5" name="object 96"/>
            <p:cNvSpPr/>
            <p:nvPr/>
          </p:nvSpPr>
          <p:spPr>
            <a:xfrm>
              <a:off x="253475" y="1286090"/>
              <a:ext cx="125076" cy="101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14500"/>
                  </a:lnTo>
                  <a:lnTo>
                    <a:pt x="18547" y="20516"/>
                  </a:lnTo>
                  <a:lnTo>
                    <a:pt x="15147" y="21559"/>
                  </a:lnTo>
                  <a:lnTo>
                    <a:pt x="10957" y="21143"/>
                  </a:lnTo>
                  <a:lnTo>
                    <a:pt x="6742" y="21600"/>
                  </a:lnTo>
                  <a:lnTo>
                    <a:pt x="3275" y="20594"/>
                  </a:lnTo>
                  <a:lnTo>
                    <a:pt x="910" y="14602"/>
                  </a:lnTo>
                  <a:lnTo>
                    <a:pt x="0" y="107"/>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6" name="object 97"/>
            <p:cNvSpPr/>
            <p:nvPr/>
          </p:nvSpPr>
          <p:spPr>
            <a:xfrm>
              <a:off x="378675" y="1088969"/>
              <a:ext cx="125077" cy="227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0"/>
                  </a:lnTo>
                  <a:lnTo>
                    <a:pt x="3053" y="6337"/>
                  </a:lnTo>
                  <a:lnTo>
                    <a:pt x="6452" y="1705"/>
                  </a:lnTo>
                  <a:lnTo>
                    <a:pt x="10643" y="0"/>
                  </a:lnTo>
                  <a:lnTo>
                    <a:pt x="14858" y="1686"/>
                  </a:lnTo>
                  <a:lnTo>
                    <a:pt x="18325" y="6302"/>
                  </a:lnTo>
                  <a:lnTo>
                    <a:pt x="20690" y="13156"/>
                  </a:lnTo>
                  <a:lnTo>
                    <a:pt x="21600" y="21552"/>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7" name="object 98"/>
            <p:cNvSpPr/>
            <p:nvPr/>
          </p:nvSpPr>
          <p:spPr>
            <a:xfrm>
              <a:off x="503601" y="1285054"/>
              <a:ext cx="125077" cy="227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7" y="15263"/>
                  </a:lnTo>
                  <a:lnTo>
                    <a:pt x="15147" y="19894"/>
                  </a:lnTo>
                  <a:lnTo>
                    <a:pt x="10957" y="21600"/>
                  </a:lnTo>
                  <a:lnTo>
                    <a:pt x="6742" y="19914"/>
                  </a:lnTo>
                  <a:lnTo>
                    <a:pt x="3275" y="15297"/>
                  </a:lnTo>
                  <a:lnTo>
                    <a:pt x="910" y="8444"/>
                  </a:lnTo>
                  <a:lnTo>
                    <a:pt x="0" y="48"/>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8" name="object 99"/>
            <p:cNvSpPr/>
            <p:nvPr/>
          </p:nvSpPr>
          <p:spPr>
            <a:xfrm>
              <a:off x="628802" y="1087934"/>
              <a:ext cx="125076" cy="227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2"/>
                  </a:lnTo>
                  <a:lnTo>
                    <a:pt x="3050" y="6338"/>
                  </a:lnTo>
                  <a:lnTo>
                    <a:pt x="6449" y="1706"/>
                  </a:lnTo>
                  <a:lnTo>
                    <a:pt x="10643" y="0"/>
                  </a:lnTo>
                  <a:lnTo>
                    <a:pt x="14857" y="1688"/>
                  </a:lnTo>
                  <a:lnTo>
                    <a:pt x="18321" y="6303"/>
                  </a:lnTo>
                  <a:lnTo>
                    <a:pt x="20686" y="13154"/>
                  </a:lnTo>
                  <a:lnTo>
                    <a:pt x="21600" y="21547"/>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49" name="object 100"/>
            <p:cNvSpPr/>
            <p:nvPr/>
          </p:nvSpPr>
          <p:spPr>
            <a:xfrm>
              <a:off x="753702" y="1284064"/>
              <a:ext cx="125077" cy="227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7" y="15263"/>
                  </a:lnTo>
                  <a:lnTo>
                    <a:pt x="15147" y="19894"/>
                  </a:lnTo>
                  <a:lnTo>
                    <a:pt x="10957" y="21600"/>
                  </a:lnTo>
                  <a:lnTo>
                    <a:pt x="6742" y="19914"/>
                  </a:lnTo>
                  <a:lnTo>
                    <a:pt x="3275" y="15297"/>
                  </a:lnTo>
                  <a:lnTo>
                    <a:pt x="910" y="8444"/>
                  </a:lnTo>
                  <a:lnTo>
                    <a:pt x="0" y="48"/>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50" name="object 101"/>
            <p:cNvSpPr/>
            <p:nvPr/>
          </p:nvSpPr>
          <p:spPr>
            <a:xfrm>
              <a:off x="878903" y="1086952"/>
              <a:ext cx="125076" cy="227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0"/>
                  </a:lnTo>
                  <a:lnTo>
                    <a:pt x="3053" y="6337"/>
                  </a:lnTo>
                  <a:lnTo>
                    <a:pt x="6452" y="1705"/>
                  </a:lnTo>
                  <a:lnTo>
                    <a:pt x="10643" y="0"/>
                  </a:lnTo>
                  <a:lnTo>
                    <a:pt x="14858" y="1686"/>
                  </a:lnTo>
                  <a:lnTo>
                    <a:pt x="18325" y="6302"/>
                  </a:lnTo>
                  <a:lnTo>
                    <a:pt x="20690" y="13156"/>
                  </a:lnTo>
                  <a:lnTo>
                    <a:pt x="21600" y="21552"/>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51" name="object 102"/>
            <p:cNvSpPr/>
            <p:nvPr/>
          </p:nvSpPr>
          <p:spPr>
            <a:xfrm>
              <a:off x="1003829" y="1283029"/>
              <a:ext cx="125076" cy="227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400"/>
                  </a:lnTo>
                  <a:lnTo>
                    <a:pt x="18550" y="15264"/>
                  </a:lnTo>
                  <a:lnTo>
                    <a:pt x="15151" y="19896"/>
                  </a:lnTo>
                  <a:lnTo>
                    <a:pt x="10957" y="21600"/>
                  </a:lnTo>
                  <a:lnTo>
                    <a:pt x="6742" y="19914"/>
                  </a:lnTo>
                  <a:lnTo>
                    <a:pt x="3275" y="15297"/>
                  </a:lnTo>
                  <a:lnTo>
                    <a:pt x="910" y="8444"/>
                  </a:lnTo>
                  <a:lnTo>
                    <a:pt x="0" y="48"/>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52" name="object 103"/>
            <p:cNvSpPr/>
            <p:nvPr/>
          </p:nvSpPr>
          <p:spPr>
            <a:xfrm>
              <a:off x="1129004" y="1085962"/>
              <a:ext cx="125126" cy="227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0"/>
                  </a:lnTo>
                  <a:lnTo>
                    <a:pt x="3052" y="6336"/>
                  </a:lnTo>
                  <a:lnTo>
                    <a:pt x="6450" y="1703"/>
                  </a:lnTo>
                  <a:lnTo>
                    <a:pt x="10639" y="0"/>
                  </a:lnTo>
                  <a:lnTo>
                    <a:pt x="14852" y="1686"/>
                  </a:lnTo>
                  <a:lnTo>
                    <a:pt x="18318" y="6302"/>
                  </a:lnTo>
                  <a:lnTo>
                    <a:pt x="20685" y="13154"/>
                  </a:lnTo>
                  <a:lnTo>
                    <a:pt x="21600" y="21547"/>
                  </a:lnTo>
                </a:path>
              </a:pathLst>
            </a:cu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754" name="object 106"/>
          <p:cNvSpPr txBox="1"/>
          <p:nvPr/>
        </p:nvSpPr>
        <p:spPr>
          <a:xfrm>
            <a:off x="6029795" y="9123509"/>
            <a:ext cx="2640961" cy="554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4000"/>
            </a:pPr>
            <a:r>
              <a:t>stable</a:t>
            </a:r>
            <a:r>
              <a:rPr spc="-76"/>
              <a:t> </a:t>
            </a:r>
            <a:r>
              <a:rPr spc="5"/>
              <a:t>path</a:t>
            </a:r>
          </a:p>
        </p:txBody>
      </p:sp>
      <p:sp>
        <p:nvSpPr>
          <p:cNvPr id="755" name="object 107"/>
          <p:cNvSpPr txBox="1"/>
          <p:nvPr/>
        </p:nvSpPr>
        <p:spPr>
          <a:xfrm>
            <a:off x="15084894" y="9161609"/>
            <a:ext cx="3234002" cy="554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5" sz="4000"/>
            </a:pPr>
            <a:r>
              <a:t>unstable</a:t>
            </a:r>
            <a:r>
              <a:rPr spc="-105"/>
              <a:t> </a:t>
            </a:r>
            <a:r>
              <a:t>path</a:t>
            </a:r>
          </a:p>
        </p:txBody>
      </p:sp>
      <p:pic>
        <p:nvPicPr>
          <p:cNvPr id="756" name="Image" descr="Image"/>
          <p:cNvPicPr>
            <a:picLocks noChangeAspect="1"/>
          </p:cNvPicPr>
          <p:nvPr/>
        </p:nvPicPr>
        <p:blipFill>
          <a:blip r:embed="rId4">
            <a:extLst/>
          </a:blip>
          <a:stretch>
            <a:fillRect/>
          </a:stretch>
        </p:blipFill>
        <p:spPr>
          <a:xfrm>
            <a:off x="3121043" y="3214792"/>
            <a:ext cx="19294499" cy="3666121"/>
          </a:xfrm>
          <a:prstGeom prst="rect">
            <a:avLst/>
          </a:prstGeom>
          <a:ln w="12700">
            <a:miter lim="400000"/>
          </a:ln>
        </p:spPr>
      </p:pic>
      <p:grpSp>
        <p:nvGrpSpPr>
          <p:cNvPr id="759" name="Group"/>
          <p:cNvGrpSpPr/>
          <p:nvPr/>
        </p:nvGrpSpPr>
        <p:grpSpPr>
          <a:xfrm>
            <a:off x="21293247" y="118785"/>
            <a:ext cx="2964014" cy="980138"/>
            <a:chOff x="0" y="0"/>
            <a:chExt cx="2964012" cy="980137"/>
          </a:xfrm>
        </p:grpSpPr>
        <p:pic>
          <p:nvPicPr>
            <p:cNvPr id="757" name="image.png" descr="image.png"/>
            <p:cNvPicPr>
              <a:picLocks noChangeAspect="1"/>
            </p:cNvPicPr>
            <p:nvPr/>
          </p:nvPicPr>
          <p:blipFill>
            <a:blip r:embed="rId5">
              <a:extLst/>
            </a:blip>
            <a:srcRect l="755" t="21951" r="58673" b="13019"/>
            <a:stretch>
              <a:fillRect/>
            </a:stretch>
          </p:blipFill>
          <p:spPr>
            <a:xfrm>
              <a:off x="29384" y="0"/>
              <a:ext cx="2905058" cy="657087"/>
            </a:xfrm>
            <a:prstGeom prst="rect">
              <a:avLst/>
            </a:prstGeom>
            <a:ln w="12700" cap="flat">
              <a:noFill/>
              <a:miter lim="400000"/>
            </a:ln>
            <a:effectLst/>
          </p:spPr>
        </p:pic>
        <p:pic>
          <p:nvPicPr>
            <p:cNvPr id="758" name="image.png" descr="image.png"/>
            <p:cNvPicPr>
              <a:picLocks noChangeAspect="1"/>
            </p:cNvPicPr>
            <p:nvPr/>
          </p:nvPicPr>
          <p:blipFill>
            <a:blip r:embed="rId5">
              <a:extLst/>
            </a:blip>
            <a:srcRect l="58605" t="42052" r="0" b="28455"/>
            <a:stretch>
              <a:fillRect/>
            </a:stretch>
          </p:blipFill>
          <p:spPr>
            <a:xfrm>
              <a:off x="0" y="682135"/>
              <a:ext cx="2964013" cy="298003"/>
            </a:xfrm>
            <a:prstGeom prst="rect">
              <a:avLst/>
            </a:prstGeom>
            <a:ln w="12700" cap="flat">
              <a:noFill/>
              <a:miter lim="400000"/>
            </a:ln>
            <a:effectLst/>
          </p:spPr>
        </p:pic>
      </p:grpSp>
      <p:sp>
        <p:nvSpPr>
          <p:cNvPr id="760"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761"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R="0" indent="15411" algn="ctr">
              <a:lnSpc>
                <a:spcPct val="100000"/>
              </a:lnSpc>
              <a:defRPr spc="0" sz="7800"/>
            </a:pPr>
            <a:r>
              <a:t>Mass filter- quadrupole</a:t>
            </a:r>
            <a:r>
              <a:rPr spc="-189"/>
              <a:t> </a:t>
            </a:r>
            <a:r>
              <a:t>(Q)</a:t>
            </a:r>
          </a:p>
        </p:txBody>
      </p:sp>
      <p:grpSp>
        <p:nvGrpSpPr>
          <p:cNvPr id="764" name="Group"/>
          <p:cNvGrpSpPr/>
          <p:nvPr/>
        </p:nvGrpSpPr>
        <p:grpSpPr>
          <a:xfrm>
            <a:off x="19106458" y="4504785"/>
            <a:ext cx="4672643" cy="1270001"/>
            <a:chOff x="0" y="0"/>
            <a:chExt cx="4672641" cy="1270000"/>
          </a:xfrm>
        </p:grpSpPr>
        <p:sp>
          <p:nvSpPr>
            <p:cNvPr id="762" name="Rectangle"/>
            <p:cNvSpPr/>
            <p:nvPr/>
          </p:nvSpPr>
          <p:spPr>
            <a:xfrm>
              <a:off x="0" y="0"/>
              <a:ext cx="4672642" cy="1270000"/>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763" name="Mass Analyzer"/>
            <p:cNvSpPr txBox="1"/>
            <p:nvPr/>
          </p:nvSpPr>
          <p:spPr>
            <a:xfrm>
              <a:off x="43539" y="187222"/>
              <a:ext cx="4355701" cy="895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pc="-116" sz="5300">
                  <a:solidFill>
                    <a:srgbClr val="DB4B36"/>
                  </a:solidFill>
                </a:defRPr>
              </a:lvl1pPr>
            </a:lstStyle>
            <a:p>
              <a:pPr/>
              <a:r>
                <a:t>Mass Analyzer</a:t>
              </a:r>
            </a:p>
          </p:txBody>
        </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10" name="object 4"/>
          <p:cNvGrpSpPr/>
          <p:nvPr/>
        </p:nvGrpSpPr>
        <p:grpSpPr>
          <a:xfrm>
            <a:off x="3373415" y="4731537"/>
            <a:ext cx="4919063" cy="1939313"/>
            <a:chOff x="0" y="0"/>
            <a:chExt cx="4919062" cy="1939312"/>
          </a:xfrm>
        </p:grpSpPr>
        <p:sp>
          <p:nvSpPr>
            <p:cNvPr id="768" name="object 5"/>
            <p:cNvSpPr/>
            <p:nvPr/>
          </p:nvSpPr>
          <p:spPr>
            <a:xfrm>
              <a:off x="67345" y="0"/>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69" name="object 6"/>
            <p:cNvSpPr/>
            <p:nvPr/>
          </p:nvSpPr>
          <p:spPr>
            <a:xfrm>
              <a:off x="67345" y="1939312"/>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70" name="object 7"/>
            <p:cNvSpPr/>
            <p:nvPr/>
          </p:nvSpPr>
          <p:spPr>
            <a:xfrm>
              <a:off x="4306444" y="985768"/>
              <a:ext cx="612618"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3" y="21600"/>
                  </a:lnTo>
                  <a:lnTo>
                    <a:pt x="8346" y="21071"/>
                  </a:lnTo>
                  <a:lnTo>
                    <a:pt x="6070" y="19494"/>
                  </a:lnTo>
                  <a:lnTo>
                    <a:pt x="4062" y="16994"/>
                  </a:lnTo>
                  <a:lnTo>
                    <a:pt x="2386" y="13701"/>
                  </a:lnTo>
                  <a:lnTo>
                    <a:pt x="1107" y="9741"/>
                  </a:lnTo>
                  <a:lnTo>
                    <a:pt x="290" y="5242"/>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71" name="object 8"/>
            <p:cNvSpPr/>
            <p:nvPr/>
          </p:nvSpPr>
          <p:spPr>
            <a:xfrm>
              <a:off x="17956" y="844601"/>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72" name="object 9"/>
            <p:cNvSpPr/>
            <p:nvPr/>
          </p:nvSpPr>
          <p:spPr>
            <a:xfrm>
              <a:off x="630498" y="979251"/>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73" name="object 10"/>
            <p:cNvSpPr/>
            <p:nvPr/>
          </p:nvSpPr>
          <p:spPr>
            <a:xfrm>
              <a:off x="1243241" y="839682"/>
              <a:ext cx="612660"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8" y="0"/>
                  </a:lnTo>
                  <a:lnTo>
                    <a:pt x="13254"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74" name="object 11"/>
            <p:cNvSpPr/>
            <p:nvPr/>
          </p:nvSpPr>
          <p:spPr>
            <a:xfrm>
              <a:off x="1855758" y="974330"/>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2" y="13443"/>
                  </a:lnTo>
                  <a:lnTo>
                    <a:pt x="17573" y="16788"/>
                  </a:lnTo>
                  <a:lnTo>
                    <a:pt x="15571" y="19349"/>
                  </a:lnTo>
                  <a:lnTo>
                    <a:pt x="13300"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75" name="object 12"/>
            <p:cNvSpPr/>
            <p:nvPr/>
          </p:nvSpPr>
          <p:spPr>
            <a:xfrm>
              <a:off x="2468501" y="834760"/>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8" y="4815"/>
                  </a:lnTo>
                  <a:lnTo>
                    <a:pt x="6031" y="2253"/>
                  </a:lnTo>
                  <a:lnTo>
                    <a:pt x="8302" y="605"/>
                  </a:lnTo>
                  <a:lnTo>
                    <a:pt x="10778" y="0"/>
                  </a:lnTo>
                  <a:lnTo>
                    <a:pt x="13255" y="527"/>
                  </a:lnTo>
                  <a:lnTo>
                    <a:pt x="15530" y="2103"/>
                  </a:lnTo>
                  <a:lnTo>
                    <a:pt x="17538" y="4603"/>
                  </a:lnTo>
                  <a:lnTo>
                    <a:pt x="19213" y="7896"/>
                  </a:lnTo>
                  <a:lnTo>
                    <a:pt x="20492" y="11856"/>
                  </a:lnTo>
                  <a:lnTo>
                    <a:pt x="21309" y="16354"/>
                  </a:lnTo>
                  <a:lnTo>
                    <a:pt x="21600" y="21262"/>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76" name="object 13"/>
            <p:cNvSpPr/>
            <p:nvPr/>
          </p:nvSpPr>
          <p:spPr>
            <a:xfrm>
              <a:off x="3081059" y="969410"/>
              <a:ext cx="612659" cy="160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6" y="21075"/>
                  </a:lnTo>
                  <a:lnTo>
                    <a:pt x="6071" y="19499"/>
                  </a:lnTo>
                  <a:lnTo>
                    <a:pt x="4063" y="17000"/>
                  </a:lnTo>
                  <a:lnTo>
                    <a:pt x="2387" y="13706"/>
                  </a:lnTo>
                  <a:lnTo>
                    <a:pt x="1108" y="9745"/>
                  </a:lnTo>
                  <a:lnTo>
                    <a:pt x="291" y="5244"/>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77" name="object 14"/>
            <p:cNvSpPr/>
            <p:nvPr/>
          </p:nvSpPr>
          <p:spPr>
            <a:xfrm>
              <a:off x="3693802" y="829839"/>
              <a:ext cx="612659"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6"/>
                  </a:lnTo>
                  <a:lnTo>
                    <a:pt x="2358" y="8156"/>
                  </a:lnTo>
                  <a:lnTo>
                    <a:pt x="4027" y="4811"/>
                  </a:lnTo>
                  <a:lnTo>
                    <a:pt x="6030" y="2250"/>
                  </a:lnTo>
                  <a:lnTo>
                    <a:pt x="8301" y="603"/>
                  </a:lnTo>
                  <a:lnTo>
                    <a:pt x="10778" y="0"/>
                  </a:lnTo>
                  <a:lnTo>
                    <a:pt x="13254" y="526"/>
                  </a:lnTo>
                  <a:lnTo>
                    <a:pt x="15529" y="2103"/>
                  </a:lnTo>
                  <a:lnTo>
                    <a:pt x="17537" y="4602"/>
                  </a:lnTo>
                  <a:lnTo>
                    <a:pt x="19213" y="7896"/>
                  </a:lnTo>
                  <a:lnTo>
                    <a:pt x="20492" y="11856"/>
                  </a:lnTo>
                  <a:lnTo>
                    <a:pt x="21309" y="16356"/>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778" name="object 15" descr="object 15"/>
            <p:cNvPicPr>
              <a:picLocks noChangeAspect="1"/>
            </p:cNvPicPr>
            <p:nvPr/>
          </p:nvPicPr>
          <p:blipFill>
            <a:blip r:embed="rId3">
              <a:extLst/>
            </a:blip>
            <a:stretch>
              <a:fillRect/>
            </a:stretch>
          </p:blipFill>
          <p:spPr>
            <a:xfrm>
              <a:off x="1148232" y="935501"/>
              <a:ext cx="184823" cy="202668"/>
            </a:xfrm>
            <a:prstGeom prst="rect">
              <a:avLst/>
            </a:prstGeom>
            <a:ln w="12700" cap="flat">
              <a:noFill/>
              <a:miter lim="400000"/>
            </a:ln>
            <a:effectLst/>
          </p:spPr>
        </p:pic>
        <p:sp>
          <p:nvSpPr>
            <p:cNvPr id="779" name="object 16"/>
            <p:cNvSpPr/>
            <p:nvPr/>
          </p:nvSpPr>
          <p:spPr>
            <a:xfrm>
              <a:off x="1312166" y="638479"/>
              <a:ext cx="142838"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4" y="13495"/>
                  </a:lnTo>
                  <a:lnTo>
                    <a:pt x="3051" y="8687"/>
                  </a:lnTo>
                  <a:lnTo>
                    <a:pt x="5213" y="4349"/>
                  </a:lnTo>
                  <a:lnTo>
                    <a:pt x="7777" y="1210"/>
                  </a:lnTo>
                  <a:lnTo>
                    <a:pt x="10641" y="0"/>
                  </a:lnTo>
                  <a:lnTo>
                    <a:pt x="13517" y="1204"/>
                  </a:lnTo>
                  <a:lnTo>
                    <a:pt x="16112" y="4337"/>
                  </a:lnTo>
                  <a:lnTo>
                    <a:pt x="18323" y="8670"/>
                  </a:lnTo>
                  <a:lnTo>
                    <a:pt x="20044" y="13473"/>
                  </a:lnTo>
                  <a:lnTo>
                    <a:pt x="21171" y="18017"/>
                  </a:lnTo>
                  <a:lnTo>
                    <a:pt x="21600" y="2157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0" name="object 17"/>
            <p:cNvSpPr/>
            <p:nvPr/>
          </p:nvSpPr>
          <p:spPr>
            <a:xfrm>
              <a:off x="1454826" y="955797"/>
              <a:ext cx="142838"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3" y="6605"/>
                  </a:lnTo>
                  <a:lnTo>
                    <a:pt x="19328" y="10730"/>
                  </a:lnTo>
                  <a:lnTo>
                    <a:pt x="17681" y="14769"/>
                  </a:lnTo>
                  <a:lnTo>
                    <a:pt x="15694" y="18245"/>
                  </a:lnTo>
                  <a:lnTo>
                    <a:pt x="10959" y="21600"/>
                  </a:lnTo>
                  <a:lnTo>
                    <a:pt x="8479" y="20685"/>
                  </a:lnTo>
                  <a:lnTo>
                    <a:pt x="4171" y="14782"/>
                  </a:lnTo>
                  <a:lnTo>
                    <a:pt x="2473" y="10746"/>
                  </a:lnTo>
                  <a:lnTo>
                    <a:pt x="1169" y="6624"/>
                  </a:lnTo>
                  <a:lnTo>
                    <a:pt x="322" y="2890"/>
                  </a:lnTo>
                  <a:lnTo>
                    <a:pt x="0" y="2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1" name="object 18"/>
            <p:cNvSpPr/>
            <p:nvPr/>
          </p:nvSpPr>
          <p:spPr>
            <a:xfrm>
              <a:off x="1597784" y="469041"/>
              <a:ext cx="142880"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2" name="object 19"/>
            <p:cNvSpPr/>
            <p:nvPr/>
          </p:nvSpPr>
          <p:spPr>
            <a:xfrm>
              <a:off x="1740444" y="955059"/>
              <a:ext cx="142838" cy="510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4" y="13825"/>
                  </a:lnTo>
                  <a:lnTo>
                    <a:pt x="16391" y="16831"/>
                  </a:lnTo>
                  <a:lnTo>
                    <a:pt x="14720" y="19304"/>
                  </a:lnTo>
                  <a:lnTo>
                    <a:pt x="10959" y="21600"/>
                  </a:lnTo>
                  <a:lnTo>
                    <a:pt x="9017" y="20984"/>
                  </a:lnTo>
                  <a:lnTo>
                    <a:pt x="5490" y="16839"/>
                  </a:lnTo>
                  <a:lnTo>
                    <a:pt x="3967" y="13836"/>
                  </a:lnTo>
                  <a:lnTo>
                    <a:pt x="2646" y="10562"/>
                  </a:lnTo>
                  <a:lnTo>
                    <a:pt x="1557" y="7281"/>
                  </a:lnTo>
                  <a:lnTo>
                    <a:pt x="733" y="4254"/>
                  </a:lnTo>
                  <a:lnTo>
                    <a:pt x="203" y="1746"/>
                  </a:lnTo>
                  <a:lnTo>
                    <a:pt x="0" y="18"/>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3" name="object 20"/>
            <p:cNvSpPr/>
            <p:nvPr/>
          </p:nvSpPr>
          <p:spPr>
            <a:xfrm>
              <a:off x="1883443" y="201564"/>
              <a:ext cx="142838" cy="774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89" y="15631"/>
                  </a:lnTo>
                  <a:lnTo>
                    <a:pt x="1843" y="13394"/>
                  </a:lnTo>
                  <a:lnTo>
                    <a:pt x="2618" y="11053"/>
                  </a:lnTo>
                  <a:lnTo>
                    <a:pt x="3507" y="8708"/>
                  </a:lnTo>
                  <a:lnTo>
                    <a:pt x="4498" y="6455"/>
                  </a:lnTo>
                  <a:lnTo>
                    <a:pt x="5581" y="4392"/>
                  </a:lnTo>
                  <a:lnTo>
                    <a:pt x="6747" y="2618"/>
                  </a:lnTo>
                  <a:lnTo>
                    <a:pt x="7986" y="1229"/>
                  </a:lnTo>
                  <a:lnTo>
                    <a:pt x="10641" y="0"/>
                  </a:lnTo>
                  <a:lnTo>
                    <a:pt x="11995" y="323"/>
                  </a:lnTo>
                  <a:lnTo>
                    <a:pt x="14552" y="2614"/>
                  </a:lnTo>
                  <a:lnTo>
                    <a:pt x="15734" y="4387"/>
                  </a:lnTo>
                  <a:lnTo>
                    <a:pt x="16837" y="6449"/>
                  </a:lnTo>
                  <a:lnTo>
                    <a:pt x="17852"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4" name="object 21"/>
            <p:cNvSpPr/>
            <p:nvPr/>
          </p:nvSpPr>
          <p:spPr>
            <a:xfrm>
              <a:off x="2026082" y="954361"/>
              <a:ext cx="142881" cy="816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5" name="object 22"/>
            <p:cNvSpPr/>
            <p:nvPr/>
          </p:nvSpPr>
          <p:spPr>
            <a:xfrm>
              <a:off x="2169061" y="58917"/>
              <a:ext cx="154678"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4" y="4001"/>
                  </a:lnTo>
                  <a:lnTo>
                    <a:pt x="4274" y="3100"/>
                  </a:lnTo>
                  <a:lnTo>
                    <a:pt x="5089" y="2264"/>
                  </a:lnTo>
                  <a:lnTo>
                    <a:pt x="5955" y="1520"/>
                  </a:lnTo>
                  <a:lnTo>
                    <a:pt x="6866" y="895"/>
                  </a:lnTo>
                  <a:lnTo>
                    <a:pt x="8807" y="109"/>
                  </a:lnTo>
                  <a:lnTo>
                    <a:pt x="9827" y="0"/>
                  </a:lnTo>
                  <a:lnTo>
                    <a:pt x="10362" y="63"/>
                  </a:lnTo>
                  <a:lnTo>
                    <a:pt x="11979" y="941"/>
                  </a:lnTo>
                  <a:lnTo>
                    <a:pt x="13053" y="2021"/>
                  </a:lnTo>
                  <a:lnTo>
                    <a:pt x="13584" y="2684"/>
                  </a:lnTo>
                  <a:lnTo>
                    <a:pt x="14111" y="3420"/>
                  </a:lnTo>
                  <a:lnTo>
                    <a:pt x="14630" y="4220"/>
                  </a:lnTo>
                  <a:lnTo>
                    <a:pt x="15142" y="5075"/>
                  </a:lnTo>
                  <a:lnTo>
                    <a:pt x="15644" y="5978"/>
                  </a:lnTo>
                  <a:lnTo>
                    <a:pt x="16135" y="6920"/>
                  </a:lnTo>
                  <a:lnTo>
                    <a:pt x="16614" y="7894"/>
                  </a:lnTo>
                  <a:lnTo>
                    <a:pt x="17080" y="8891"/>
                  </a:lnTo>
                  <a:lnTo>
                    <a:pt x="17530" y="9904"/>
                  </a:lnTo>
                  <a:lnTo>
                    <a:pt x="17964" y="10924"/>
                  </a:lnTo>
                  <a:lnTo>
                    <a:pt x="18381" y="11943"/>
                  </a:lnTo>
                  <a:lnTo>
                    <a:pt x="18779" y="12953"/>
                  </a:lnTo>
                  <a:lnTo>
                    <a:pt x="19156" y="13947"/>
                  </a:lnTo>
                  <a:lnTo>
                    <a:pt x="19512" y="14915"/>
                  </a:lnTo>
                  <a:lnTo>
                    <a:pt x="19844" y="15850"/>
                  </a:lnTo>
                  <a:lnTo>
                    <a:pt x="20152" y="16744"/>
                  </a:lnTo>
                  <a:lnTo>
                    <a:pt x="20434" y="17588"/>
                  </a:lnTo>
                  <a:lnTo>
                    <a:pt x="20690" y="18375"/>
                  </a:lnTo>
                  <a:lnTo>
                    <a:pt x="20916" y="19097"/>
                  </a:lnTo>
                  <a:lnTo>
                    <a:pt x="21113" y="19745"/>
                  </a:lnTo>
                  <a:lnTo>
                    <a:pt x="21278" y="20312"/>
                  </a:lnTo>
                  <a:lnTo>
                    <a:pt x="21510" y="21168"/>
                  </a:lnTo>
                  <a:lnTo>
                    <a:pt x="21573" y="21441"/>
                  </a:lnTo>
                  <a:lnTo>
                    <a:pt x="21600" y="2160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6" name="object 23"/>
            <p:cNvSpPr/>
            <p:nvPr/>
          </p:nvSpPr>
          <p:spPr>
            <a:xfrm>
              <a:off x="26523" y="937962"/>
              <a:ext cx="142838"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9" y="21554"/>
                  </a:lnTo>
                  <a:lnTo>
                    <a:pt x="10959" y="21141"/>
                  </a:lnTo>
                  <a:lnTo>
                    <a:pt x="6744" y="21600"/>
                  </a:lnTo>
                  <a:lnTo>
                    <a:pt x="3277" y="20593"/>
                  </a:lnTo>
                  <a:lnTo>
                    <a:pt x="911" y="14603"/>
                  </a:lnTo>
                  <a:lnTo>
                    <a:pt x="0" y="11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7" name="object 24"/>
            <p:cNvSpPr/>
            <p:nvPr/>
          </p:nvSpPr>
          <p:spPr>
            <a:xfrm>
              <a:off x="169502" y="798681"/>
              <a:ext cx="142837"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8"/>
                  </a:lnTo>
                  <a:lnTo>
                    <a:pt x="6451" y="1707"/>
                  </a:lnTo>
                  <a:lnTo>
                    <a:pt x="10641" y="0"/>
                  </a:lnTo>
                  <a:lnTo>
                    <a:pt x="14856" y="1688"/>
                  </a:lnTo>
                  <a:lnTo>
                    <a:pt x="18323" y="6304"/>
                  </a:lnTo>
                  <a:lnTo>
                    <a:pt x="20689" y="13156"/>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8" name="object 25"/>
            <p:cNvSpPr/>
            <p:nvPr/>
          </p:nvSpPr>
          <p:spPr>
            <a:xfrm>
              <a:off x="312182" y="937265"/>
              <a:ext cx="142838"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9" y="19893"/>
                  </a:lnTo>
                  <a:lnTo>
                    <a:pt x="10959" y="21600"/>
                  </a:lnTo>
                  <a:lnTo>
                    <a:pt x="6740" y="19915"/>
                  </a:lnTo>
                  <a:lnTo>
                    <a:pt x="3272" y="15298"/>
                  </a:lnTo>
                  <a:lnTo>
                    <a:pt x="908"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89" name="object 26"/>
            <p:cNvSpPr/>
            <p:nvPr/>
          </p:nvSpPr>
          <p:spPr>
            <a:xfrm>
              <a:off x="455140" y="797944"/>
              <a:ext cx="142838"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1" y="0"/>
                  </a:lnTo>
                  <a:lnTo>
                    <a:pt x="14855" y="1689"/>
                  </a:lnTo>
                  <a:lnTo>
                    <a:pt x="18321" y="6305"/>
                  </a:lnTo>
                  <a:lnTo>
                    <a:pt x="20686" y="13154"/>
                  </a:lnTo>
                  <a:lnTo>
                    <a:pt x="21600" y="2154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90" name="object 27"/>
            <p:cNvSpPr/>
            <p:nvPr/>
          </p:nvSpPr>
          <p:spPr>
            <a:xfrm>
              <a:off x="597784" y="936526"/>
              <a:ext cx="14283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9" y="19893"/>
                  </a:lnTo>
                  <a:lnTo>
                    <a:pt x="10959" y="21600"/>
                  </a:lnTo>
                  <a:lnTo>
                    <a:pt x="6744" y="19916"/>
                  </a:lnTo>
                  <a:lnTo>
                    <a:pt x="3277" y="15300"/>
                  </a:lnTo>
                  <a:lnTo>
                    <a:pt x="911" y="8447"/>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91" name="object 28"/>
            <p:cNvSpPr/>
            <p:nvPr/>
          </p:nvSpPr>
          <p:spPr>
            <a:xfrm>
              <a:off x="740762" y="797292"/>
              <a:ext cx="142837"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92" name="object 29"/>
            <p:cNvSpPr/>
            <p:nvPr/>
          </p:nvSpPr>
          <p:spPr>
            <a:xfrm>
              <a:off x="883421" y="935828"/>
              <a:ext cx="142838"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399"/>
                  </a:lnTo>
                  <a:lnTo>
                    <a:pt x="18551" y="15263"/>
                  </a:lnTo>
                  <a:lnTo>
                    <a:pt x="15152" y="19895"/>
                  </a:lnTo>
                  <a:lnTo>
                    <a:pt x="10959" y="21600"/>
                  </a:lnTo>
                  <a:lnTo>
                    <a:pt x="6744" y="19915"/>
                  </a:lnTo>
                  <a:lnTo>
                    <a:pt x="3277" y="15298"/>
                  </a:lnTo>
                  <a:lnTo>
                    <a:pt x="911"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93" name="object 30"/>
            <p:cNvSpPr/>
            <p:nvPr/>
          </p:nvSpPr>
          <p:spPr>
            <a:xfrm>
              <a:off x="1026380" y="796553"/>
              <a:ext cx="142880"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794" name="object 31" descr="object 31"/>
            <p:cNvPicPr>
              <a:picLocks noChangeAspect="1"/>
            </p:cNvPicPr>
            <p:nvPr/>
          </p:nvPicPr>
          <p:blipFill>
            <a:blip r:embed="rId4">
              <a:extLst/>
            </a:blip>
            <a:stretch>
              <a:fillRect/>
            </a:stretch>
          </p:blipFill>
          <p:spPr>
            <a:xfrm>
              <a:off x="1897177" y="938866"/>
              <a:ext cx="281769" cy="202626"/>
            </a:xfrm>
            <a:prstGeom prst="rect">
              <a:avLst/>
            </a:prstGeom>
            <a:ln w="12700" cap="flat">
              <a:noFill/>
              <a:miter lim="400000"/>
            </a:ln>
            <a:effectLst/>
          </p:spPr>
        </p:pic>
        <p:sp>
          <p:nvSpPr>
            <p:cNvPr id="795" name="object 32"/>
            <p:cNvSpPr/>
            <p:nvPr/>
          </p:nvSpPr>
          <p:spPr>
            <a:xfrm>
              <a:off x="2158136" y="641801"/>
              <a:ext cx="239784"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8629"/>
                  </a:lnTo>
                  <a:lnTo>
                    <a:pt x="1029" y="14854"/>
                  </a:lnTo>
                  <a:lnTo>
                    <a:pt x="2276" y="10734"/>
                  </a:lnTo>
                  <a:lnTo>
                    <a:pt x="3924" y="6730"/>
                  </a:lnTo>
                  <a:lnTo>
                    <a:pt x="5911" y="3300"/>
                  </a:lnTo>
                  <a:lnTo>
                    <a:pt x="10643" y="0"/>
                  </a:lnTo>
                  <a:lnTo>
                    <a:pt x="13122" y="898"/>
                  </a:lnTo>
                  <a:lnTo>
                    <a:pt x="17431" y="6715"/>
                  </a:lnTo>
                  <a:lnTo>
                    <a:pt x="19128" y="10716"/>
                  </a:lnTo>
                  <a:lnTo>
                    <a:pt x="20432" y="14832"/>
                  </a:lnTo>
                  <a:lnTo>
                    <a:pt x="21278" y="18606"/>
                  </a:lnTo>
                  <a:lnTo>
                    <a:pt x="21600" y="2157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96" name="object 33"/>
            <p:cNvSpPr/>
            <p:nvPr/>
          </p:nvSpPr>
          <p:spPr>
            <a:xfrm>
              <a:off x="2397624" y="959161"/>
              <a:ext cx="239783"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0" y="14767"/>
                  </a:lnTo>
                  <a:lnTo>
                    <a:pt x="15694" y="18243"/>
                  </a:lnTo>
                  <a:lnTo>
                    <a:pt x="13431" y="20680"/>
                  </a:lnTo>
                  <a:lnTo>
                    <a:pt x="10957" y="21600"/>
                  </a:lnTo>
                  <a:lnTo>
                    <a:pt x="8478" y="20684"/>
                  </a:lnTo>
                  <a:lnTo>
                    <a:pt x="6193" y="18252"/>
                  </a:lnTo>
                  <a:lnTo>
                    <a:pt x="4169" y="14781"/>
                  </a:lnTo>
                  <a:lnTo>
                    <a:pt x="2472" y="10746"/>
                  </a:lnTo>
                  <a:lnTo>
                    <a:pt x="1168" y="6623"/>
                  </a:lnTo>
                  <a:lnTo>
                    <a:pt x="321" y="2890"/>
                  </a:lnTo>
                  <a:lnTo>
                    <a:pt x="0" y="2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97" name="object 34"/>
            <p:cNvSpPr/>
            <p:nvPr/>
          </p:nvSpPr>
          <p:spPr>
            <a:xfrm>
              <a:off x="2637591" y="472405"/>
              <a:ext cx="239867" cy="508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1" y="17356"/>
                  </a:lnTo>
                  <a:lnTo>
                    <a:pt x="1396" y="14327"/>
                  </a:lnTo>
                  <a:lnTo>
                    <a:pt x="2439" y="11045"/>
                  </a:lnTo>
                  <a:lnTo>
                    <a:pt x="3722" y="7770"/>
                  </a:lnTo>
                  <a:lnTo>
                    <a:pt x="5213" y="4765"/>
                  </a:lnTo>
                  <a:lnTo>
                    <a:pt x="6884" y="2294"/>
                  </a:lnTo>
                  <a:lnTo>
                    <a:pt x="10639" y="0"/>
                  </a:lnTo>
                  <a:lnTo>
                    <a:pt x="12582" y="615"/>
                  </a:lnTo>
                  <a:lnTo>
                    <a:pt x="16110" y="4757"/>
                  </a:lnTo>
                  <a:lnTo>
                    <a:pt x="17633" y="7760"/>
                  </a:lnTo>
                  <a:lnTo>
                    <a:pt x="18953" y="11033"/>
                  </a:lnTo>
                  <a:lnTo>
                    <a:pt x="20041" y="14314"/>
                  </a:lnTo>
                  <a:lnTo>
                    <a:pt x="20866" y="17342"/>
                  </a:lnTo>
                  <a:lnTo>
                    <a:pt x="21396" y="19853"/>
                  </a:lnTo>
                  <a:lnTo>
                    <a:pt x="21600" y="2158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98" name="object 35"/>
            <p:cNvSpPr/>
            <p:nvPr/>
          </p:nvSpPr>
          <p:spPr>
            <a:xfrm>
              <a:off x="2877082" y="958421"/>
              <a:ext cx="239784"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7" y="13836"/>
                  </a:lnTo>
                  <a:lnTo>
                    <a:pt x="2645" y="10562"/>
                  </a:lnTo>
                  <a:lnTo>
                    <a:pt x="1556" y="7280"/>
                  </a:lnTo>
                  <a:lnTo>
                    <a:pt x="732" y="4254"/>
                  </a:lnTo>
                  <a:lnTo>
                    <a:pt x="203" y="1745"/>
                  </a:lnTo>
                  <a:lnTo>
                    <a:pt x="0" y="18"/>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799" name="object 36"/>
            <p:cNvSpPr/>
            <p:nvPr/>
          </p:nvSpPr>
          <p:spPr>
            <a:xfrm>
              <a:off x="3117150" y="204927"/>
              <a:ext cx="239742"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0" name="object 37"/>
            <p:cNvSpPr/>
            <p:nvPr/>
          </p:nvSpPr>
          <p:spPr>
            <a:xfrm>
              <a:off x="3356533" y="957725"/>
              <a:ext cx="239868"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3" y="7334"/>
                  </a:lnTo>
                  <a:lnTo>
                    <a:pt x="19326" y="9484"/>
                  </a:lnTo>
                  <a:lnTo>
                    <a:pt x="18549" y="11678"/>
                  </a:lnTo>
                  <a:lnTo>
                    <a:pt x="17679" y="13835"/>
                  </a:lnTo>
                  <a:lnTo>
                    <a:pt x="16724" y="15878"/>
                  </a:lnTo>
                  <a:lnTo>
                    <a:pt x="15693" y="17726"/>
                  </a:lnTo>
                  <a:lnTo>
                    <a:pt x="14593" y="19302"/>
                  </a:lnTo>
                  <a:lnTo>
                    <a:pt x="13432" y="20525"/>
                  </a:lnTo>
                  <a:lnTo>
                    <a:pt x="10961" y="21600"/>
                  </a:lnTo>
                  <a:lnTo>
                    <a:pt x="9701" y="21319"/>
                  </a:lnTo>
                  <a:lnTo>
                    <a:pt x="7312" y="19306"/>
                  </a:lnTo>
                  <a:lnTo>
                    <a:pt x="6199" y="17731"/>
                  </a:lnTo>
                  <a:lnTo>
                    <a:pt x="5151" y="15884"/>
                  </a:lnTo>
                  <a:lnTo>
                    <a:pt x="4176"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1" name="object 38"/>
            <p:cNvSpPr/>
            <p:nvPr/>
          </p:nvSpPr>
          <p:spPr>
            <a:xfrm>
              <a:off x="3596605" y="62276"/>
              <a:ext cx="259601" cy="1859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5" y="9287"/>
                  </a:lnTo>
                  <a:lnTo>
                    <a:pt x="726" y="8554"/>
                  </a:lnTo>
                  <a:lnTo>
                    <a:pt x="1133" y="7726"/>
                  </a:lnTo>
                  <a:lnTo>
                    <a:pt x="1621" y="6830"/>
                  </a:lnTo>
                  <a:lnTo>
                    <a:pt x="2183" y="5893"/>
                  </a:lnTo>
                  <a:lnTo>
                    <a:pt x="2817" y="4941"/>
                  </a:lnTo>
                  <a:lnTo>
                    <a:pt x="3515" y="4001"/>
                  </a:lnTo>
                  <a:lnTo>
                    <a:pt x="4275" y="3100"/>
                  </a:lnTo>
                  <a:lnTo>
                    <a:pt x="5090" y="2264"/>
                  </a:lnTo>
                  <a:lnTo>
                    <a:pt x="5956" y="1520"/>
                  </a:lnTo>
                  <a:lnTo>
                    <a:pt x="6868" y="895"/>
                  </a:lnTo>
                  <a:lnTo>
                    <a:pt x="8810" y="108"/>
                  </a:lnTo>
                  <a:lnTo>
                    <a:pt x="9830" y="0"/>
                  </a:lnTo>
                  <a:lnTo>
                    <a:pt x="10365" y="63"/>
                  </a:lnTo>
                  <a:lnTo>
                    <a:pt x="11981" y="941"/>
                  </a:lnTo>
                  <a:lnTo>
                    <a:pt x="13054" y="2020"/>
                  </a:lnTo>
                  <a:lnTo>
                    <a:pt x="13586" y="2684"/>
                  </a:lnTo>
                  <a:lnTo>
                    <a:pt x="14112" y="3420"/>
                  </a:lnTo>
                  <a:lnTo>
                    <a:pt x="14631" y="4219"/>
                  </a:lnTo>
                  <a:lnTo>
                    <a:pt x="15143" y="5074"/>
                  </a:lnTo>
                  <a:lnTo>
                    <a:pt x="15644" y="5977"/>
                  </a:lnTo>
                  <a:lnTo>
                    <a:pt x="16136" y="6920"/>
                  </a:lnTo>
                  <a:lnTo>
                    <a:pt x="16615" y="7894"/>
                  </a:lnTo>
                  <a:lnTo>
                    <a:pt x="17080" y="8891"/>
                  </a:lnTo>
                  <a:lnTo>
                    <a:pt x="17530" y="9904"/>
                  </a:lnTo>
                  <a:lnTo>
                    <a:pt x="17965" y="10924"/>
                  </a:lnTo>
                  <a:lnTo>
                    <a:pt x="18381" y="11943"/>
                  </a:lnTo>
                  <a:lnTo>
                    <a:pt x="18779" y="12953"/>
                  </a:lnTo>
                  <a:lnTo>
                    <a:pt x="19156" y="13946"/>
                  </a:lnTo>
                  <a:lnTo>
                    <a:pt x="19512" y="14914"/>
                  </a:lnTo>
                  <a:lnTo>
                    <a:pt x="19845" y="15849"/>
                  </a:lnTo>
                  <a:lnTo>
                    <a:pt x="20153" y="16743"/>
                  </a:lnTo>
                  <a:lnTo>
                    <a:pt x="20435" y="17588"/>
                  </a:lnTo>
                  <a:lnTo>
                    <a:pt x="20690" y="18375"/>
                  </a:lnTo>
                  <a:lnTo>
                    <a:pt x="20917" y="19097"/>
                  </a:lnTo>
                  <a:lnTo>
                    <a:pt x="21113" y="19745"/>
                  </a:lnTo>
                  <a:lnTo>
                    <a:pt x="21279" y="20311"/>
                  </a:lnTo>
                  <a:lnTo>
                    <a:pt x="21510" y="21167"/>
                  </a:lnTo>
                  <a:lnTo>
                    <a:pt x="21573" y="21441"/>
                  </a:lnTo>
                  <a:lnTo>
                    <a:pt x="21600" y="2160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2" name="object 39"/>
            <p:cNvSpPr/>
            <p:nvPr/>
          </p:nvSpPr>
          <p:spPr>
            <a:xfrm>
              <a:off x="-1" y="941322"/>
              <a:ext cx="239743" cy="72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14501"/>
                  </a:lnTo>
                  <a:lnTo>
                    <a:pt x="18547" y="20518"/>
                  </a:lnTo>
                  <a:lnTo>
                    <a:pt x="15147" y="21561"/>
                  </a:lnTo>
                  <a:lnTo>
                    <a:pt x="10955" y="21141"/>
                  </a:lnTo>
                  <a:lnTo>
                    <a:pt x="6740" y="21600"/>
                  </a:lnTo>
                  <a:lnTo>
                    <a:pt x="3274" y="20593"/>
                  </a:lnTo>
                  <a:lnTo>
                    <a:pt x="910" y="14604"/>
                  </a:lnTo>
                  <a:lnTo>
                    <a:pt x="0" y="11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3" name="object 40"/>
            <p:cNvSpPr/>
            <p:nvPr/>
          </p:nvSpPr>
          <p:spPr>
            <a:xfrm>
              <a:off x="239984" y="802045"/>
              <a:ext cx="239742"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3" y="6337"/>
                  </a:lnTo>
                  <a:lnTo>
                    <a:pt x="6453" y="1705"/>
                  </a:lnTo>
                  <a:lnTo>
                    <a:pt x="10645" y="0"/>
                  </a:lnTo>
                  <a:lnTo>
                    <a:pt x="14859" y="1685"/>
                  </a:lnTo>
                  <a:lnTo>
                    <a:pt x="18325" y="6302"/>
                  </a:lnTo>
                  <a:lnTo>
                    <a:pt x="20690" y="13157"/>
                  </a:lnTo>
                  <a:lnTo>
                    <a:pt x="21600" y="2155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4" name="object 41"/>
            <p:cNvSpPr/>
            <p:nvPr/>
          </p:nvSpPr>
          <p:spPr>
            <a:xfrm>
              <a:off x="479475" y="940585"/>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6" y="15262"/>
                  </a:lnTo>
                  <a:lnTo>
                    <a:pt x="15147" y="19893"/>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5" name="object 42"/>
            <p:cNvSpPr/>
            <p:nvPr/>
          </p:nvSpPr>
          <p:spPr>
            <a:xfrm>
              <a:off x="719479" y="801306"/>
              <a:ext cx="239784"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3" y="0"/>
                  </a:lnTo>
                  <a:lnTo>
                    <a:pt x="14856" y="1686"/>
                  </a:lnTo>
                  <a:lnTo>
                    <a:pt x="18321" y="6301"/>
                  </a:lnTo>
                  <a:lnTo>
                    <a:pt x="20686" y="13151"/>
                  </a:lnTo>
                  <a:lnTo>
                    <a:pt x="21600" y="2154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6" name="object 43"/>
            <p:cNvSpPr/>
            <p:nvPr/>
          </p:nvSpPr>
          <p:spPr>
            <a:xfrm>
              <a:off x="958950" y="939888"/>
              <a:ext cx="239742"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49" y="19893"/>
                  </a:lnTo>
                  <a:lnTo>
                    <a:pt x="10959" y="21600"/>
                  </a:lnTo>
                  <a:lnTo>
                    <a:pt x="6742" y="19912"/>
                  </a:lnTo>
                  <a:lnTo>
                    <a:pt x="3275"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7" name="object 44"/>
            <p:cNvSpPr/>
            <p:nvPr/>
          </p:nvSpPr>
          <p:spPr>
            <a:xfrm>
              <a:off x="1198938" y="800608"/>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4" y="6338"/>
                  </a:lnTo>
                  <a:lnTo>
                    <a:pt x="6453" y="1707"/>
                  </a:lnTo>
                  <a:lnTo>
                    <a:pt x="10643" y="0"/>
                  </a:lnTo>
                  <a:lnTo>
                    <a:pt x="14859" y="1684"/>
                  </a:lnTo>
                  <a:lnTo>
                    <a:pt x="18326" y="6300"/>
                  </a:lnTo>
                  <a:lnTo>
                    <a:pt x="20690" y="13153"/>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8" name="object 45"/>
            <p:cNvSpPr/>
            <p:nvPr/>
          </p:nvSpPr>
          <p:spPr>
            <a:xfrm>
              <a:off x="1438425" y="939149"/>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400"/>
                  </a:lnTo>
                  <a:lnTo>
                    <a:pt x="18551" y="15264"/>
                  </a:lnTo>
                  <a:lnTo>
                    <a:pt x="15152" y="19896"/>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09" name="object 46"/>
            <p:cNvSpPr/>
            <p:nvPr/>
          </p:nvSpPr>
          <p:spPr>
            <a:xfrm>
              <a:off x="1678392" y="799912"/>
              <a:ext cx="23986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0"/>
                  </a:lnTo>
                  <a:lnTo>
                    <a:pt x="3053" y="6336"/>
                  </a:lnTo>
                  <a:lnTo>
                    <a:pt x="6451" y="1704"/>
                  </a:lnTo>
                  <a:lnTo>
                    <a:pt x="10639" y="0"/>
                  </a:lnTo>
                  <a:lnTo>
                    <a:pt x="14854" y="1684"/>
                  </a:lnTo>
                  <a:lnTo>
                    <a:pt x="18320" y="6299"/>
                  </a:lnTo>
                  <a:lnTo>
                    <a:pt x="20686" y="13151"/>
                  </a:lnTo>
                  <a:lnTo>
                    <a:pt x="21600" y="2154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811" name="object 47"/>
          <p:cNvSpPr txBox="1"/>
          <p:nvPr/>
        </p:nvSpPr>
        <p:spPr>
          <a:xfrm>
            <a:off x="4107275" y="4123239"/>
            <a:ext cx="3417305"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x</a:t>
            </a:r>
            <a:r>
              <a:rPr spc="-22"/>
              <a:t> </a:t>
            </a:r>
            <a:r>
              <a:rPr spc="5"/>
              <a:t>amp</a:t>
            </a:r>
          </a:p>
        </p:txBody>
      </p:sp>
      <p:grpSp>
        <p:nvGrpSpPr>
          <p:cNvPr id="814" name="Group"/>
          <p:cNvGrpSpPr/>
          <p:nvPr/>
        </p:nvGrpSpPr>
        <p:grpSpPr>
          <a:xfrm>
            <a:off x="21293247" y="118785"/>
            <a:ext cx="2964014" cy="980138"/>
            <a:chOff x="0" y="0"/>
            <a:chExt cx="2964012" cy="980137"/>
          </a:xfrm>
        </p:grpSpPr>
        <p:pic>
          <p:nvPicPr>
            <p:cNvPr id="812" name="image.png" descr="image.png"/>
            <p:cNvPicPr>
              <a:picLocks noChangeAspect="1"/>
            </p:cNvPicPr>
            <p:nvPr/>
          </p:nvPicPr>
          <p:blipFill>
            <a:blip r:embed="rId5">
              <a:extLst/>
            </a:blip>
            <a:srcRect l="755" t="21951" r="58673" b="13019"/>
            <a:stretch>
              <a:fillRect/>
            </a:stretch>
          </p:blipFill>
          <p:spPr>
            <a:xfrm>
              <a:off x="29384" y="0"/>
              <a:ext cx="2905058" cy="657087"/>
            </a:xfrm>
            <a:prstGeom prst="rect">
              <a:avLst/>
            </a:prstGeom>
            <a:ln w="12700" cap="flat">
              <a:noFill/>
              <a:miter lim="400000"/>
            </a:ln>
            <a:effectLst/>
          </p:spPr>
        </p:pic>
        <p:pic>
          <p:nvPicPr>
            <p:cNvPr id="813" name="image.png" descr="image.png"/>
            <p:cNvPicPr>
              <a:picLocks noChangeAspect="1"/>
            </p:cNvPicPr>
            <p:nvPr/>
          </p:nvPicPr>
          <p:blipFill>
            <a:blip r:embed="rId5">
              <a:extLst/>
            </a:blip>
            <a:srcRect l="58605" t="42052" r="0" b="28455"/>
            <a:stretch>
              <a:fillRect/>
            </a:stretch>
          </p:blipFill>
          <p:spPr>
            <a:xfrm>
              <a:off x="0" y="682135"/>
              <a:ext cx="2964013" cy="298003"/>
            </a:xfrm>
            <a:prstGeom prst="rect">
              <a:avLst/>
            </a:prstGeom>
            <a:ln w="12700" cap="flat">
              <a:noFill/>
              <a:miter lim="400000"/>
            </a:ln>
            <a:effectLst/>
          </p:spPr>
        </p:pic>
      </p:grpSp>
      <p:sp>
        <p:nvSpPr>
          <p:cNvPr id="815"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816"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R="0" indent="15411" algn="ctr">
              <a:lnSpc>
                <a:spcPct val="100000"/>
              </a:lnSpc>
              <a:defRPr spc="0" sz="7800"/>
            </a:pPr>
            <a:r>
              <a:t>Scanning</a:t>
            </a:r>
            <a:r>
              <a:rPr spc="-8"/>
              <a:t> </a:t>
            </a:r>
            <a:r>
              <a:rPr spc="8"/>
              <a:t>with</a:t>
            </a:r>
            <a:r>
              <a:rPr spc="-8"/>
              <a:t> </a:t>
            </a:r>
            <a:r>
              <a:t>quadrupole</a:t>
            </a:r>
            <a:r>
              <a:rPr spc="-8"/>
              <a:t> </a:t>
            </a:r>
            <a:r>
              <a:t>mass</a:t>
            </a:r>
            <a:r>
              <a:rPr spc="-8"/>
              <a:t> </a:t>
            </a:r>
            <a:r>
              <a:t>filters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62" name="object 4"/>
          <p:cNvGrpSpPr/>
          <p:nvPr/>
        </p:nvGrpSpPr>
        <p:grpSpPr>
          <a:xfrm>
            <a:off x="3373415" y="4731537"/>
            <a:ext cx="4919063" cy="1939313"/>
            <a:chOff x="0" y="0"/>
            <a:chExt cx="4919062" cy="1939312"/>
          </a:xfrm>
        </p:grpSpPr>
        <p:sp>
          <p:nvSpPr>
            <p:cNvPr id="820" name="object 5"/>
            <p:cNvSpPr/>
            <p:nvPr/>
          </p:nvSpPr>
          <p:spPr>
            <a:xfrm>
              <a:off x="67345" y="0"/>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21" name="object 6"/>
            <p:cNvSpPr/>
            <p:nvPr/>
          </p:nvSpPr>
          <p:spPr>
            <a:xfrm>
              <a:off x="67345" y="1939312"/>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22" name="object 7"/>
            <p:cNvSpPr/>
            <p:nvPr/>
          </p:nvSpPr>
          <p:spPr>
            <a:xfrm>
              <a:off x="4306444" y="985768"/>
              <a:ext cx="612618"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3" y="21600"/>
                  </a:lnTo>
                  <a:lnTo>
                    <a:pt x="8346" y="21071"/>
                  </a:lnTo>
                  <a:lnTo>
                    <a:pt x="6070" y="19494"/>
                  </a:lnTo>
                  <a:lnTo>
                    <a:pt x="4062" y="16994"/>
                  </a:lnTo>
                  <a:lnTo>
                    <a:pt x="2386" y="13701"/>
                  </a:lnTo>
                  <a:lnTo>
                    <a:pt x="1107" y="9741"/>
                  </a:lnTo>
                  <a:lnTo>
                    <a:pt x="290" y="5242"/>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23" name="object 8"/>
            <p:cNvSpPr/>
            <p:nvPr/>
          </p:nvSpPr>
          <p:spPr>
            <a:xfrm>
              <a:off x="17956" y="844601"/>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24" name="object 9"/>
            <p:cNvSpPr/>
            <p:nvPr/>
          </p:nvSpPr>
          <p:spPr>
            <a:xfrm>
              <a:off x="630498" y="979251"/>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25" name="object 10"/>
            <p:cNvSpPr/>
            <p:nvPr/>
          </p:nvSpPr>
          <p:spPr>
            <a:xfrm>
              <a:off x="1243241" y="839682"/>
              <a:ext cx="612660"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8" y="0"/>
                  </a:lnTo>
                  <a:lnTo>
                    <a:pt x="13254"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26" name="object 11"/>
            <p:cNvSpPr/>
            <p:nvPr/>
          </p:nvSpPr>
          <p:spPr>
            <a:xfrm>
              <a:off x="1855758" y="974330"/>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2" y="13443"/>
                  </a:lnTo>
                  <a:lnTo>
                    <a:pt x="17573" y="16788"/>
                  </a:lnTo>
                  <a:lnTo>
                    <a:pt x="15571" y="19349"/>
                  </a:lnTo>
                  <a:lnTo>
                    <a:pt x="13300"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27" name="object 12"/>
            <p:cNvSpPr/>
            <p:nvPr/>
          </p:nvSpPr>
          <p:spPr>
            <a:xfrm>
              <a:off x="2468501" y="834760"/>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8" y="4815"/>
                  </a:lnTo>
                  <a:lnTo>
                    <a:pt x="6031" y="2253"/>
                  </a:lnTo>
                  <a:lnTo>
                    <a:pt x="8302" y="605"/>
                  </a:lnTo>
                  <a:lnTo>
                    <a:pt x="10778" y="0"/>
                  </a:lnTo>
                  <a:lnTo>
                    <a:pt x="13255" y="527"/>
                  </a:lnTo>
                  <a:lnTo>
                    <a:pt x="15530" y="2103"/>
                  </a:lnTo>
                  <a:lnTo>
                    <a:pt x="17538" y="4603"/>
                  </a:lnTo>
                  <a:lnTo>
                    <a:pt x="19213" y="7896"/>
                  </a:lnTo>
                  <a:lnTo>
                    <a:pt x="20492" y="11856"/>
                  </a:lnTo>
                  <a:lnTo>
                    <a:pt x="21309" y="16354"/>
                  </a:lnTo>
                  <a:lnTo>
                    <a:pt x="21600" y="21262"/>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28" name="object 13"/>
            <p:cNvSpPr/>
            <p:nvPr/>
          </p:nvSpPr>
          <p:spPr>
            <a:xfrm>
              <a:off x="3081059" y="969410"/>
              <a:ext cx="612659" cy="160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6" y="21075"/>
                  </a:lnTo>
                  <a:lnTo>
                    <a:pt x="6071" y="19499"/>
                  </a:lnTo>
                  <a:lnTo>
                    <a:pt x="4063" y="17000"/>
                  </a:lnTo>
                  <a:lnTo>
                    <a:pt x="2387" y="13706"/>
                  </a:lnTo>
                  <a:lnTo>
                    <a:pt x="1108" y="9745"/>
                  </a:lnTo>
                  <a:lnTo>
                    <a:pt x="291" y="5244"/>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29" name="object 14"/>
            <p:cNvSpPr/>
            <p:nvPr/>
          </p:nvSpPr>
          <p:spPr>
            <a:xfrm>
              <a:off x="3693802" y="829839"/>
              <a:ext cx="612659"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6"/>
                  </a:lnTo>
                  <a:lnTo>
                    <a:pt x="2358" y="8156"/>
                  </a:lnTo>
                  <a:lnTo>
                    <a:pt x="4027" y="4811"/>
                  </a:lnTo>
                  <a:lnTo>
                    <a:pt x="6030" y="2250"/>
                  </a:lnTo>
                  <a:lnTo>
                    <a:pt x="8301" y="603"/>
                  </a:lnTo>
                  <a:lnTo>
                    <a:pt x="10778" y="0"/>
                  </a:lnTo>
                  <a:lnTo>
                    <a:pt x="13254" y="526"/>
                  </a:lnTo>
                  <a:lnTo>
                    <a:pt x="15529" y="2103"/>
                  </a:lnTo>
                  <a:lnTo>
                    <a:pt x="17537" y="4602"/>
                  </a:lnTo>
                  <a:lnTo>
                    <a:pt x="19213" y="7896"/>
                  </a:lnTo>
                  <a:lnTo>
                    <a:pt x="20492" y="11856"/>
                  </a:lnTo>
                  <a:lnTo>
                    <a:pt x="21309" y="16356"/>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830" name="object 15" descr="object 15"/>
            <p:cNvPicPr>
              <a:picLocks noChangeAspect="1"/>
            </p:cNvPicPr>
            <p:nvPr/>
          </p:nvPicPr>
          <p:blipFill>
            <a:blip r:embed="rId3">
              <a:extLst/>
            </a:blip>
            <a:stretch>
              <a:fillRect/>
            </a:stretch>
          </p:blipFill>
          <p:spPr>
            <a:xfrm>
              <a:off x="1148232" y="935501"/>
              <a:ext cx="184823" cy="202668"/>
            </a:xfrm>
            <a:prstGeom prst="rect">
              <a:avLst/>
            </a:prstGeom>
            <a:ln w="12700" cap="flat">
              <a:noFill/>
              <a:miter lim="400000"/>
            </a:ln>
            <a:effectLst/>
          </p:spPr>
        </p:pic>
        <p:sp>
          <p:nvSpPr>
            <p:cNvPr id="831" name="object 16"/>
            <p:cNvSpPr/>
            <p:nvPr/>
          </p:nvSpPr>
          <p:spPr>
            <a:xfrm>
              <a:off x="1312166" y="638479"/>
              <a:ext cx="142838"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4" y="13495"/>
                  </a:lnTo>
                  <a:lnTo>
                    <a:pt x="3051" y="8687"/>
                  </a:lnTo>
                  <a:lnTo>
                    <a:pt x="5213" y="4349"/>
                  </a:lnTo>
                  <a:lnTo>
                    <a:pt x="7777" y="1210"/>
                  </a:lnTo>
                  <a:lnTo>
                    <a:pt x="10641" y="0"/>
                  </a:lnTo>
                  <a:lnTo>
                    <a:pt x="13517" y="1204"/>
                  </a:lnTo>
                  <a:lnTo>
                    <a:pt x="16112" y="4337"/>
                  </a:lnTo>
                  <a:lnTo>
                    <a:pt x="18323" y="8670"/>
                  </a:lnTo>
                  <a:lnTo>
                    <a:pt x="20044" y="13473"/>
                  </a:lnTo>
                  <a:lnTo>
                    <a:pt x="21171" y="18017"/>
                  </a:lnTo>
                  <a:lnTo>
                    <a:pt x="21600" y="2157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32" name="object 17"/>
            <p:cNvSpPr/>
            <p:nvPr/>
          </p:nvSpPr>
          <p:spPr>
            <a:xfrm>
              <a:off x="1454826" y="955797"/>
              <a:ext cx="142838"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3" y="6605"/>
                  </a:lnTo>
                  <a:lnTo>
                    <a:pt x="19328" y="10730"/>
                  </a:lnTo>
                  <a:lnTo>
                    <a:pt x="17681" y="14769"/>
                  </a:lnTo>
                  <a:lnTo>
                    <a:pt x="15694" y="18245"/>
                  </a:lnTo>
                  <a:lnTo>
                    <a:pt x="10959" y="21600"/>
                  </a:lnTo>
                  <a:lnTo>
                    <a:pt x="8479" y="20685"/>
                  </a:lnTo>
                  <a:lnTo>
                    <a:pt x="4171" y="14782"/>
                  </a:lnTo>
                  <a:lnTo>
                    <a:pt x="2473" y="10746"/>
                  </a:lnTo>
                  <a:lnTo>
                    <a:pt x="1169" y="6624"/>
                  </a:lnTo>
                  <a:lnTo>
                    <a:pt x="322" y="2890"/>
                  </a:lnTo>
                  <a:lnTo>
                    <a:pt x="0" y="2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33" name="object 18"/>
            <p:cNvSpPr/>
            <p:nvPr/>
          </p:nvSpPr>
          <p:spPr>
            <a:xfrm>
              <a:off x="1597784" y="469041"/>
              <a:ext cx="142880"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34" name="object 19"/>
            <p:cNvSpPr/>
            <p:nvPr/>
          </p:nvSpPr>
          <p:spPr>
            <a:xfrm>
              <a:off x="1740444" y="955059"/>
              <a:ext cx="142838" cy="510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4" y="13825"/>
                  </a:lnTo>
                  <a:lnTo>
                    <a:pt x="16391" y="16831"/>
                  </a:lnTo>
                  <a:lnTo>
                    <a:pt x="14720" y="19304"/>
                  </a:lnTo>
                  <a:lnTo>
                    <a:pt x="10959" y="21600"/>
                  </a:lnTo>
                  <a:lnTo>
                    <a:pt x="9017" y="20984"/>
                  </a:lnTo>
                  <a:lnTo>
                    <a:pt x="5490" y="16839"/>
                  </a:lnTo>
                  <a:lnTo>
                    <a:pt x="3967" y="13836"/>
                  </a:lnTo>
                  <a:lnTo>
                    <a:pt x="2646" y="10562"/>
                  </a:lnTo>
                  <a:lnTo>
                    <a:pt x="1557" y="7281"/>
                  </a:lnTo>
                  <a:lnTo>
                    <a:pt x="733" y="4254"/>
                  </a:lnTo>
                  <a:lnTo>
                    <a:pt x="203" y="1746"/>
                  </a:lnTo>
                  <a:lnTo>
                    <a:pt x="0" y="18"/>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35" name="object 20"/>
            <p:cNvSpPr/>
            <p:nvPr/>
          </p:nvSpPr>
          <p:spPr>
            <a:xfrm>
              <a:off x="1883443" y="201564"/>
              <a:ext cx="142838" cy="774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89" y="15631"/>
                  </a:lnTo>
                  <a:lnTo>
                    <a:pt x="1843" y="13394"/>
                  </a:lnTo>
                  <a:lnTo>
                    <a:pt x="2618" y="11053"/>
                  </a:lnTo>
                  <a:lnTo>
                    <a:pt x="3507" y="8708"/>
                  </a:lnTo>
                  <a:lnTo>
                    <a:pt x="4498" y="6455"/>
                  </a:lnTo>
                  <a:lnTo>
                    <a:pt x="5581" y="4392"/>
                  </a:lnTo>
                  <a:lnTo>
                    <a:pt x="6747" y="2618"/>
                  </a:lnTo>
                  <a:lnTo>
                    <a:pt x="7986" y="1229"/>
                  </a:lnTo>
                  <a:lnTo>
                    <a:pt x="10641" y="0"/>
                  </a:lnTo>
                  <a:lnTo>
                    <a:pt x="11995" y="323"/>
                  </a:lnTo>
                  <a:lnTo>
                    <a:pt x="14552" y="2614"/>
                  </a:lnTo>
                  <a:lnTo>
                    <a:pt x="15734" y="4387"/>
                  </a:lnTo>
                  <a:lnTo>
                    <a:pt x="16837" y="6449"/>
                  </a:lnTo>
                  <a:lnTo>
                    <a:pt x="17852"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36" name="object 21"/>
            <p:cNvSpPr/>
            <p:nvPr/>
          </p:nvSpPr>
          <p:spPr>
            <a:xfrm>
              <a:off x="2026082" y="954361"/>
              <a:ext cx="142881" cy="816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37" name="object 22"/>
            <p:cNvSpPr/>
            <p:nvPr/>
          </p:nvSpPr>
          <p:spPr>
            <a:xfrm>
              <a:off x="2169061" y="58917"/>
              <a:ext cx="154678"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4" y="4001"/>
                  </a:lnTo>
                  <a:lnTo>
                    <a:pt x="4274" y="3100"/>
                  </a:lnTo>
                  <a:lnTo>
                    <a:pt x="5089" y="2264"/>
                  </a:lnTo>
                  <a:lnTo>
                    <a:pt x="5955" y="1520"/>
                  </a:lnTo>
                  <a:lnTo>
                    <a:pt x="6866" y="895"/>
                  </a:lnTo>
                  <a:lnTo>
                    <a:pt x="8807" y="109"/>
                  </a:lnTo>
                  <a:lnTo>
                    <a:pt x="9827" y="0"/>
                  </a:lnTo>
                  <a:lnTo>
                    <a:pt x="10362" y="63"/>
                  </a:lnTo>
                  <a:lnTo>
                    <a:pt x="11979" y="941"/>
                  </a:lnTo>
                  <a:lnTo>
                    <a:pt x="13053" y="2021"/>
                  </a:lnTo>
                  <a:lnTo>
                    <a:pt x="13584" y="2684"/>
                  </a:lnTo>
                  <a:lnTo>
                    <a:pt x="14111" y="3420"/>
                  </a:lnTo>
                  <a:lnTo>
                    <a:pt x="14630" y="4220"/>
                  </a:lnTo>
                  <a:lnTo>
                    <a:pt x="15142" y="5075"/>
                  </a:lnTo>
                  <a:lnTo>
                    <a:pt x="15644" y="5978"/>
                  </a:lnTo>
                  <a:lnTo>
                    <a:pt x="16135" y="6920"/>
                  </a:lnTo>
                  <a:lnTo>
                    <a:pt x="16614" y="7894"/>
                  </a:lnTo>
                  <a:lnTo>
                    <a:pt x="17080" y="8891"/>
                  </a:lnTo>
                  <a:lnTo>
                    <a:pt x="17530" y="9904"/>
                  </a:lnTo>
                  <a:lnTo>
                    <a:pt x="17964" y="10924"/>
                  </a:lnTo>
                  <a:lnTo>
                    <a:pt x="18381" y="11943"/>
                  </a:lnTo>
                  <a:lnTo>
                    <a:pt x="18779" y="12953"/>
                  </a:lnTo>
                  <a:lnTo>
                    <a:pt x="19156" y="13947"/>
                  </a:lnTo>
                  <a:lnTo>
                    <a:pt x="19512" y="14915"/>
                  </a:lnTo>
                  <a:lnTo>
                    <a:pt x="19844" y="15850"/>
                  </a:lnTo>
                  <a:lnTo>
                    <a:pt x="20152" y="16744"/>
                  </a:lnTo>
                  <a:lnTo>
                    <a:pt x="20434" y="17588"/>
                  </a:lnTo>
                  <a:lnTo>
                    <a:pt x="20690" y="18375"/>
                  </a:lnTo>
                  <a:lnTo>
                    <a:pt x="20916" y="19097"/>
                  </a:lnTo>
                  <a:lnTo>
                    <a:pt x="21113" y="19745"/>
                  </a:lnTo>
                  <a:lnTo>
                    <a:pt x="21278" y="20312"/>
                  </a:lnTo>
                  <a:lnTo>
                    <a:pt x="21510" y="21168"/>
                  </a:lnTo>
                  <a:lnTo>
                    <a:pt x="21573" y="21441"/>
                  </a:lnTo>
                  <a:lnTo>
                    <a:pt x="21600" y="2160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38" name="object 23"/>
            <p:cNvSpPr/>
            <p:nvPr/>
          </p:nvSpPr>
          <p:spPr>
            <a:xfrm>
              <a:off x="26523" y="937962"/>
              <a:ext cx="142838"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9" y="21554"/>
                  </a:lnTo>
                  <a:lnTo>
                    <a:pt x="10959" y="21141"/>
                  </a:lnTo>
                  <a:lnTo>
                    <a:pt x="6744" y="21600"/>
                  </a:lnTo>
                  <a:lnTo>
                    <a:pt x="3277" y="20593"/>
                  </a:lnTo>
                  <a:lnTo>
                    <a:pt x="911" y="14603"/>
                  </a:lnTo>
                  <a:lnTo>
                    <a:pt x="0" y="11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39" name="object 24"/>
            <p:cNvSpPr/>
            <p:nvPr/>
          </p:nvSpPr>
          <p:spPr>
            <a:xfrm>
              <a:off x="169502" y="798681"/>
              <a:ext cx="142837"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8"/>
                  </a:lnTo>
                  <a:lnTo>
                    <a:pt x="6451" y="1707"/>
                  </a:lnTo>
                  <a:lnTo>
                    <a:pt x="10641" y="0"/>
                  </a:lnTo>
                  <a:lnTo>
                    <a:pt x="14856" y="1688"/>
                  </a:lnTo>
                  <a:lnTo>
                    <a:pt x="18323" y="6304"/>
                  </a:lnTo>
                  <a:lnTo>
                    <a:pt x="20689" y="13156"/>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40" name="object 25"/>
            <p:cNvSpPr/>
            <p:nvPr/>
          </p:nvSpPr>
          <p:spPr>
            <a:xfrm>
              <a:off x="312182" y="937265"/>
              <a:ext cx="142838"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9" y="19893"/>
                  </a:lnTo>
                  <a:lnTo>
                    <a:pt x="10959" y="21600"/>
                  </a:lnTo>
                  <a:lnTo>
                    <a:pt x="6740" y="19915"/>
                  </a:lnTo>
                  <a:lnTo>
                    <a:pt x="3272" y="15298"/>
                  </a:lnTo>
                  <a:lnTo>
                    <a:pt x="908"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41" name="object 26"/>
            <p:cNvSpPr/>
            <p:nvPr/>
          </p:nvSpPr>
          <p:spPr>
            <a:xfrm>
              <a:off x="455140" y="797944"/>
              <a:ext cx="142838"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1" y="0"/>
                  </a:lnTo>
                  <a:lnTo>
                    <a:pt x="14855" y="1689"/>
                  </a:lnTo>
                  <a:lnTo>
                    <a:pt x="18321" y="6305"/>
                  </a:lnTo>
                  <a:lnTo>
                    <a:pt x="20686" y="13154"/>
                  </a:lnTo>
                  <a:lnTo>
                    <a:pt x="21600" y="2154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42" name="object 27"/>
            <p:cNvSpPr/>
            <p:nvPr/>
          </p:nvSpPr>
          <p:spPr>
            <a:xfrm>
              <a:off x="597784" y="936526"/>
              <a:ext cx="14283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9" y="19893"/>
                  </a:lnTo>
                  <a:lnTo>
                    <a:pt x="10959" y="21600"/>
                  </a:lnTo>
                  <a:lnTo>
                    <a:pt x="6744" y="19916"/>
                  </a:lnTo>
                  <a:lnTo>
                    <a:pt x="3277" y="15300"/>
                  </a:lnTo>
                  <a:lnTo>
                    <a:pt x="911" y="8447"/>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43" name="object 28"/>
            <p:cNvSpPr/>
            <p:nvPr/>
          </p:nvSpPr>
          <p:spPr>
            <a:xfrm>
              <a:off x="740762" y="797292"/>
              <a:ext cx="142837"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44" name="object 29"/>
            <p:cNvSpPr/>
            <p:nvPr/>
          </p:nvSpPr>
          <p:spPr>
            <a:xfrm>
              <a:off x="883421" y="935828"/>
              <a:ext cx="142838"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399"/>
                  </a:lnTo>
                  <a:lnTo>
                    <a:pt x="18551" y="15263"/>
                  </a:lnTo>
                  <a:lnTo>
                    <a:pt x="15152" y="19895"/>
                  </a:lnTo>
                  <a:lnTo>
                    <a:pt x="10959" y="21600"/>
                  </a:lnTo>
                  <a:lnTo>
                    <a:pt x="6744" y="19915"/>
                  </a:lnTo>
                  <a:lnTo>
                    <a:pt x="3277" y="15298"/>
                  </a:lnTo>
                  <a:lnTo>
                    <a:pt x="911"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45" name="object 30"/>
            <p:cNvSpPr/>
            <p:nvPr/>
          </p:nvSpPr>
          <p:spPr>
            <a:xfrm>
              <a:off x="1026380" y="796553"/>
              <a:ext cx="142880"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846" name="object 31" descr="object 31"/>
            <p:cNvPicPr>
              <a:picLocks noChangeAspect="1"/>
            </p:cNvPicPr>
            <p:nvPr/>
          </p:nvPicPr>
          <p:blipFill>
            <a:blip r:embed="rId4">
              <a:extLst/>
            </a:blip>
            <a:stretch>
              <a:fillRect/>
            </a:stretch>
          </p:blipFill>
          <p:spPr>
            <a:xfrm>
              <a:off x="1897177" y="938866"/>
              <a:ext cx="281769" cy="202626"/>
            </a:xfrm>
            <a:prstGeom prst="rect">
              <a:avLst/>
            </a:prstGeom>
            <a:ln w="12700" cap="flat">
              <a:noFill/>
              <a:miter lim="400000"/>
            </a:ln>
            <a:effectLst/>
          </p:spPr>
        </p:pic>
        <p:sp>
          <p:nvSpPr>
            <p:cNvPr id="847" name="object 32"/>
            <p:cNvSpPr/>
            <p:nvPr/>
          </p:nvSpPr>
          <p:spPr>
            <a:xfrm>
              <a:off x="2158136" y="641801"/>
              <a:ext cx="239784"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8629"/>
                  </a:lnTo>
                  <a:lnTo>
                    <a:pt x="1029" y="14854"/>
                  </a:lnTo>
                  <a:lnTo>
                    <a:pt x="2276" y="10734"/>
                  </a:lnTo>
                  <a:lnTo>
                    <a:pt x="3924" y="6730"/>
                  </a:lnTo>
                  <a:lnTo>
                    <a:pt x="5911" y="3300"/>
                  </a:lnTo>
                  <a:lnTo>
                    <a:pt x="10643" y="0"/>
                  </a:lnTo>
                  <a:lnTo>
                    <a:pt x="13122" y="898"/>
                  </a:lnTo>
                  <a:lnTo>
                    <a:pt x="17431" y="6715"/>
                  </a:lnTo>
                  <a:lnTo>
                    <a:pt x="19128" y="10716"/>
                  </a:lnTo>
                  <a:lnTo>
                    <a:pt x="20432" y="14832"/>
                  </a:lnTo>
                  <a:lnTo>
                    <a:pt x="21278" y="18606"/>
                  </a:lnTo>
                  <a:lnTo>
                    <a:pt x="21600" y="2157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48" name="object 33"/>
            <p:cNvSpPr/>
            <p:nvPr/>
          </p:nvSpPr>
          <p:spPr>
            <a:xfrm>
              <a:off x="2397624" y="959161"/>
              <a:ext cx="239783"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0" y="14767"/>
                  </a:lnTo>
                  <a:lnTo>
                    <a:pt x="15694" y="18243"/>
                  </a:lnTo>
                  <a:lnTo>
                    <a:pt x="13431" y="20680"/>
                  </a:lnTo>
                  <a:lnTo>
                    <a:pt x="10957" y="21600"/>
                  </a:lnTo>
                  <a:lnTo>
                    <a:pt x="8478" y="20684"/>
                  </a:lnTo>
                  <a:lnTo>
                    <a:pt x="6193" y="18252"/>
                  </a:lnTo>
                  <a:lnTo>
                    <a:pt x="4169" y="14781"/>
                  </a:lnTo>
                  <a:lnTo>
                    <a:pt x="2472" y="10746"/>
                  </a:lnTo>
                  <a:lnTo>
                    <a:pt x="1168" y="6623"/>
                  </a:lnTo>
                  <a:lnTo>
                    <a:pt x="321" y="2890"/>
                  </a:lnTo>
                  <a:lnTo>
                    <a:pt x="0" y="2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49" name="object 34"/>
            <p:cNvSpPr/>
            <p:nvPr/>
          </p:nvSpPr>
          <p:spPr>
            <a:xfrm>
              <a:off x="2637591" y="472405"/>
              <a:ext cx="239867" cy="508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1" y="17356"/>
                  </a:lnTo>
                  <a:lnTo>
                    <a:pt x="1396" y="14327"/>
                  </a:lnTo>
                  <a:lnTo>
                    <a:pt x="2439" y="11045"/>
                  </a:lnTo>
                  <a:lnTo>
                    <a:pt x="3722" y="7770"/>
                  </a:lnTo>
                  <a:lnTo>
                    <a:pt x="5213" y="4765"/>
                  </a:lnTo>
                  <a:lnTo>
                    <a:pt x="6884" y="2294"/>
                  </a:lnTo>
                  <a:lnTo>
                    <a:pt x="10639" y="0"/>
                  </a:lnTo>
                  <a:lnTo>
                    <a:pt x="12582" y="615"/>
                  </a:lnTo>
                  <a:lnTo>
                    <a:pt x="16110" y="4757"/>
                  </a:lnTo>
                  <a:lnTo>
                    <a:pt x="17633" y="7760"/>
                  </a:lnTo>
                  <a:lnTo>
                    <a:pt x="18953" y="11033"/>
                  </a:lnTo>
                  <a:lnTo>
                    <a:pt x="20041" y="14314"/>
                  </a:lnTo>
                  <a:lnTo>
                    <a:pt x="20866" y="17342"/>
                  </a:lnTo>
                  <a:lnTo>
                    <a:pt x="21396" y="19853"/>
                  </a:lnTo>
                  <a:lnTo>
                    <a:pt x="21600" y="2158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0" name="object 35"/>
            <p:cNvSpPr/>
            <p:nvPr/>
          </p:nvSpPr>
          <p:spPr>
            <a:xfrm>
              <a:off x="2877082" y="958421"/>
              <a:ext cx="239784"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7" y="13836"/>
                  </a:lnTo>
                  <a:lnTo>
                    <a:pt x="2645" y="10562"/>
                  </a:lnTo>
                  <a:lnTo>
                    <a:pt x="1556" y="7280"/>
                  </a:lnTo>
                  <a:lnTo>
                    <a:pt x="732" y="4254"/>
                  </a:lnTo>
                  <a:lnTo>
                    <a:pt x="203" y="1745"/>
                  </a:lnTo>
                  <a:lnTo>
                    <a:pt x="0" y="18"/>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1" name="object 36"/>
            <p:cNvSpPr/>
            <p:nvPr/>
          </p:nvSpPr>
          <p:spPr>
            <a:xfrm>
              <a:off x="3117150" y="204927"/>
              <a:ext cx="239742"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2" name="object 37"/>
            <p:cNvSpPr/>
            <p:nvPr/>
          </p:nvSpPr>
          <p:spPr>
            <a:xfrm>
              <a:off x="3356533" y="957725"/>
              <a:ext cx="239868"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3" y="7334"/>
                  </a:lnTo>
                  <a:lnTo>
                    <a:pt x="19326" y="9484"/>
                  </a:lnTo>
                  <a:lnTo>
                    <a:pt x="18549" y="11678"/>
                  </a:lnTo>
                  <a:lnTo>
                    <a:pt x="17679" y="13835"/>
                  </a:lnTo>
                  <a:lnTo>
                    <a:pt x="16724" y="15878"/>
                  </a:lnTo>
                  <a:lnTo>
                    <a:pt x="15693" y="17726"/>
                  </a:lnTo>
                  <a:lnTo>
                    <a:pt x="14593" y="19302"/>
                  </a:lnTo>
                  <a:lnTo>
                    <a:pt x="13432" y="20525"/>
                  </a:lnTo>
                  <a:lnTo>
                    <a:pt x="10961" y="21600"/>
                  </a:lnTo>
                  <a:lnTo>
                    <a:pt x="9701" y="21319"/>
                  </a:lnTo>
                  <a:lnTo>
                    <a:pt x="7312" y="19306"/>
                  </a:lnTo>
                  <a:lnTo>
                    <a:pt x="6199" y="17731"/>
                  </a:lnTo>
                  <a:lnTo>
                    <a:pt x="5151" y="15884"/>
                  </a:lnTo>
                  <a:lnTo>
                    <a:pt x="4176"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3" name="object 38"/>
            <p:cNvSpPr/>
            <p:nvPr/>
          </p:nvSpPr>
          <p:spPr>
            <a:xfrm>
              <a:off x="3596605" y="62276"/>
              <a:ext cx="259601" cy="1859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5" y="9287"/>
                  </a:lnTo>
                  <a:lnTo>
                    <a:pt x="726" y="8554"/>
                  </a:lnTo>
                  <a:lnTo>
                    <a:pt x="1133" y="7726"/>
                  </a:lnTo>
                  <a:lnTo>
                    <a:pt x="1621" y="6830"/>
                  </a:lnTo>
                  <a:lnTo>
                    <a:pt x="2183" y="5893"/>
                  </a:lnTo>
                  <a:lnTo>
                    <a:pt x="2817" y="4941"/>
                  </a:lnTo>
                  <a:lnTo>
                    <a:pt x="3515" y="4001"/>
                  </a:lnTo>
                  <a:lnTo>
                    <a:pt x="4275" y="3100"/>
                  </a:lnTo>
                  <a:lnTo>
                    <a:pt x="5090" y="2264"/>
                  </a:lnTo>
                  <a:lnTo>
                    <a:pt x="5956" y="1520"/>
                  </a:lnTo>
                  <a:lnTo>
                    <a:pt x="6868" y="895"/>
                  </a:lnTo>
                  <a:lnTo>
                    <a:pt x="8810" y="108"/>
                  </a:lnTo>
                  <a:lnTo>
                    <a:pt x="9830" y="0"/>
                  </a:lnTo>
                  <a:lnTo>
                    <a:pt x="10365" y="63"/>
                  </a:lnTo>
                  <a:lnTo>
                    <a:pt x="11981" y="941"/>
                  </a:lnTo>
                  <a:lnTo>
                    <a:pt x="13054" y="2020"/>
                  </a:lnTo>
                  <a:lnTo>
                    <a:pt x="13586" y="2684"/>
                  </a:lnTo>
                  <a:lnTo>
                    <a:pt x="14112" y="3420"/>
                  </a:lnTo>
                  <a:lnTo>
                    <a:pt x="14631" y="4219"/>
                  </a:lnTo>
                  <a:lnTo>
                    <a:pt x="15143" y="5074"/>
                  </a:lnTo>
                  <a:lnTo>
                    <a:pt x="15644" y="5977"/>
                  </a:lnTo>
                  <a:lnTo>
                    <a:pt x="16136" y="6920"/>
                  </a:lnTo>
                  <a:lnTo>
                    <a:pt x="16615" y="7894"/>
                  </a:lnTo>
                  <a:lnTo>
                    <a:pt x="17080" y="8891"/>
                  </a:lnTo>
                  <a:lnTo>
                    <a:pt x="17530" y="9904"/>
                  </a:lnTo>
                  <a:lnTo>
                    <a:pt x="17965" y="10924"/>
                  </a:lnTo>
                  <a:lnTo>
                    <a:pt x="18381" y="11943"/>
                  </a:lnTo>
                  <a:lnTo>
                    <a:pt x="18779" y="12953"/>
                  </a:lnTo>
                  <a:lnTo>
                    <a:pt x="19156" y="13946"/>
                  </a:lnTo>
                  <a:lnTo>
                    <a:pt x="19512" y="14914"/>
                  </a:lnTo>
                  <a:lnTo>
                    <a:pt x="19845" y="15849"/>
                  </a:lnTo>
                  <a:lnTo>
                    <a:pt x="20153" y="16743"/>
                  </a:lnTo>
                  <a:lnTo>
                    <a:pt x="20435" y="17588"/>
                  </a:lnTo>
                  <a:lnTo>
                    <a:pt x="20690" y="18375"/>
                  </a:lnTo>
                  <a:lnTo>
                    <a:pt x="20917" y="19097"/>
                  </a:lnTo>
                  <a:lnTo>
                    <a:pt x="21113" y="19745"/>
                  </a:lnTo>
                  <a:lnTo>
                    <a:pt x="21279" y="20311"/>
                  </a:lnTo>
                  <a:lnTo>
                    <a:pt x="21510" y="21167"/>
                  </a:lnTo>
                  <a:lnTo>
                    <a:pt x="21573" y="21441"/>
                  </a:lnTo>
                  <a:lnTo>
                    <a:pt x="21600" y="2160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4" name="object 39"/>
            <p:cNvSpPr/>
            <p:nvPr/>
          </p:nvSpPr>
          <p:spPr>
            <a:xfrm>
              <a:off x="-1" y="941322"/>
              <a:ext cx="239743" cy="72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14501"/>
                  </a:lnTo>
                  <a:lnTo>
                    <a:pt x="18547" y="20518"/>
                  </a:lnTo>
                  <a:lnTo>
                    <a:pt x="15147" y="21561"/>
                  </a:lnTo>
                  <a:lnTo>
                    <a:pt x="10955" y="21141"/>
                  </a:lnTo>
                  <a:lnTo>
                    <a:pt x="6740" y="21600"/>
                  </a:lnTo>
                  <a:lnTo>
                    <a:pt x="3274" y="20593"/>
                  </a:lnTo>
                  <a:lnTo>
                    <a:pt x="910" y="14604"/>
                  </a:lnTo>
                  <a:lnTo>
                    <a:pt x="0" y="11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5" name="object 40"/>
            <p:cNvSpPr/>
            <p:nvPr/>
          </p:nvSpPr>
          <p:spPr>
            <a:xfrm>
              <a:off x="239984" y="802045"/>
              <a:ext cx="239742"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3" y="6337"/>
                  </a:lnTo>
                  <a:lnTo>
                    <a:pt x="6453" y="1705"/>
                  </a:lnTo>
                  <a:lnTo>
                    <a:pt x="10645" y="0"/>
                  </a:lnTo>
                  <a:lnTo>
                    <a:pt x="14859" y="1685"/>
                  </a:lnTo>
                  <a:lnTo>
                    <a:pt x="18325" y="6302"/>
                  </a:lnTo>
                  <a:lnTo>
                    <a:pt x="20690" y="13157"/>
                  </a:lnTo>
                  <a:lnTo>
                    <a:pt x="21600" y="2155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6" name="object 41"/>
            <p:cNvSpPr/>
            <p:nvPr/>
          </p:nvSpPr>
          <p:spPr>
            <a:xfrm>
              <a:off x="479475" y="940585"/>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6" y="15262"/>
                  </a:lnTo>
                  <a:lnTo>
                    <a:pt x="15147" y="19893"/>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7" name="object 42"/>
            <p:cNvSpPr/>
            <p:nvPr/>
          </p:nvSpPr>
          <p:spPr>
            <a:xfrm>
              <a:off x="719479" y="801306"/>
              <a:ext cx="239784"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3" y="0"/>
                  </a:lnTo>
                  <a:lnTo>
                    <a:pt x="14856" y="1686"/>
                  </a:lnTo>
                  <a:lnTo>
                    <a:pt x="18321" y="6301"/>
                  </a:lnTo>
                  <a:lnTo>
                    <a:pt x="20686" y="13151"/>
                  </a:lnTo>
                  <a:lnTo>
                    <a:pt x="21600" y="2154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8" name="object 43"/>
            <p:cNvSpPr/>
            <p:nvPr/>
          </p:nvSpPr>
          <p:spPr>
            <a:xfrm>
              <a:off x="958950" y="939888"/>
              <a:ext cx="239742"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49" y="19893"/>
                  </a:lnTo>
                  <a:lnTo>
                    <a:pt x="10959" y="21600"/>
                  </a:lnTo>
                  <a:lnTo>
                    <a:pt x="6742" y="19912"/>
                  </a:lnTo>
                  <a:lnTo>
                    <a:pt x="3275"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59" name="object 44"/>
            <p:cNvSpPr/>
            <p:nvPr/>
          </p:nvSpPr>
          <p:spPr>
            <a:xfrm>
              <a:off x="1198938" y="800608"/>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4" y="6338"/>
                  </a:lnTo>
                  <a:lnTo>
                    <a:pt x="6453" y="1707"/>
                  </a:lnTo>
                  <a:lnTo>
                    <a:pt x="10643" y="0"/>
                  </a:lnTo>
                  <a:lnTo>
                    <a:pt x="14859" y="1684"/>
                  </a:lnTo>
                  <a:lnTo>
                    <a:pt x="18326" y="6300"/>
                  </a:lnTo>
                  <a:lnTo>
                    <a:pt x="20690" y="13153"/>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60" name="object 45"/>
            <p:cNvSpPr/>
            <p:nvPr/>
          </p:nvSpPr>
          <p:spPr>
            <a:xfrm>
              <a:off x="1438425" y="939149"/>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400"/>
                  </a:lnTo>
                  <a:lnTo>
                    <a:pt x="18551" y="15264"/>
                  </a:lnTo>
                  <a:lnTo>
                    <a:pt x="15152" y="19896"/>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61" name="object 46"/>
            <p:cNvSpPr/>
            <p:nvPr/>
          </p:nvSpPr>
          <p:spPr>
            <a:xfrm>
              <a:off x="1678392" y="799912"/>
              <a:ext cx="23986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0"/>
                  </a:lnTo>
                  <a:lnTo>
                    <a:pt x="3053" y="6336"/>
                  </a:lnTo>
                  <a:lnTo>
                    <a:pt x="6451" y="1704"/>
                  </a:lnTo>
                  <a:lnTo>
                    <a:pt x="10639" y="0"/>
                  </a:lnTo>
                  <a:lnTo>
                    <a:pt x="14854" y="1684"/>
                  </a:lnTo>
                  <a:lnTo>
                    <a:pt x="18320" y="6299"/>
                  </a:lnTo>
                  <a:lnTo>
                    <a:pt x="20686" y="13151"/>
                  </a:lnTo>
                  <a:lnTo>
                    <a:pt x="21600" y="2154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863" name="object 47"/>
          <p:cNvSpPr txBox="1"/>
          <p:nvPr/>
        </p:nvSpPr>
        <p:spPr>
          <a:xfrm>
            <a:off x="4107275" y="4123239"/>
            <a:ext cx="3417305"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x</a:t>
            </a:r>
            <a:r>
              <a:rPr spc="-22"/>
              <a:t> </a:t>
            </a:r>
            <a:r>
              <a:rPr spc="5"/>
              <a:t>amp</a:t>
            </a:r>
          </a:p>
        </p:txBody>
      </p:sp>
      <p:grpSp>
        <p:nvGrpSpPr>
          <p:cNvPr id="906" name="object 48"/>
          <p:cNvGrpSpPr/>
          <p:nvPr/>
        </p:nvGrpSpPr>
        <p:grpSpPr>
          <a:xfrm>
            <a:off x="9460915" y="4731537"/>
            <a:ext cx="4919068" cy="1939312"/>
            <a:chOff x="0" y="0"/>
            <a:chExt cx="4919067" cy="1939310"/>
          </a:xfrm>
        </p:grpSpPr>
        <p:sp>
          <p:nvSpPr>
            <p:cNvPr id="864" name="object 49"/>
            <p:cNvSpPr/>
            <p:nvPr/>
          </p:nvSpPr>
          <p:spPr>
            <a:xfrm>
              <a:off x="4306407" y="985767"/>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4" y="21600"/>
                  </a:lnTo>
                  <a:lnTo>
                    <a:pt x="8346" y="21071"/>
                  </a:lnTo>
                  <a:lnTo>
                    <a:pt x="6071" y="19494"/>
                  </a:lnTo>
                  <a:lnTo>
                    <a:pt x="4063" y="16994"/>
                  </a:lnTo>
                  <a:lnTo>
                    <a:pt x="2387" y="13701"/>
                  </a:lnTo>
                  <a:lnTo>
                    <a:pt x="1108" y="9741"/>
                  </a:lnTo>
                  <a:lnTo>
                    <a:pt x="291" y="5242"/>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65" name="object 50"/>
            <p:cNvSpPr/>
            <p:nvPr/>
          </p:nvSpPr>
          <p:spPr>
            <a:xfrm>
              <a:off x="17955" y="844601"/>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66" name="object 51"/>
            <p:cNvSpPr/>
            <p:nvPr/>
          </p:nvSpPr>
          <p:spPr>
            <a:xfrm>
              <a:off x="630497" y="979251"/>
              <a:ext cx="612662"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67" name="object 52"/>
            <p:cNvSpPr/>
            <p:nvPr/>
          </p:nvSpPr>
          <p:spPr>
            <a:xfrm>
              <a:off x="1243242" y="839680"/>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8" y="0"/>
                  </a:lnTo>
                  <a:lnTo>
                    <a:pt x="13254" y="528"/>
                  </a:lnTo>
                  <a:lnTo>
                    <a:pt x="15529" y="2106"/>
                  </a:lnTo>
                  <a:lnTo>
                    <a:pt x="17537" y="4605"/>
                  </a:lnTo>
                  <a:lnTo>
                    <a:pt x="19213" y="7899"/>
                  </a:lnTo>
                  <a:lnTo>
                    <a:pt x="20492" y="11859"/>
                  </a:lnTo>
                  <a:lnTo>
                    <a:pt x="21309" y="16357"/>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68" name="object 53"/>
            <p:cNvSpPr/>
            <p:nvPr/>
          </p:nvSpPr>
          <p:spPr>
            <a:xfrm>
              <a:off x="1855759" y="974330"/>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2" y="13443"/>
                  </a:lnTo>
                  <a:lnTo>
                    <a:pt x="17573" y="16788"/>
                  </a:lnTo>
                  <a:lnTo>
                    <a:pt x="15571" y="19349"/>
                  </a:lnTo>
                  <a:lnTo>
                    <a:pt x="13300"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69" name="object 54"/>
            <p:cNvSpPr/>
            <p:nvPr/>
          </p:nvSpPr>
          <p:spPr>
            <a:xfrm>
              <a:off x="2468501" y="834760"/>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8" y="4815"/>
                  </a:lnTo>
                  <a:lnTo>
                    <a:pt x="6031" y="2253"/>
                  </a:lnTo>
                  <a:lnTo>
                    <a:pt x="8302" y="605"/>
                  </a:lnTo>
                  <a:lnTo>
                    <a:pt x="10778" y="0"/>
                  </a:lnTo>
                  <a:lnTo>
                    <a:pt x="13255" y="527"/>
                  </a:lnTo>
                  <a:lnTo>
                    <a:pt x="15530" y="2103"/>
                  </a:lnTo>
                  <a:lnTo>
                    <a:pt x="17538" y="4603"/>
                  </a:lnTo>
                  <a:lnTo>
                    <a:pt x="19213" y="7896"/>
                  </a:lnTo>
                  <a:lnTo>
                    <a:pt x="20492" y="11856"/>
                  </a:lnTo>
                  <a:lnTo>
                    <a:pt x="21309" y="16354"/>
                  </a:lnTo>
                  <a:lnTo>
                    <a:pt x="21600" y="21262"/>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70" name="object 55"/>
            <p:cNvSpPr/>
            <p:nvPr/>
          </p:nvSpPr>
          <p:spPr>
            <a:xfrm>
              <a:off x="3081059" y="969408"/>
              <a:ext cx="612661"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6" y="21075"/>
                  </a:lnTo>
                  <a:lnTo>
                    <a:pt x="6071" y="19499"/>
                  </a:lnTo>
                  <a:lnTo>
                    <a:pt x="4063" y="17000"/>
                  </a:lnTo>
                  <a:lnTo>
                    <a:pt x="2387" y="13706"/>
                  </a:lnTo>
                  <a:lnTo>
                    <a:pt x="1108" y="9745"/>
                  </a:lnTo>
                  <a:lnTo>
                    <a:pt x="291" y="5244"/>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71" name="object 56"/>
            <p:cNvSpPr/>
            <p:nvPr/>
          </p:nvSpPr>
          <p:spPr>
            <a:xfrm>
              <a:off x="3693807" y="829839"/>
              <a:ext cx="612661"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6"/>
                  </a:lnTo>
                  <a:lnTo>
                    <a:pt x="2358" y="8156"/>
                  </a:lnTo>
                  <a:lnTo>
                    <a:pt x="4027" y="4811"/>
                  </a:lnTo>
                  <a:lnTo>
                    <a:pt x="6030" y="2250"/>
                  </a:lnTo>
                  <a:lnTo>
                    <a:pt x="8301" y="603"/>
                  </a:lnTo>
                  <a:lnTo>
                    <a:pt x="10778" y="0"/>
                  </a:lnTo>
                  <a:lnTo>
                    <a:pt x="13254" y="526"/>
                  </a:lnTo>
                  <a:lnTo>
                    <a:pt x="15529" y="2103"/>
                  </a:lnTo>
                  <a:lnTo>
                    <a:pt x="17537" y="4602"/>
                  </a:lnTo>
                  <a:lnTo>
                    <a:pt x="19213" y="7896"/>
                  </a:lnTo>
                  <a:lnTo>
                    <a:pt x="20492" y="11856"/>
                  </a:lnTo>
                  <a:lnTo>
                    <a:pt x="21309" y="16356"/>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872" name="object 57" descr="object 57"/>
            <p:cNvPicPr>
              <a:picLocks noChangeAspect="1"/>
            </p:cNvPicPr>
            <p:nvPr/>
          </p:nvPicPr>
          <p:blipFill>
            <a:blip r:embed="rId5">
              <a:extLst/>
            </a:blip>
            <a:stretch>
              <a:fillRect/>
            </a:stretch>
          </p:blipFill>
          <p:spPr>
            <a:xfrm>
              <a:off x="1148232" y="935501"/>
              <a:ext cx="184823" cy="202667"/>
            </a:xfrm>
            <a:prstGeom prst="rect">
              <a:avLst/>
            </a:prstGeom>
            <a:ln w="12700" cap="flat">
              <a:noFill/>
              <a:miter lim="400000"/>
            </a:ln>
            <a:effectLst/>
          </p:spPr>
        </p:pic>
        <p:sp>
          <p:nvSpPr>
            <p:cNvPr id="873" name="object 58"/>
            <p:cNvSpPr/>
            <p:nvPr/>
          </p:nvSpPr>
          <p:spPr>
            <a:xfrm>
              <a:off x="1312166" y="638481"/>
              <a:ext cx="142839"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4" y="13495"/>
                  </a:lnTo>
                  <a:lnTo>
                    <a:pt x="3051" y="8687"/>
                  </a:lnTo>
                  <a:lnTo>
                    <a:pt x="5213" y="4349"/>
                  </a:lnTo>
                  <a:lnTo>
                    <a:pt x="7777" y="1210"/>
                  </a:lnTo>
                  <a:lnTo>
                    <a:pt x="10641" y="0"/>
                  </a:lnTo>
                  <a:lnTo>
                    <a:pt x="13517" y="1204"/>
                  </a:lnTo>
                  <a:lnTo>
                    <a:pt x="16112" y="4337"/>
                  </a:lnTo>
                  <a:lnTo>
                    <a:pt x="18323" y="8670"/>
                  </a:lnTo>
                  <a:lnTo>
                    <a:pt x="20044" y="13473"/>
                  </a:lnTo>
                  <a:lnTo>
                    <a:pt x="21171" y="18017"/>
                  </a:lnTo>
                  <a:lnTo>
                    <a:pt x="21600" y="2157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74" name="object 59"/>
            <p:cNvSpPr/>
            <p:nvPr/>
          </p:nvSpPr>
          <p:spPr>
            <a:xfrm>
              <a:off x="1454825" y="955796"/>
              <a:ext cx="142839"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3" y="6605"/>
                  </a:lnTo>
                  <a:lnTo>
                    <a:pt x="19328" y="10730"/>
                  </a:lnTo>
                  <a:lnTo>
                    <a:pt x="17681" y="14769"/>
                  </a:lnTo>
                  <a:lnTo>
                    <a:pt x="15694" y="18245"/>
                  </a:lnTo>
                  <a:lnTo>
                    <a:pt x="10959" y="21600"/>
                  </a:lnTo>
                  <a:lnTo>
                    <a:pt x="8479" y="20685"/>
                  </a:lnTo>
                  <a:lnTo>
                    <a:pt x="4171" y="14782"/>
                  </a:lnTo>
                  <a:lnTo>
                    <a:pt x="2473" y="10746"/>
                  </a:lnTo>
                  <a:lnTo>
                    <a:pt x="1169" y="6624"/>
                  </a:lnTo>
                  <a:lnTo>
                    <a:pt x="322" y="2890"/>
                  </a:lnTo>
                  <a:lnTo>
                    <a:pt x="0" y="2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75" name="object 60"/>
            <p:cNvSpPr/>
            <p:nvPr/>
          </p:nvSpPr>
          <p:spPr>
            <a:xfrm>
              <a:off x="1597784" y="469041"/>
              <a:ext cx="142881"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76" name="object 61"/>
            <p:cNvSpPr/>
            <p:nvPr/>
          </p:nvSpPr>
          <p:spPr>
            <a:xfrm>
              <a:off x="1740443" y="955059"/>
              <a:ext cx="142840" cy="510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4" y="13825"/>
                  </a:lnTo>
                  <a:lnTo>
                    <a:pt x="16391" y="16831"/>
                  </a:lnTo>
                  <a:lnTo>
                    <a:pt x="14720" y="19304"/>
                  </a:lnTo>
                  <a:lnTo>
                    <a:pt x="10959" y="21600"/>
                  </a:lnTo>
                  <a:lnTo>
                    <a:pt x="9017" y="20984"/>
                  </a:lnTo>
                  <a:lnTo>
                    <a:pt x="5490" y="16839"/>
                  </a:lnTo>
                  <a:lnTo>
                    <a:pt x="3967" y="13836"/>
                  </a:lnTo>
                  <a:lnTo>
                    <a:pt x="2646" y="10562"/>
                  </a:lnTo>
                  <a:lnTo>
                    <a:pt x="1557" y="7280"/>
                  </a:lnTo>
                  <a:lnTo>
                    <a:pt x="733" y="4254"/>
                  </a:lnTo>
                  <a:lnTo>
                    <a:pt x="203" y="1746"/>
                  </a:lnTo>
                  <a:lnTo>
                    <a:pt x="0" y="18"/>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77" name="object 62"/>
            <p:cNvSpPr/>
            <p:nvPr/>
          </p:nvSpPr>
          <p:spPr>
            <a:xfrm>
              <a:off x="1883444" y="201564"/>
              <a:ext cx="142839" cy="774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89" y="15631"/>
                  </a:lnTo>
                  <a:lnTo>
                    <a:pt x="1843" y="13394"/>
                  </a:lnTo>
                  <a:lnTo>
                    <a:pt x="2618" y="11053"/>
                  </a:lnTo>
                  <a:lnTo>
                    <a:pt x="3507" y="8708"/>
                  </a:lnTo>
                  <a:lnTo>
                    <a:pt x="4498" y="6455"/>
                  </a:lnTo>
                  <a:lnTo>
                    <a:pt x="5581" y="4392"/>
                  </a:lnTo>
                  <a:lnTo>
                    <a:pt x="6747" y="2618"/>
                  </a:lnTo>
                  <a:lnTo>
                    <a:pt x="7986" y="1229"/>
                  </a:lnTo>
                  <a:lnTo>
                    <a:pt x="10641" y="0"/>
                  </a:lnTo>
                  <a:lnTo>
                    <a:pt x="11995" y="323"/>
                  </a:lnTo>
                  <a:lnTo>
                    <a:pt x="14552" y="2614"/>
                  </a:lnTo>
                  <a:lnTo>
                    <a:pt x="15734" y="4387"/>
                  </a:lnTo>
                  <a:lnTo>
                    <a:pt x="16837" y="6449"/>
                  </a:lnTo>
                  <a:lnTo>
                    <a:pt x="17852"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78" name="object 63"/>
            <p:cNvSpPr/>
            <p:nvPr/>
          </p:nvSpPr>
          <p:spPr>
            <a:xfrm>
              <a:off x="2026082" y="954361"/>
              <a:ext cx="142882" cy="816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79" name="object 64"/>
            <p:cNvSpPr/>
            <p:nvPr/>
          </p:nvSpPr>
          <p:spPr>
            <a:xfrm>
              <a:off x="2169062" y="58918"/>
              <a:ext cx="154680"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4" y="4001"/>
                  </a:lnTo>
                  <a:lnTo>
                    <a:pt x="4274" y="3100"/>
                  </a:lnTo>
                  <a:lnTo>
                    <a:pt x="5089" y="2264"/>
                  </a:lnTo>
                  <a:lnTo>
                    <a:pt x="5955" y="1520"/>
                  </a:lnTo>
                  <a:lnTo>
                    <a:pt x="6866" y="895"/>
                  </a:lnTo>
                  <a:lnTo>
                    <a:pt x="8807" y="109"/>
                  </a:lnTo>
                  <a:lnTo>
                    <a:pt x="9827" y="0"/>
                  </a:lnTo>
                  <a:lnTo>
                    <a:pt x="10362" y="63"/>
                  </a:lnTo>
                  <a:lnTo>
                    <a:pt x="11979" y="941"/>
                  </a:lnTo>
                  <a:lnTo>
                    <a:pt x="13053" y="2021"/>
                  </a:lnTo>
                  <a:lnTo>
                    <a:pt x="13584" y="2684"/>
                  </a:lnTo>
                  <a:lnTo>
                    <a:pt x="14111" y="3420"/>
                  </a:lnTo>
                  <a:lnTo>
                    <a:pt x="14630" y="4220"/>
                  </a:lnTo>
                  <a:lnTo>
                    <a:pt x="15142" y="5075"/>
                  </a:lnTo>
                  <a:lnTo>
                    <a:pt x="15644" y="5978"/>
                  </a:lnTo>
                  <a:lnTo>
                    <a:pt x="16135" y="6920"/>
                  </a:lnTo>
                  <a:lnTo>
                    <a:pt x="16614" y="7894"/>
                  </a:lnTo>
                  <a:lnTo>
                    <a:pt x="17080" y="8891"/>
                  </a:lnTo>
                  <a:lnTo>
                    <a:pt x="17530" y="9904"/>
                  </a:lnTo>
                  <a:lnTo>
                    <a:pt x="17964" y="10924"/>
                  </a:lnTo>
                  <a:lnTo>
                    <a:pt x="18381" y="11943"/>
                  </a:lnTo>
                  <a:lnTo>
                    <a:pt x="18779" y="12953"/>
                  </a:lnTo>
                  <a:lnTo>
                    <a:pt x="19156" y="13947"/>
                  </a:lnTo>
                  <a:lnTo>
                    <a:pt x="19512" y="14915"/>
                  </a:lnTo>
                  <a:lnTo>
                    <a:pt x="19844" y="15850"/>
                  </a:lnTo>
                  <a:lnTo>
                    <a:pt x="20152" y="16744"/>
                  </a:lnTo>
                  <a:lnTo>
                    <a:pt x="20434" y="17588"/>
                  </a:lnTo>
                  <a:lnTo>
                    <a:pt x="20690" y="18375"/>
                  </a:lnTo>
                  <a:lnTo>
                    <a:pt x="20916" y="19097"/>
                  </a:lnTo>
                  <a:lnTo>
                    <a:pt x="21113" y="19745"/>
                  </a:lnTo>
                  <a:lnTo>
                    <a:pt x="21278" y="20312"/>
                  </a:lnTo>
                  <a:lnTo>
                    <a:pt x="21510" y="21168"/>
                  </a:lnTo>
                  <a:lnTo>
                    <a:pt x="21573" y="21441"/>
                  </a:lnTo>
                  <a:lnTo>
                    <a:pt x="21600" y="2160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80" name="object 65"/>
            <p:cNvSpPr/>
            <p:nvPr/>
          </p:nvSpPr>
          <p:spPr>
            <a:xfrm>
              <a:off x="26520" y="937962"/>
              <a:ext cx="142840"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9" y="21554"/>
                  </a:lnTo>
                  <a:lnTo>
                    <a:pt x="10959" y="21141"/>
                  </a:lnTo>
                  <a:lnTo>
                    <a:pt x="6744" y="21600"/>
                  </a:lnTo>
                  <a:lnTo>
                    <a:pt x="3277" y="20593"/>
                  </a:lnTo>
                  <a:lnTo>
                    <a:pt x="911" y="14603"/>
                  </a:lnTo>
                  <a:lnTo>
                    <a:pt x="0" y="11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81" name="object 66"/>
            <p:cNvSpPr/>
            <p:nvPr/>
          </p:nvSpPr>
          <p:spPr>
            <a:xfrm>
              <a:off x="169499" y="798681"/>
              <a:ext cx="142839"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8"/>
                  </a:lnTo>
                  <a:lnTo>
                    <a:pt x="6451" y="1707"/>
                  </a:lnTo>
                  <a:lnTo>
                    <a:pt x="10641" y="0"/>
                  </a:lnTo>
                  <a:lnTo>
                    <a:pt x="14856" y="1688"/>
                  </a:lnTo>
                  <a:lnTo>
                    <a:pt x="18323" y="6304"/>
                  </a:lnTo>
                  <a:lnTo>
                    <a:pt x="20689" y="13156"/>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82" name="object 67"/>
            <p:cNvSpPr/>
            <p:nvPr/>
          </p:nvSpPr>
          <p:spPr>
            <a:xfrm>
              <a:off x="312182" y="937265"/>
              <a:ext cx="142838"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9" y="19893"/>
                  </a:lnTo>
                  <a:lnTo>
                    <a:pt x="10959" y="21600"/>
                  </a:lnTo>
                  <a:lnTo>
                    <a:pt x="6740" y="19915"/>
                  </a:lnTo>
                  <a:lnTo>
                    <a:pt x="3272" y="15298"/>
                  </a:lnTo>
                  <a:lnTo>
                    <a:pt x="908" y="8443"/>
                  </a:lnTo>
                  <a:lnTo>
                    <a:pt x="0" y="4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83" name="object 68"/>
            <p:cNvSpPr/>
            <p:nvPr/>
          </p:nvSpPr>
          <p:spPr>
            <a:xfrm>
              <a:off x="455140" y="797943"/>
              <a:ext cx="142839"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1" y="0"/>
                  </a:lnTo>
                  <a:lnTo>
                    <a:pt x="14855" y="1689"/>
                  </a:lnTo>
                  <a:lnTo>
                    <a:pt x="18321" y="6305"/>
                  </a:lnTo>
                  <a:lnTo>
                    <a:pt x="20686" y="13154"/>
                  </a:lnTo>
                  <a:lnTo>
                    <a:pt x="21600" y="2154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84" name="object 69"/>
            <p:cNvSpPr/>
            <p:nvPr/>
          </p:nvSpPr>
          <p:spPr>
            <a:xfrm>
              <a:off x="597783" y="936526"/>
              <a:ext cx="142839"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9" y="19893"/>
                  </a:lnTo>
                  <a:lnTo>
                    <a:pt x="10959" y="21600"/>
                  </a:lnTo>
                  <a:lnTo>
                    <a:pt x="6744" y="19916"/>
                  </a:lnTo>
                  <a:lnTo>
                    <a:pt x="3277" y="15300"/>
                  </a:lnTo>
                  <a:lnTo>
                    <a:pt x="911" y="8447"/>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85" name="object 70"/>
            <p:cNvSpPr/>
            <p:nvPr/>
          </p:nvSpPr>
          <p:spPr>
            <a:xfrm>
              <a:off x="740762" y="797292"/>
              <a:ext cx="142839"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86" name="object 71"/>
            <p:cNvSpPr/>
            <p:nvPr/>
          </p:nvSpPr>
          <p:spPr>
            <a:xfrm>
              <a:off x="883422" y="935829"/>
              <a:ext cx="142839"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399"/>
                  </a:lnTo>
                  <a:lnTo>
                    <a:pt x="18551" y="15263"/>
                  </a:lnTo>
                  <a:lnTo>
                    <a:pt x="15152" y="19895"/>
                  </a:lnTo>
                  <a:lnTo>
                    <a:pt x="10959" y="21600"/>
                  </a:lnTo>
                  <a:lnTo>
                    <a:pt x="6744" y="19915"/>
                  </a:lnTo>
                  <a:lnTo>
                    <a:pt x="3277" y="15298"/>
                  </a:lnTo>
                  <a:lnTo>
                    <a:pt x="911" y="8443"/>
                  </a:lnTo>
                  <a:lnTo>
                    <a:pt x="0" y="4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87" name="object 72"/>
            <p:cNvSpPr/>
            <p:nvPr/>
          </p:nvSpPr>
          <p:spPr>
            <a:xfrm>
              <a:off x="1026380" y="796553"/>
              <a:ext cx="142882"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888" name="object 73" descr="object 73"/>
            <p:cNvPicPr>
              <a:picLocks noChangeAspect="1"/>
            </p:cNvPicPr>
            <p:nvPr/>
          </p:nvPicPr>
          <p:blipFill>
            <a:blip r:embed="rId6">
              <a:extLst/>
            </a:blip>
            <a:stretch>
              <a:fillRect/>
            </a:stretch>
          </p:blipFill>
          <p:spPr>
            <a:xfrm>
              <a:off x="1897177" y="938864"/>
              <a:ext cx="281770" cy="202626"/>
            </a:xfrm>
            <a:prstGeom prst="rect">
              <a:avLst/>
            </a:prstGeom>
            <a:ln w="12700" cap="flat">
              <a:noFill/>
              <a:miter lim="400000"/>
            </a:ln>
            <a:effectLst/>
          </p:spPr>
        </p:pic>
        <p:sp>
          <p:nvSpPr>
            <p:cNvPr id="889" name="object 74"/>
            <p:cNvSpPr/>
            <p:nvPr/>
          </p:nvSpPr>
          <p:spPr>
            <a:xfrm>
              <a:off x="2158138" y="641801"/>
              <a:ext cx="239784"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8629"/>
                  </a:lnTo>
                  <a:lnTo>
                    <a:pt x="1029" y="14854"/>
                  </a:lnTo>
                  <a:lnTo>
                    <a:pt x="2276" y="10734"/>
                  </a:lnTo>
                  <a:lnTo>
                    <a:pt x="3924" y="6730"/>
                  </a:lnTo>
                  <a:lnTo>
                    <a:pt x="5911" y="3300"/>
                  </a:lnTo>
                  <a:lnTo>
                    <a:pt x="10643" y="0"/>
                  </a:lnTo>
                  <a:lnTo>
                    <a:pt x="13122" y="898"/>
                  </a:lnTo>
                  <a:lnTo>
                    <a:pt x="17431" y="6715"/>
                  </a:lnTo>
                  <a:lnTo>
                    <a:pt x="19128" y="10716"/>
                  </a:lnTo>
                  <a:lnTo>
                    <a:pt x="20432" y="14832"/>
                  </a:lnTo>
                  <a:lnTo>
                    <a:pt x="21278" y="18606"/>
                  </a:lnTo>
                  <a:lnTo>
                    <a:pt x="21600" y="21576"/>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0" name="object 75"/>
            <p:cNvSpPr/>
            <p:nvPr/>
          </p:nvSpPr>
          <p:spPr>
            <a:xfrm>
              <a:off x="2397625" y="959160"/>
              <a:ext cx="239784" cy="360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0" y="14767"/>
                  </a:lnTo>
                  <a:lnTo>
                    <a:pt x="15694" y="18243"/>
                  </a:lnTo>
                  <a:lnTo>
                    <a:pt x="13431" y="20680"/>
                  </a:lnTo>
                  <a:lnTo>
                    <a:pt x="10957" y="21600"/>
                  </a:lnTo>
                  <a:lnTo>
                    <a:pt x="8478" y="20684"/>
                  </a:lnTo>
                  <a:lnTo>
                    <a:pt x="6193" y="18252"/>
                  </a:lnTo>
                  <a:lnTo>
                    <a:pt x="4169" y="14781"/>
                  </a:lnTo>
                  <a:lnTo>
                    <a:pt x="2472" y="10746"/>
                  </a:lnTo>
                  <a:lnTo>
                    <a:pt x="1168" y="6623"/>
                  </a:lnTo>
                  <a:lnTo>
                    <a:pt x="321" y="2890"/>
                  </a:lnTo>
                  <a:lnTo>
                    <a:pt x="0" y="2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1" name="object 76"/>
            <p:cNvSpPr/>
            <p:nvPr/>
          </p:nvSpPr>
          <p:spPr>
            <a:xfrm>
              <a:off x="2637592" y="472405"/>
              <a:ext cx="239868" cy="50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1" y="17356"/>
                  </a:lnTo>
                  <a:lnTo>
                    <a:pt x="1396" y="14327"/>
                  </a:lnTo>
                  <a:lnTo>
                    <a:pt x="2439" y="11045"/>
                  </a:lnTo>
                  <a:lnTo>
                    <a:pt x="3722" y="7770"/>
                  </a:lnTo>
                  <a:lnTo>
                    <a:pt x="5213" y="4765"/>
                  </a:lnTo>
                  <a:lnTo>
                    <a:pt x="6884" y="2294"/>
                  </a:lnTo>
                  <a:lnTo>
                    <a:pt x="10639" y="0"/>
                  </a:lnTo>
                  <a:lnTo>
                    <a:pt x="12582" y="615"/>
                  </a:lnTo>
                  <a:lnTo>
                    <a:pt x="16110" y="4757"/>
                  </a:lnTo>
                  <a:lnTo>
                    <a:pt x="17633" y="7760"/>
                  </a:lnTo>
                  <a:lnTo>
                    <a:pt x="18953" y="11033"/>
                  </a:lnTo>
                  <a:lnTo>
                    <a:pt x="20041" y="14314"/>
                  </a:lnTo>
                  <a:lnTo>
                    <a:pt x="20866" y="17342"/>
                  </a:lnTo>
                  <a:lnTo>
                    <a:pt x="21396" y="19853"/>
                  </a:lnTo>
                  <a:lnTo>
                    <a:pt x="21600" y="21586"/>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2" name="object 77"/>
            <p:cNvSpPr/>
            <p:nvPr/>
          </p:nvSpPr>
          <p:spPr>
            <a:xfrm>
              <a:off x="2877084" y="958421"/>
              <a:ext cx="239784"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7" y="13836"/>
                  </a:lnTo>
                  <a:lnTo>
                    <a:pt x="2645" y="10562"/>
                  </a:lnTo>
                  <a:lnTo>
                    <a:pt x="1556" y="7280"/>
                  </a:lnTo>
                  <a:lnTo>
                    <a:pt x="732" y="4254"/>
                  </a:lnTo>
                  <a:lnTo>
                    <a:pt x="203" y="1745"/>
                  </a:lnTo>
                  <a:lnTo>
                    <a:pt x="0" y="18"/>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3" name="object 78"/>
            <p:cNvSpPr/>
            <p:nvPr/>
          </p:nvSpPr>
          <p:spPr>
            <a:xfrm>
              <a:off x="3117151" y="204927"/>
              <a:ext cx="239742"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4" name="object 79"/>
            <p:cNvSpPr/>
            <p:nvPr/>
          </p:nvSpPr>
          <p:spPr>
            <a:xfrm>
              <a:off x="3356533" y="957725"/>
              <a:ext cx="239867"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3" y="7334"/>
                  </a:lnTo>
                  <a:lnTo>
                    <a:pt x="19326" y="9484"/>
                  </a:lnTo>
                  <a:lnTo>
                    <a:pt x="18549" y="11678"/>
                  </a:lnTo>
                  <a:lnTo>
                    <a:pt x="17679" y="13835"/>
                  </a:lnTo>
                  <a:lnTo>
                    <a:pt x="16724" y="15878"/>
                  </a:lnTo>
                  <a:lnTo>
                    <a:pt x="15693" y="17726"/>
                  </a:lnTo>
                  <a:lnTo>
                    <a:pt x="14593" y="19302"/>
                  </a:lnTo>
                  <a:lnTo>
                    <a:pt x="13432" y="20525"/>
                  </a:lnTo>
                  <a:lnTo>
                    <a:pt x="10961" y="21600"/>
                  </a:lnTo>
                  <a:lnTo>
                    <a:pt x="9701" y="21319"/>
                  </a:lnTo>
                  <a:lnTo>
                    <a:pt x="7312" y="19306"/>
                  </a:lnTo>
                  <a:lnTo>
                    <a:pt x="6199" y="17731"/>
                  </a:lnTo>
                  <a:lnTo>
                    <a:pt x="5151" y="15884"/>
                  </a:lnTo>
                  <a:lnTo>
                    <a:pt x="4176"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5" name="object 80"/>
            <p:cNvSpPr/>
            <p:nvPr/>
          </p:nvSpPr>
          <p:spPr>
            <a:xfrm>
              <a:off x="3596602" y="62275"/>
              <a:ext cx="259601"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5" y="9287"/>
                  </a:lnTo>
                  <a:lnTo>
                    <a:pt x="726" y="8554"/>
                  </a:lnTo>
                  <a:lnTo>
                    <a:pt x="1133" y="7726"/>
                  </a:lnTo>
                  <a:lnTo>
                    <a:pt x="1621" y="6830"/>
                  </a:lnTo>
                  <a:lnTo>
                    <a:pt x="2183" y="5893"/>
                  </a:lnTo>
                  <a:lnTo>
                    <a:pt x="2817" y="4941"/>
                  </a:lnTo>
                  <a:lnTo>
                    <a:pt x="3515" y="4001"/>
                  </a:lnTo>
                  <a:lnTo>
                    <a:pt x="4275" y="3100"/>
                  </a:lnTo>
                  <a:lnTo>
                    <a:pt x="5090" y="2264"/>
                  </a:lnTo>
                  <a:lnTo>
                    <a:pt x="5956" y="1520"/>
                  </a:lnTo>
                  <a:lnTo>
                    <a:pt x="6868" y="895"/>
                  </a:lnTo>
                  <a:lnTo>
                    <a:pt x="8810" y="108"/>
                  </a:lnTo>
                  <a:lnTo>
                    <a:pt x="9830" y="0"/>
                  </a:lnTo>
                  <a:lnTo>
                    <a:pt x="10365" y="63"/>
                  </a:lnTo>
                  <a:lnTo>
                    <a:pt x="11981" y="941"/>
                  </a:lnTo>
                  <a:lnTo>
                    <a:pt x="13054" y="2020"/>
                  </a:lnTo>
                  <a:lnTo>
                    <a:pt x="13586" y="2684"/>
                  </a:lnTo>
                  <a:lnTo>
                    <a:pt x="14112" y="3420"/>
                  </a:lnTo>
                  <a:lnTo>
                    <a:pt x="14631" y="4219"/>
                  </a:lnTo>
                  <a:lnTo>
                    <a:pt x="15143" y="5074"/>
                  </a:lnTo>
                  <a:lnTo>
                    <a:pt x="15644" y="5977"/>
                  </a:lnTo>
                  <a:lnTo>
                    <a:pt x="16136" y="6920"/>
                  </a:lnTo>
                  <a:lnTo>
                    <a:pt x="16615" y="7894"/>
                  </a:lnTo>
                  <a:lnTo>
                    <a:pt x="17080" y="8891"/>
                  </a:lnTo>
                  <a:lnTo>
                    <a:pt x="17530" y="9904"/>
                  </a:lnTo>
                  <a:lnTo>
                    <a:pt x="17965" y="10924"/>
                  </a:lnTo>
                  <a:lnTo>
                    <a:pt x="18381" y="11943"/>
                  </a:lnTo>
                  <a:lnTo>
                    <a:pt x="18779" y="12953"/>
                  </a:lnTo>
                  <a:lnTo>
                    <a:pt x="19156" y="13946"/>
                  </a:lnTo>
                  <a:lnTo>
                    <a:pt x="19512" y="14914"/>
                  </a:lnTo>
                  <a:lnTo>
                    <a:pt x="19845" y="15849"/>
                  </a:lnTo>
                  <a:lnTo>
                    <a:pt x="20153" y="16743"/>
                  </a:lnTo>
                  <a:lnTo>
                    <a:pt x="20435" y="17588"/>
                  </a:lnTo>
                  <a:lnTo>
                    <a:pt x="20690" y="18375"/>
                  </a:lnTo>
                  <a:lnTo>
                    <a:pt x="20917" y="19097"/>
                  </a:lnTo>
                  <a:lnTo>
                    <a:pt x="21113" y="19745"/>
                  </a:lnTo>
                  <a:lnTo>
                    <a:pt x="21279" y="20311"/>
                  </a:lnTo>
                  <a:lnTo>
                    <a:pt x="21510" y="21167"/>
                  </a:lnTo>
                  <a:lnTo>
                    <a:pt x="21573" y="21441"/>
                  </a:lnTo>
                  <a:lnTo>
                    <a:pt x="21600" y="2160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6" name="object 81"/>
            <p:cNvSpPr/>
            <p:nvPr/>
          </p:nvSpPr>
          <p:spPr>
            <a:xfrm>
              <a:off x="-1" y="941320"/>
              <a:ext cx="239742" cy="72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14501"/>
                  </a:lnTo>
                  <a:lnTo>
                    <a:pt x="18547" y="20518"/>
                  </a:lnTo>
                  <a:lnTo>
                    <a:pt x="15147" y="21561"/>
                  </a:lnTo>
                  <a:lnTo>
                    <a:pt x="10955" y="21141"/>
                  </a:lnTo>
                  <a:lnTo>
                    <a:pt x="6740" y="21600"/>
                  </a:lnTo>
                  <a:lnTo>
                    <a:pt x="3274" y="20593"/>
                  </a:lnTo>
                  <a:lnTo>
                    <a:pt x="910" y="14604"/>
                  </a:lnTo>
                  <a:lnTo>
                    <a:pt x="0" y="11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7" name="object 82"/>
            <p:cNvSpPr/>
            <p:nvPr/>
          </p:nvSpPr>
          <p:spPr>
            <a:xfrm>
              <a:off x="239983" y="802045"/>
              <a:ext cx="239741"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3" y="6337"/>
                  </a:lnTo>
                  <a:lnTo>
                    <a:pt x="6453" y="1705"/>
                  </a:lnTo>
                  <a:lnTo>
                    <a:pt x="10645" y="0"/>
                  </a:lnTo>
                  <a:lnTo>
                    <a:pt x="14859" y="1685"/>
                  </a:lnTo>
                  <a:lnTo>
                    <a:pt x="18325" y="6302"/>
                  </a:lnTo>
                  <a:lnTo>
                    <a:pt x="20690" y="13157"/>
                  </a:lnTo>
                  <a:lnTo>
                    <a:pt x="21600" y="2155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8" name="object 83"/>
            <p:cNvSpPr/>
            <p:nvPr/>
          </p:nvSpPr>
          <p:spPr>
            <a:xfrm>
              <a:off x="479476" y="940585"/>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6" y="15262"/>
                  </a:lnTo>
                  <a:lnTo>
                    <a:pt x="15147" y="19893"/>
                  </a:lnTo>
                  <a:lnTo>
                    <a:pt x="10957" y="21600"/>
                  </a:lnTo>
                  <a:lnTo>
                    <a:pt x="6742" y="19912"/>
                  </a:lnTo>
                  <a:lnTo>
                    <a:pt x="3276"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899" name="object 84"/>
            <p:cNvSpPr/>
            <p:nvPr/>
          </p:nvSpPr>
          <p:spPr>
            <a:xfrm>
              <a:off x="719479" y="801305"/>
              <a:ext cx="239785"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3" y="0"/>
                  </a:lnTo>
                  <a:lnTo>
                    <a:pt x="14856" y="1686"/>
                  </a:lnTo>
                  <a:lnTo>
                    <a:pt x="18321" y="6301"/>
                  </a:lnTo>
                  <a:lnTo>
                    <a:pt x="20686" y="13151"/>
                  </a:lnTo>
                  <a:lnTo>
                    <a:pt x="21600" y="2154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00" name="object 85"/>
            <p:cNvSpPr/>
            <p:nvPr/>
          </p:nvSpPr>
          <p:spPr>
            <a:xfrm>
              <a:off x="958950" y="939888"/>
              <a:ext cx="239741"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49" y="19893"/>
                  </a:lnTo>
                  <a:lnTo>
                    <a:pt x="10959" y="21600"/>
                  </a:lnTo>
                  <a:lnTo>
                    <a:pt x="6742" y="19912"/>
                  </a:lnTo>
                  <a:lnTo>
                    <a:pt x="3275"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01" name="object 86"/>
            <p:cNvSpPr/>
            <p:nvPr/>
          </p:nvSpPr>
          <p:spPr>
            <a:xfrm>
              <a:off x="1198938" y="800610"/>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4" y="6338"/>
                  </a:lnTo>
                  <a:lnTo>
                    <a:pt x="6453" y="1707"/>
                  </a:lnTo>
                  <a:lnTo>
                    <a:pt x="10643" y="0"/>
                  </a:lnTo>
                  <a:lnTo>
                    <a:pt x="14859" y="1684"/>
                  </a:lnTo>
                  <a:lnTo>
                    <a:pt x="18326" y="6300"/>
                  </a:lnTo>
                  <a:lnTo>
                    <a:pt x="20690" y="13153"/>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02" name="object 87"/>
            <p:cNvSpPr/>
            <p:nvPr/>
          </p:nvSpPr>
          <p:spPr>
            <a:xfrm>
              <a:off x="1438426" y="939149"/>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400"/>
                  </a:lnTo>
                  <a:lnTo>
                    <a:pt x="18551" y="15264"/>
                  </a:lnTo>
                  <a:lnTo>
                    <a:pt x="15152" y="19896"/>
                  </a:lnTo>
                  <a:lnTo>
                    <a:pt x="10957" y="21600"/>
                  </a:lnTo>
                  <a:lnTo>
                    <a:pt x="6742" y="19912"/>
                  </a:lnTo>
                  <a:lnTo>
                    <a:pt x="3276"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03" name="object 88"/>
            <p:cNvSpPr/>
            <p:nvPr/>
          </p:nvSpPr>
          <p:spPr>
            <a:xfrm>
              <a:off x="1678392" y="799912"/>
              <a:ext cx="23986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0"/>
                  </a:lnTo>
                  <a:lnTo>
                    <a:pt x="3053" y="6336"/>
                  </a:lnTo>
                  <a:lnTo>
                    <a:pt x="6451" y="1704"/>
                  </a:lnTo>
                  <a:lnTo>
                    <a:pt x="10639" y="0"/>
                  </a:lnTo>
                  <a:lnTo>
                    <a:pt x="14854" y="1684"/>
                  </a:lnTo>
                  <a:lnTo>
                    <a:pt x="18320" y="6299"/>
                  </a:lnTo>
                  <a:lnTo>
                    <a:pt x="20686" y="13151"/>
                  </a:lnTo>
                  <a:lnTo>
                    <a:pt x="21600" y="2154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04" name="object 89"/>
            <p:cNvSpPr/>
            <p:nvPr/>
          </p:nvSpPr>
          <p:spPr>
            <a:xfrm>
              <a:off x="88337" y="-1"/>
              <a:ext cx="4818310"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05" name="object 90"/>
            <p:cNvSpPr/>
            <p:nvPr/>
          </p:nvSpPr>
          <p:spPr>
            <a:xfrm>
              <a:off x="88337" y="1939310"/>
              <a:ext cx="4818310"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907" name="object 91"/>
          <p:cNvSpPr txBox="1"/>
          <p:nvPr/>
        </p:nvSpPr>
        <p:spPr>
          <a:xfrm>
            <a:off x="10152790" y="4102248"/>
            <a:ext cx="3417306" cy="4566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y</a:t>
            </a:r>
            <a:r>
              <a:rPr spc="-22"/>
              <a:t> </a:t>
            </a:r>
            <a:r>
              <a:rPr spc="5"/>
              <a:t>amp</a:t>
            </a:r>
          </a:p>
        </p:txBody>
      </p:sp>
      <p:grpSp>
        <p:nvGrpSpPr>
          <p:cNvPr id="950" name="object 92"/>
          <p:cNvGrpSpPr/>
          <p:nvPr/>
        </p:nvGrpSpPr>
        <p:grpSpPr>
          <a:xfrm>
            <a:off x="15548399" y="4731537"/>
            <a:ext cx="4919087" cy="1939313"/>
            <a:chOff x="0" y="0"/>
            <a:chExt cx="4919085" cy="1939312"/>
          </a:xfrm>
        </p:grpSpPr>
        <p:sp>
          <p:nvSpPr>
            <p:cNvPr id="908" name="object 93"/>
            <p:cNvSpPr/>
            <p:nvPr/>
          </p:nvSpPr>
          <p:spPr>
            <a:xfrm>
              <a:off x="4306426" y="964774"/>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4" y="21600"/>
                  </a:lnTo>
                  <a:lnTo>
                    <a:pt x="8346" y="21071"/>
                  </a:lnTo>
                  <a:lnTo>
                    <a:pt x="6071" y="19494"/>
                  </a:lnTo>
                  <a:lnTo>
                    <a:pt x="4063" y="16994"/>
                  </a:lnTo>
                  <a:lnTo>
                    <a:pt x="2387" y="13701"/>
                  </a:lnTo>
                  <a:lnTo>
                    <a:pt x="1108" y="9741"/>
                  </a:lnTo>
                  <a:lnTo>
                    <a:pt x="291" y="5242"/>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09" name="object 94"/>
            <p:cNvSpPr/>
            <p:nvPr/>
          </p:nvSpPr>
          <p:spPr>
            <a:xfrm>
              <a:off x="17961" y="823608"/>
              <a:ext cx="612662"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4" y="528"/>
                  </a:lnTo>
                  <a:lnTo>
                    <a:pt x="15529" y="2106"/>
                  </a:lnTo>
                  <a:lnTo>
                    <a:pt x="17538" y="4605"/>
                  </a:lnTo>
                  <a:lnTo>
                    <a:pt x="19214" y="7899"/>
                  </a:lnTo>
                  <a:lnTo>
                    <a:pt x="20493" y="11859"/>
                  </a:lnTo>
                  <a:lnTo>
                    <a:pt x="21310" y="16357"/>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10" name="object 95"/>
            <p:cNvSpPr/>
            <p:nvPr/>
          </p:nvSpPr>
          <p:spPr>
            <a:xfrm>
              <a:off x="630524" y="958258"/>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5" y="21073"/>
                  </a:lnTo>
                  <a:lnTo>
                    <a:pt x="6071" y="19496"/>
                  </a:lnTo>
                  <a:lnTo>
                    <a:pt x="4063" y="16997"/>
                  </a:lnTo>
                  <a:lnTo>
                    <a:pt x="2387" y="13703"/>
                  </a:lnTo>
                  <a:lnTo>
                    <a:pt x="1107" y="9742"/>
                  </a:lnTo>
                  <a:lnTo>
                    <a:pt x="290" y="5243"/>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11" name="object 96"/>
            <p:cNvSpPr/>
            <p:nvPr/>
          </p:nvSpPr>
          <p:spPr>
            <a:xfrm>
              <a:off x="1243259" y="818689"/>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7" y="12158"/>
                  </a:lnTo>
                  <a:lnTo>
                    <a:pt x="2358" y="8159"/>
                  </a:lnTo>
                  <a:lnTo>
                    <a:pt x="4027" y="4815"/>
                  </a:lnTo>
                  <a:lnTo>
                    <a:pt x="6029"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12" name="object 97"/>
            <p:cNvSpPr/>
            <p:nvPr/>
          </p:nvSpPr>
          <p:spPr>
            <a:xfrm>
              <a:off x="1855782" y="953336"/>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3"/>
                  </a:lnTo>
                  <a:lnTo>
                    <a:pt x="19242" y="13443"/>
                  </a:lnTo>
                  <a:lnTo>
                    <a:pt x="17573" y="16788"/>
                  </a:lnTo>
                  <a:lnTo>
                    <a:pt x="15571" y="19349"/>
                  </a:lnTo>
                  <a:lnTo>
                    <a:pt x="13299"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13" name="object 98"/>
            <p:cNvSpPr/>
            <p:nvPr/>
          </p:nvSpPr>
          <p:spPr>
            <a:xfrm>
              <a:off x="2468518" y="813767"/>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6" y="0"/>
                  </a:lnTo>
                  <a:lnTo>
                    <a:pt x="13254" y="527"/>
                  </a:lnTo>
                  <a:lnTo>
                    <a:pt x="15529" y="2103"/>
                  </a:lnTo>
                  <a:lnTo>
                    <a:pt x="17537" y="4603"/>
                  </a:lnTo>
                  <a:lnTo>
                    <a:pt x="19213" y="7896"/>
                  </a:lnTo>
                  <a:lnTo>
                    <a:pt x="20492" y="11856"/>
                  </a:lnTo>
                  <a:lnTo>
                    <a:pt x="21309" y="16354"/>
                  </a:lnTo>
                  <a:lnTo>
                    <a:pt x="21600" y="21262"/>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14" name="object 99"/>
            <p:cNvSpPr/>
            <p:nvPr/>
          </p:nvSpPr>
          <p:spPr>
            <a:xfrm>
              <a:off x="3081092" y="948417"/>
              <a:ext cx="612660"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5" y="21075"/>
                  </a:lnTo>
                  <a:lnTo>
                    <a:pt x="6071" y="19499"/>
                  </a:lnTo>
                  <a:lnTo>
                    <a:pt x="4063" y="17000"/>
                  </a:lnTo>
                  <a:lnTo>
                    <a:pt x="2387" y="13706"/>
                  </a:lnTo>
                  <a:lnTo>
                    <a:pt x="1107" y="9745"/>
                  </a:lnTo>
                  <a:lnTo>
                    <a:pt x="290" y="5244"/>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15" name="object 100"/>
            <p:cNvSpPr/>
            <p:nvPr/>
          </p:nvSpPr>
          <p:spPr>
            <a:xfrm>
              <a:off x="3693827" y="808846"/>
              <a:ext cx="612661"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7" y="12156"/>
                  </a:lnTo>
                  <a:lnTo>
                    <a:pt x="2358" y="8156"/>
                  </a:lnTo>
                  <a:lnTo>
                    <a:pt x="4027" y="4811"/>
                  </a:lnTo>
                  <a:lnTo>
                    <a:pt x="6029" y="2250"/>
                  </a:lnTo>
                  <a:lnTo>
                    <a:pt x="8301" y="603"/>
                  </a:lnTo>
                  <a:lnTo>
                    <a:pt x="10776" y="0"/>
                  </a:lnTo>
                  <a:lnTo>
                    <a:pt x="13253" y="526"/>
                  </a:lnTo>
                  <a:lnTo>
                    <a:pt x="15529" y="2103"/>
                  </a:lnTo>
                  <a:lnTo>
                    <a:pt x="17537" y="4602"/>
                  </a:lnTo>
                  <a:lnTo>
                    <a:pt x="19213" y="7896"/>
                  </a:lnTo>
                  <a:lnTo>
                    <a:pt x="20492" y="11856"/>
                  </a:lnTo>
                  <a:lnTo>
                    <a:pt x="21309" y="16356"/>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916" name="object 101" descr="object 101"/>
            <p:cNvPicPr>
              <a:picLocks noChangeAspect="1"/>
            </p:cNvPicPr>
            <p:nvPr/>
          </p:nvPicPr>
          <p:blipFill>
            <a:blip r:embed="rId7">
              <a:extLst/>
            </a:blip>
            <a:stretch>
              <a:fillRect/>
            </a:stretch>
          </p:blipFill>
          <p:spPr>
            <a:xfrm>
              <a:off x="1148239" y="914508"/>
              <a:ext cx="184823" cy="202669"/>
            </a:xfrm>
            <a:prstGeom prst="rect">
              <a:avLst/>
            </a:prstGeom>
            <a:ln w="12700" cap="flat">
              <a:noFill/>
              <a:miter lim="400000"/>
            </a:ln>
            <a:effectLst/>
          </p:spPr>
        </p:pic>
        <p:sp>
          <p:nvSpPr>
            <p:cNvPr id="917" name="object 102"/>
            <p:cNvSpPr/>
            <p:nvPr/>
          </p:nvSpPr>
          <p:spPr>
            <a:xfrm>
              <a:off x="1312183" y="617487"/>
              <a:ext cx="142796"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5" y="13495"/>
                  </a:lnTo>
                  <a:lnTo>
                    <a:pt x="3052" y="8687"/>
                  </a:lnTo>
                  <a:lnTo>
                    <a:pt x="5214" y="4349"/>
                  </a:lnTo>
                  <a:lnTo>
                    <a:pt x="7779" y="1210"/>
                  </a:lnTo>
                  <a:lnTo>
                    <a:pt x="10644" y="0"/>
                  </a:lnTo>
                  <a:lnTo>
                    <a:pt x="13521" y="1204"/>
                  </a:lnTo>
                  <a:lnTo>
                    <a:pt x="16117" y="4337"/>
                  </a:lnTo>
                  <a:lnTo>
                    <a:pt x="18328" y="8670"/>
                  </a:lnTo>
                  <a:lnTo>
                    <a:pt x="20048" y="13473"/>
                  </a:lnTo>
                  <a:lnTo>
                    <a:pt x="21174" y="18017"/>
                  </a:lnTo>
                  <a:lnTo>
                    <a:pt x="21600" y="2157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18" name="object 103"/>
            <p:cNvSpPr/>
            <p:nvPr/>
          </p:nvSpPr>
          <p:spPr>
            <a:xfrm>
              <a:off x="1454842" y="934805"/>
              <a:ext cx="142840"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4" y="6605"/>
                  </a:lnTo>
                  <a:lnTo>
                    <a:pt x="19330" y="10730"/>
                  </a:lnTo>
                  <a:lnTo>
                    <a:pt x="17683" y="14769"/>
                  </a:lnTo>
                  <a:lnTo>
                    <a:pt x="15697" y="18245"/>
                  </a:lnTo>
                  <a:lnTo>
                    <a:pt x="10959" y="21600"/>
                  </a:lnTo>
                  <a:lnTo>
                    <a:pt x="8479" y="20685"/>
                  </a:lnTo>
                  <a:lnTo>
                    <a:pt x="4168" y="14782"/>
                  </a:lnTo>
                  <a:lnTo>
                    <a:pt x="2471" y="10746"/>
                  </a:lnTo>
                  <a:lnTo>
                    <a:pt x="1166" y="6624"/>
                  </a:lnTo>
                  <a:lnTo>
                    <a:pt x="320" y="2890"/>
                  </a:lnTo>
                  <a:lnTo>
                    <a:pt x="0" y="2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19" name="object 104"/>
            <p:cNvSpPr/>
            <p:nvPr/>
          </p:nvSpPr>
          <p:spPr>
            <a:xfrm>
              <a:off x="1597805" y="448047"/>
              <a:ext cx="142882"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0" name="object 105"/>
            <p:cNvSpPr/>
            <p:nvPr/>
          </p:nvSpPr>
          <p:spPr>
            <a:xfrm>
              <a:off x="1740465" y="934066"/>
              <a:ext cx="142839" cy="510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3" y="13825"/>
                  </a:lnTo>
                  <a:lnTo>
                    <a:pt x="16389" y="16831"/>
                  </a:lnTo>
                  <a:lnTo>
                    <a:pt x="14717" y="19304"/>
                  </a:lnTo>
                  <a:lnTo>
                    <a:pt x="10952" y="21600"/>
                  </a:lnTo>
                  <a:lnTo>
                    <a:pt x="9013" y="20984"/>
                  </a:lnTo>
                  <a:lnTo>
                    <a:pt x="5487" y="16839"/>
                  </a:lnTo>
                  <a:lnTo>
                    <a:pt x="3964" y="13836"/>
                  </a:lnTo>
                  <a:lnTo>
                    <a:pt x="2642" y="10562"/>
                  </a:lnTo>
                  <a:lnTo>
                    <a:pt x="1554" y="7281"/>
                  </a:lnTo>
                  <a:lnTo>
                    <a:pt x="730" y="4254"/>
                  </a:lnTo>
                  <a:lnTo>
                    <a:pt x="201" y="1746"/>
                  </a:lnTo>
                  <a:lnTo>
                    <a:pt x="0" y="18"/>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1" name="object 106"/>
            <p:cNvSpPr/>
            <p:nvPr/>
          </p:nvSpPr>
          <p:spPr>
            <a:xfrm>
              <a:off x="1883466" y="180571"/>
              <a:ext cx="142839" cy="774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90" y="15631"/>
                  </a:lnTo>
                  <a:lnTo>
                    <a:pt x="1843" y="13394"/>
                  </a:lnTo>
                  <a:lnTo>
                    <a:pt x="2619" y="11053"/>
                  </a:lnTo>
                  <a:lnTo>
                    <a:pt x="3508" y="8708"/>
                  </a:lnTo>
                  <a:lnTo>
                    <a:pt x="4499" y="6455"/>
                  </a:lnTo>
                  <a:lnTo>
                    <a:pt x="5583" y="4392"/>
                  </a:lnTo>
                  <a:lnTo>
                    <a:pt x="6750" y="2618"/>
                  </a:lnTo>
                  <a:lnTo>
                    <a:pt x="7989" y="1229"/>
                  </a:lnTo>
                  <a:lnTo>
                    <a:pt x="10647" y="0"/>
                  </a:lnTo>
                  <a:lnTo>
                    <a:pt x="12001" y="323"/>
                  </a:lnTo>
                  <a:lnTo>
                    <a:pt x="14555" y="2614"/>
                  </a:lnTo>
                  <a:lnTo>
                    <a:pt x="15736" y="4387"/>
                  </a:lnTo>
                  <a:lnTo>
                    <a:pt x="16839" y="6449"/>
                  </a:lnTo>
                  <a:lnTo>
                    <a:pt x="17853"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2" name="object 107"/>
            <p:cNvSpPr/>
            <p:nvPr/>
          </p:nvSpPr>
          <p:spPr>
            <a:xfrm>
              <a:off x="2026085" y="933369"/>
              <a:ext cx="142881"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3" name="object 108"/>
            <p:cNvSpPr/>
            <p:nvPr/>
          </p:nvSpPr>
          <p:spPr>
            <a:xfrm>
              <a:off x="2169090" y="37924"/>
              <a:ext cx="154679"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5" y="4001"/>
                  </a:lnTo>
                  <a:lnTo>
                    <a:pt x="4275" y="3100"/>
                  </a:lnTo>
                  <a:lnTo>
                    <a:pt x="5091" y="2264"/>
                  </a:lnTo>
                  <a:lnTo>
                    <a:pt x="5957" y="1520"/>
                  </a:lnTo>
                  <a:lnTo>
                    <a:pt x="6869" y="895"/>
                  </a:lnTo>
                  <a:lnTo>
                    <a:pt x="8812" y="109"/>
                  </a:lnTo>
                  <a:lnTo>
                    <a:pt x="9832" y="0"/>
                  </a:lnTo>
                  <a:lnTo>
                    <a:pt x="10367" y="63"/>
                  </a:lnTo>
                  <a:lnTo>
                    <a:pt x="11981" y="941"/>
                  </a:lnTo>
                  <a:lnTo>
                    <a:pt x="13054" y="2021"/>
                  </a:lnTo>
                  <a:lnTo>
                    <a:pt x="13585" y="2684"/>
                  </a:lnTo>
                  <a:lnTo>
                    <a:pt x="14111" y="3420"/>
                  </a:lnTo>
                  <a:lnTo>
                    <a:pt x="14630" y="4220"/>
                  </a:lnTo>
                  <a:lnTo>
                    <a:pt x="15141" y="5075"/>
                  </a:lnTo>
                  <a:lnTo>
                    <a:pt x="15643" y="5978"/>
                  </a:lnTo>
                  <a:lnTo>
                    <a:pt x="16134" y="6920"/>
                  </a:lnTo>
                  <a:lnTo>
                    <a:pt x="16613" y="7894"/>
                  </a:lnTo>
                  <a:lnTo>
                    <a:pt x="17078" y="8891"/>
                  </a:lnTo>
                  <a:lnTo>
                    <a:pt x="17529" y="9904"/>
                  </a:lnTo>
                  <a:lnTo>
                    <a:pt x="17963" y="10924"/>
                  </a:lnTo>
                  <a:lnTo>
                    <a:pt x="18380" y="11943"/>
                  </a:lnTo>
                  <a:lnTo>
                    <a:pt x="18777" y="12953"/>
                  </a:lnTo>
                  <a:lnTo>
                    <a:pt x="19155" y="13947"/>
                  </a:lnTo>
                  <a:lnTo>
                    <a:pt x="19510" y="14915"/>
                  </a:lnTo>
                  <a:lnTo>
                    <a:pt x="19843" y="15850"/>
                  </a:lnTo>
                  <a:lnTo>
                    <a:pt x="20151" y="16744"/>
                  </a:lnTo>
                  <a:lnTo>
                    <a:pt x="20434" y="17588"/>
                  </a:lnTo>
                  <a:lnTo>
                    <a:pt x="20689" y="18375"/>
                  </a:lnTo>
                  <a:lnTo>
                    <a:pt x="20916" y="19097"/>
                  </a:lnTo>
                  <a:lnTo>
                    <a:pt x="21112" y="19745"/>
                  </a:lnTo>
                  <a:lnTo>
                    <a:pt x="21278" y="20312"/>
                  </a:lnTo>
                  <a:lnTo>
                    <a:pt x="21510" y="21168"/>
                  </a:lnTo>
                  <a:lnTo>
                    <a:pt x="21573" y="21441"/>
                  </a:lnTo>
                  <a:lnTo>
                    <a:pt x="21600" y="2160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4" name="object 109"/>
            <p:cNvSpPr/>
            <p:nvPr/>
          </p:nvSpPr>
          <p:spPr>
            <a:xfrm>
              <a:off x="26548" y="916969"/>
              <a:ext cx="142838"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6" y="21554"/>
                  </a:lnTo>
                  <a:lnTo>
                    <a:pt x="10952" y="21141"/>
                  </a:lnTo>
                  <a:lnTo>
                    <a:pt x="6740" y="21600"/>
                  </a:lnTo>
                  <a:lnTo>
                    <a:pt x="3274" y="20593"/>
                  </a:lnTo>
                  <a:lnTo>
                    <a:pt x="908" y="14603"/>
                  </a:lnTo>
                  <a:lnTo>
                    <a:pt x="0" y="11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5" name="object 110"/>
            <p:cNvSpPr/>
            <p:nvPr/>
          </p:nvSpPr>
          <p:spPr>
            <a:xfrm>
              <a:off x="169512" y="777689"/>
              <a:ext cx="142839"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2" y="6338"/>
                  </a:lnTo>
                  <a:lnTo>
                    <a:pt x="6453" y="1707"/>
                  </a:lnTo>
                  <a:lnTo>
                    <a:pt x="10647" y="0"/>
                  </a:lnTo>
                  <a:lnTo>
                    <a:pt x="14860" y="1688"/>
                  </a:lnTo>
                  <a:lnTo>
                    <a:pt x="18326" y="6304"/>
                  </a:lnTo>
                  <a:lnTo>
                    <a:pt x="20691" y="13156"/>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6" name="object 111"/>
            <p:cNvSpPr/>
            <p:nvPr/>
          </p:nvSpPr>
          <p:spPr>
            <a:xfrm>
              <a:off x="312210" y="916272"/>
              <a:ext cx="142839"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6" y="19893"/>
                  </a:lnTo>
                  <a:lnTo>
                    <a:pt x="10952" y="21600"/>
                  </a:lnTo>
                  <a:lnTo>
                    <a:pt x="6740" y="19915"/>
                  </a:lnTo>
                  <a:lnTo>
                    <a:pt x="3274" y="15298"/>
                  </a:lnTo>
                  <a:lnTo>
                    <a:pt x="908" y="8443"/>
                  </a:lnTo>
                  <a:lnTo>
                    <a:pt x="0" y="4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7" name="object 112"/>
            <p:cNvSpPr/>
            <p:nvPr/>
          </p:nvSpPr>
          <p:spPr>
            <a:xfrm>
              <a:off x="455160" y="776950"/>
              <a:ext cx="142839"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5" y="13202"/>
                  </a:lnTo>
                  <a:lnTo>
                    <a:pt x="3047" y="6339"/>
                  </a:lnTo>
                  <a:lnTo>
                    <a:pt x="6445" y="1707"/>
                  </a:lnTo>
                  <a:lnTo>
                    <a:pt x="10641" y="0"/>
                  </a:lnTo>
                  <a:lnTo>
                    <a:pt x="14855" y="1689"/>
                  </a:lnTo>
                  <a:lnTo>
                    <a:pt x="18321" y="6305"/>
                  </a:lnTo>
                  <a:lnTo>
                    <a:pt x="20686" y="13154"/>
                  </a:lnTo>
                  <a:lnTo>
                    <a:pt x="21600" y="2154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8" name="object 113"/>
            <p:cNvSpPr/>
            <p:nvPr/>
          </p:nvSpPr>
          <p:spPr>
            <a:xfrm>
              <a:off x="597825" y="915532"/>
              <a:ext cx="142796"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7" y="19893"/>
                  </a:lnTo>
                  <a:lnTo>
                    <a:pt x="10956" y="21600"/>
                  </a:lnTo>
                  <a:lnTo>
                    <a:pt x="6739" y="19916"/>
                  </a:lnTo>
                  <a:lnTo>
                    <a:pt x="3272" y="15300"/>
                  </a:lnTo>
                  <a:lnTo>
                    <a:pt x="908" y="8447"/>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29" name="object 114"/>
            <p:cNvSpPr/>
            <p:nvPr/>
          </p:nvSpPr>
          <p:spPr>
            <a:xfrm>
              <a:off x="740784" y="776299"/>
              <a:ext cx="142839"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30" name="object 115"/>
            <p:cNvSpPr/>
            <p:nvPr/>
          </p:nvSpPr>
          <p:spPr>
            <a:xfrm>
              <a:off x="883444" y="914836"/>
              <a:ext cx="142839"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5" y="8399"/>
                  </a:lnTo>
                  <a:lnTo>
                    <a:pt x="18553" y="15263"/>
                  </a:lnTo>
                  <a:lnTo>
                    <a:pt x="15154" y="19895"/>
                  </a:lnTo>
                  <a:lnTo>
                    <a:pt x="10959" y="21600"/>
                  </a:lnTo>
                  <a:lnTo>
                    <a:pt x="6743" y="19915"/>
                  </a:lnTo>
                  <a:lnTo>
                    <a:pt x="3275" y="15298"/>
                  </a:lnTo>
                  <a:lnTo>
                    <a:pt x="909" y="8443"/>
                  </a:lnTo>
                  <a:lnTo>
                    <a:pt x="0" y="4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31" name="object 116"/>
            <p:cNvSpPr/>
            <p:nvPr/>
          </p:nvSpPr>
          <p:spPr>
            <a:xfrm>
              <a:off x="1026407" y="775560"/>
              <a:ext cx="142881"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932" name="object 117" descr="object 117"/>
            <p:cNvPicPr>
              <a:picLocks noChangeAspect="1"/>
            </p:cNvPicPr>
            <p:nvPr/>
          </p:nvPicPr>
          <p:blipFill>
            <a:blip r:embed="rId8">
              <a:extLst/>
            </a:blip>
            <a:stretch>
              <a:fillRect/>
            </a:stretch>
          </p:blipFill>
          <p:spPr>
            <a:xfrm>
              <a:off x="1897202" y="917871"/>
              <a:ext cx="281769" cy="202626"/>
            </a:xfrm>
            <a:prstGeom prst="rect">
              <a:avLst/>
            </a:prstGeom>
            <a:ln w="12700" cap="flat">
              <a:noFill/>
              <a:miter lim="400000"/>
            </a:ln>
            <a:effectLst/>
          </p:spPr>
        </p:pic>
        <p:sp>
          <p:nvSpPr>
            <p:cNvPr id="933" name="object 118"/>
            <p:cNvSpPr/>
            <p:nvPr/>
          </p:nvSpPr>
          <p:spPr>
            <a:xfrm>
              <a:off x="2158142" y="620808"/>
              <a:ext cx="239786"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1" y="18629"/>
                  </a:lnTo>
                  <a:lnTo>
                    <a:pt x="1031" y="14854"/>
                  </a:lnTo>
                  <a:lnTo>
                    <a:pt x="2277" y="10734"/>
                  </a:lnTo>
                  <a:lnTo>
                    <a:pt x="3925" y="6730"/>
                  </a:lnTo>
                  <a:lnTo>
                    <a:pt x="5912" y="3300"/>
                  </a:lnTo>
                  <a:lnTo>
                    <a:pt x="10643" y="0"/>
                  </a:lnTo>
                  <a:lnTo>
                    <a:pt x="13123" y="898"/>
                  </a:lnTo>
                  <a:lnTo>
                    <a:pt x="17432" y="6715"/>
                  </a:lnTo>
                  <a:lnTo>
                    <a:pt x="19129" y="10716"/>
                  </a:lnTo>
                  <a:lnTo>
                    <a:pt x="20433" y="14832"/>
                  </a:lnTo>
                  <a:lnTo>
                    <a:pt x="21279" y="18606"/>
                  </a:lnTo>
                  <a:lnTo>
                    <a:pt x="21600" y="21576"/>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34" name="object 119"/>
            <p:cNvSpPr/>
            <p:nvPr/>
          </p:nvSpPr>
          <p:spPr>
            <a:xfrm>
              <a:off x="2397633" y="938168"/>
              <a:ext cx="239785"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1" y="14767"/>
                  </a:lnTo>
                  <a:lnTo>
                    <a:pt x="15695" y="18243"/>
                  </a:lnTo>
                  <a:lnTo>
                    <a:pt x="13434" y="20680"/>
                  </a:lnTo>
                  <a:lnTo>
                    <a:pt x="10961" y="21600"/>
                  </a:lnTo>
                  <a:lnTo>
                    <a:pt x="8480" y="20684"/>
                  </a:lnTo>
                  <a:lnTo>
                    <a:pt x="6195" y="18252"/>
                  </a:lnTo>
                  <a:lnTo>
                    <a:pt x="4171" y="14781"/>
                  </a:lnTo>
                  <a:lnTo>
                    <a:pt x="2474" y="10746"/>
                  </a:lnTo>
                  <a:lnTo>
                    <a:pt x="1169" y="6623"/>
                  </a:lnTo>
                  <a:lnTo>
                    <a:pt x="323" y="2890"/>
                  </a:lnTo>
                  <a:lnTo>
                    <a:pt x="0" y="2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35" name="object 120"/>
            <p:cNvSpPr/>
            <p:nvPr/>
          </p:nvSpPr>
          <p:spPr>
            <a:xfrm>
              <a:off x="2637619" y="451411"/>
              <a:ext cx="239869" cy="50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6"/>
                  </a:lnTo>
                  <a:lnTo>
                    <a:pt x="1395" y="14327"/>
                  </a:lnTo>
                  <a:lnTo>
                    <a:pt x="2438" y="11045"/>
                  </a:lnTo>
                  <a:lnTo>
                    <a:pt x="3720" y="7770"/>
                  </a:lnTo>
                  <a:lnTo>
                    <a:pt x="5211" y="4765"/>
                  </a:lnTo>
                  <a:lnTo>
                    <a:pt x="6880" y="2294"/>
                  </a:lnTo>
                  <a:lnTo>
                    <a:pt x="10636" y="0"/>
                  </a:lnTo>
                  <a:lnTo>
                    <a:pt x="12580" y="615"/>
                  </a:lnTo>
                  <a:lnTo>
                    <a:pt x="16108" y="4757"/>
                  </a:lnTo>
                  <a:lnTo>
                    <a:pt x="17631" y="7760"/>
                  </a:lnTo>
                  <a:lnTo>
                    <a:pt x="18951" y="11033"/>
                  </a:lnTo>
                  <a:lnTo>
                    <a:pt x="20039" y="14314"/>
                  </a:lnTo>
                  <a:lnTo>
                    <a:pt x="20864" y="17342"/>
                  </a:lnTo>
                  <a:lnTo>
                    <a:pt x="21394" y="19853"/>
                  </a:lnTo>
                  <a:lnTo>
                    <a:pt x="21600" y="21586"/>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36" name="object 121"/>
            <p:cNvSpPr/>
            <p:nvPr/>
          </p:nvSpPr>
          <p:spPr>
            <a:xfrm>
              <a:off x="2877110" y="937427"/>
              <a:ext cx="239785"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8" y="13836"/>
                  </a:lnTo>
                  <a:lnTo>
                    <a:pt x="2647" y="10562"/>
                  </a:lnTo>
                  <a:lnTo>
                    <a:pt x="1558" y="7280"/>
                  </a:lnTo>
                  <a:lnTo>
                    <a:pt x="733" y="4254"/>
                  </a:lnTo>
                  <a:lnTo>
                    <a:pt x="204" y="1745"/>
                  </a:lnTo>
                  <a:lnTo>
                    <a:pt x="0" y="18"/>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37" name="object 122"/>
            <p:cNvSpPr/>
            <p:nvPr/>
          </p:nvSpPr>
          <p:spPr>
            <a:xfrm>
              <a:off x="3117183" y="183934"/>
              <a:ext cx="239743"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38" name="object 123"/>
            <p:cNvSpPr/>
            <p:nvPr/>
          </p:nvSpPr>
          <p:spPr>
            <a:xfrm>
              <a:off x="3356540" y="936731"/>
              <a:ext cx="239868"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4" y="7334"/>
                  </a:lnTo>
                  <a:lnTo>
                    <a:pt x="19327" y="9484"/>
                  </a:lnTo>
                  <a:lnTo>
                    <a:pt x="18549" y="11678"/>
                  </a:lnTo>
                  <a:lnTo>
                    <a:pt x="17679" y="13835"/>
                  </a:lnTo>
                  <a:lnTo>
                    <a:pt x="16725" y="15878"/>
                  </a:lnTo>
                  <a:lnTo>
                    <a:pt x="15694" y="17726"/>
                  </a:lnTo>
                  <a:lnTo>
                    <a:pt x="14594" y="19302"/>
                  </a:lnTo>
                  <a:lnTo>
                    <a:pt x="13434" y="20525"/>
                  </a:lnTo>
                  <a:lnTo>
                    <a:pt x="10964" y="21600"/>
                  </a:lnTo>
                  <a:lnTo>
                    <a:pt x="9704" y="21319"/>
                  </a:lnTo>
                  <a:lnTo>
                    <a:pt x="7314" y="19306"/>
                  </a:lnTo>
                  <a:lnTo>
                    <a:pt x="6200" y="17731"/>
                  </a:lnTo>
                  <a:lnTo>
                    <a:pt x="5152" y="15884"/>
                  </a:lnTo>
                  <a:lnTo>
                    <a:pt x="4177"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39" name="object 124"/>
            <p:cNvSpPr/>
            <p:nvPr/>
          </p:nvSpPr>
          <p:spPr>
            <a:xfrm>
              <a:off x="3596609" y="41284"/>
              <a:ext cx="259641"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4" y="9900"/>
                  </a:lnTo>
                  <a:lnTo>
                    <a:pt x="406" y="9287"/>
                  </a:lnTo>
                  <a:lnTo>
                    <a:pt x="728" y="8554"/>
                  </a:lnTo>
                  <a:lnTo>
                    <a:pt x="1135" y="7726"/>
                  </a:lnTo>
                  <a:lnTo>
                    <a:pt x="1622" y="6830"/>
                  </a:lnTo>
                  <a:lnTo>
                    <a:pt x="2184" y="5893"/>
                  </a:lnTo>
                  <a:lnTo>
                    <a:pt x="2817" y="4941"/>
                  </a:lnTo>
                  <a:lnTo>
                    <a:pt x="3516" y="4001"/>
                  </a:lnTo>
                  <a:lnTo>
                    <a:pt x="4275" y="3100"/>
                  </a:lnTo>
                  <a:lnTo>
                    <a:pt x="5090" y="2264"/>
                  </a:lnTo>
                  <a:lnTo>
                    <a:pt x="5956" y="1520"/>
                  </a:lnTo>
                  <a:lnTo>
                    <a:pt x="6867" y="895"/>
                  </a:lnTo>
                  <a:lnTo>
                    <a:pt x="8809" y="108"/>
                  </a:lnTo>
                  <a:lnTo>
                    <a:pt x="9829" y="0"/>
                  </a:lnTo>
                  <a:lnTo>
                    <a:pt x="10364" y="63"/>
                  </a:lnTo>
                  <a:lnTo>
                    <a:pt x="11980" y="941"/>
                  </a:lnTo>
                  <a:lnTo>
                    <a:pt x="13054" y="2020"/>
                  </a:lnTo>
                  <a:lnTo>
                    <a:pt x="13585" y="2684"/>
                  </a:lnTo>
                  <a:lnTo>
                    <a:pt x="14111" y="3420"/>
                  </a:lnTo>
                  <a:lnTo>
                    <a:pt x="14631" y="4219"/>
                  </a:lnTo>
                  <a:lnTo>
                    <a:pt x="15142" y="5074"/>
                  </a:lnTo>
                  <a:lnTo>
                    <a:pt x="15644" y="5977"/>
                  </a:lnTo>
                  <a:lnTo>
                    <a:pt x="16135" y="6920"/>
                  </a:lnTo>
                  <a:lnTo>
                    <a:pt x="16614" y="7894"/>
                  </a:lnTo>
                  <a:lnTo>
                    <a:pt x="17079" y="8891"/>
                  </a:lnTo>
                  <a:lnTo>
                    <a:pt x="17529" y="9904"/>
                  </a:lnTo>
                  <a:lnTo>
                    <a:pt x="17964" y="10924"/>
                  </a:lnTo>
                  <a:lnTo>
                    <a:pt x="18380" y="11943"/>
                  </a:lnTo>
                  <a:lnTo>
                    <a:pt x="18778" y="12953"/>
                  </a:lnTo>
                  <a:lnTo>
                    <a:pt x="19155" y="13946"/>
                  </a:lnTo>
                  <a:lnTo>
                    <a:pt x="19511" y="14914"/>
                  </a:lnTo>
                  <a:lnTo>
                    <a:pt x="19843" y="15849"/>
                  </a:lnTo>
                  <a:lnTo>
                    <a:pt x="20151" y="16743"/>
                  </a:lnTo>
                  <a:lnTo>
                    <a:pt x="20434" y="17588"/>
                  </a:lnTo>
                  <a:lnTo>
                    <a:pt x="20689" y="18375"/>
                  </a:lnTo>
                  <a:lnTo>
                    <a:pt x="20915" y="19097"/>
                  </a:lnTo>
                  <a:lnTo>
                    <a:pt x="21112" y="19745"/>
                  </a:lnTo>
                  <a:lnTo>
                    <a:pt x="21278" y="20311"/>
                  </a:lnTo>
                  <a:lnTo>
                    <a:pt x="21509" y="21167"/>
                  </a:lnTo>
                  <a:lnTo>
                    <a:pt x="21573" y="21441"/>
                  </a:lnTo>
                  <a:lnTo>
                    <a:pt x="21600" y="2160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0" name="object 125"/>
            <p:cNvSpPr/>
            <p:nvPr/>
          </p:nvSpPr>
          <p:spPr>
            <a:xfrm>
              <a:off x="0" y="920328"/>
              <a:ext cx="239785" cy="72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0" y="14501"/>
                  </a:lnTo>
                  <a:lnTo>
                    <a:pt x="18545" y="20518"/>
                  </a:lnTo>
                  <a:lnTo>
                    <a:pt x="15146" y="21561"/>
                  </a:lnTo>
                  <a:lnTo>
                    <a:pt x="10957" y="21141"/>
                  </a:lnTo>
                  <a:lnTo>
                    <a:pt x="6741" y="21600"/>
                  </a:lnTo>
                  <a:lnTo>
                    <a:pt x="3274" y="20593"/>
                  </a:lnTo>
                  <a:lnTo>
                    <a:pt x="910" y="14604"/>
                  </a:lnTo>
                  <a:lnTo>
                    <a:pt x="0" y="11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1" name="object 126"/>
            <p:cNvSpPr/>
            <p:nvPr/>
          </p:nvSpPr>
          <p:spPr>
            <a:xfrm>
              <a:off x="239984" y="781051"/>
              <a:ext cx="239785"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9" y="13201"/>
                  </a:lnTo>
                  <a:lnTo>
                    <a:pt x="3054" y="6337"/>
                  </a:lnTo>
                  <a:lnTo>
                    <a:pt x="6452" y="1705"/>
                  </a:lnTo>
                  <a:lnTo>
                    <a:pt x="10643" y="0"/>
                  </a:lnTo>
                  <a:lnTo>
                    <a:pt x="14858" y="1685"/>
                  </a:lnTo>
                  <a:lnTo>
                    <a:pt x="18324" y="6302"/>
                  </a:lnTo>
                  <a:lnTo>
                    <a:pt x="20688" y="13157"/>
                  </a:lnTo>
                  <a:lnTo>
                    <a:pt x="21600" y="2155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2" name="object 127"/>
            <p:cNvSpPr/>
            <p:nvPr/>
          </p:nvSpPr>
          <p:spPr>
            <a:xfrm>
              <a:off x="479475" y="919593"/>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50" y="19893"/>
                  </a:lnTo>
                  <a:lnTo>
                    <a:pt x="10961" y="21600"/>
                  </a:lnTo>
                  <a:lnTo>
                    <a:pt x="6745" y="19912"/>
                  </a:lnTo>
                  <a:lnTo>
                    <a:pt x="3278" y="15295"/>
                  </a:lnTo>
                  <a:lnTo>
                    <a:pt x="912"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3" name="object 128"/>
            <p:cNvSpPr/>
            <p:nvPr/>
          </p:nvSpPr>
          <p:spPr>
            <a:xfrm>
              <a:off x="719511" y="780313"/>
              <a:ext cx="239785" cy="160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7" y="1707"/>
                  </a:lnTo>
                  <a:lnTo>
                    <a:pt x="10639" y="0"/>
                  </a:lnTo>
                  <a:lnTo>
                    <a:pt x="14856" y="1686"/>
                  </a:lnTo>
                  <a:lnTo>
                    <a:pt x="18322" y="6301"/>
                  </a:lnTo>
                  <a:lnTo>
                    <a:pt x="20687" y="13151"/>
                  </a:lnTo>
                  <a:lnTo>
                    <a:pt x="21600" y="2154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4" name="object 129"/>
            <p:cNvSpPr/>
            <p:nvPr/>
          </p:nvSpPr>
          <p:spPr>
            <a:xfrm>
              <a:off x="958951" y="918895"/>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0" y="8399"/>
                  </a:lnTo>
                  <a:lnTo>
                    <a:pt x="18545" y="15262"/>
                  </a:lnTo>
                  <a:lnTo>
                    <a:pt x="15146" y="19893"/>
                  </a:lnTo>
                  <a:lnTo>
                    <a:pt x="10957" y="21600"/>
                  </a:lnTo>
                  <a:lnTo>
                    <a:pt x="6741" y="19912"/>
                  </a:lnTo>
                  <a:lnTo>
                    <a:pt x="3274" y="15295"/>
                  </a:lnTo>
                  <a:lnTo>
                    <a:pt x="910"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5" name="object 130"/>
            <p:cNvSpPr/>
            <p:nvPr/>
          </p:nvSpPr>
          <p:spPr>
            <a:xfrm>
              <a:off x="1198949" y="779616"/>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90" y="13201"/>
                  </a:lnTo>
                  <a:lnTo>
                    <a:pt x="3055" y="6338"/>
                  </a:lnTo>
                  <a:lnTo>
                    <a:pt x="6454" y="1707"/>
                  </a:lnTo>
                  <a:lnTo>
                    <a:pt x="10643" y="0"/>
                  </a:lnTo>
                  <a:lnTo>
                    <a:pt x="14859" y="1684"/>
                  </a:lnTo>
                  <a:lnTo>
                    <a:pt x="18326" y="6300"/>
                  </a:lnTo>
                  <a:lnTo>
                    <a:pt x="20690" y="13153"/>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6" name="object 131"/>
            <p:cNvSpPr/>
            <p:nvPr/>
          </p:nvSpPr>
          <p:spPr>
            <a:xfrm>
              <a:off x="1438427" y="918157"/>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400"/>
                  </a:lnTo>
                  <a:lnTo>
                    <a:pt x="18551" y="15264"/>
                  </a:lnTo>
                  <a:lnTo>
                    <a:pt x="15153" y="19896"/>
                  </a:lnTo>
                  <a:lnTo>
                    <a:pt x="10961" y="21600"/>
                  </a:lnTo>
                  <a:lnTo>
                    <a:pt x="6745" y="19912"/>
                  </a:lnTo>
                  <a:lnTo>
                    <a:pt x="3278" y="15295"/>
                  </a:lnTo>
                  <a:lnTo>
                    <a:pt x="912"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7" name="object 132"/>
            <p:cNvSpPr/>
            <p:nvPr/>
          </p:nvSpPr>
          <p:spPr>
            <a:xfrm>
              <a:off x="1678425" y="778918"/>
              <a:ext cx="239869"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0"/>
                  </a:lnTo>
                  <a:lnTo>
                    <a:pt x="3051" y="6336"/>
                  </a:lnTo>
                  <a:lnTo>
                    <a:pt x="6448" y="1704"/>
                  </a:lnTo>
                  <a:lnTo>
                    <a:pt x="10636" y="0"/>
                  </a:lnTo>
                  <a:lnTo>
                    <a:pt x="14852" y="1684"/>
                  </a:lnTo>
                  <a:lnTo>
                    <a:pt x="18318" y="6299"/>
                  </a:lnTo>
                  <a:lnTo>
                    <a:pt x="20684" y="13151"/>
                  </a:lnTo>
                  <a:lnTo>
                    <a:pt x="21600" y="2154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8" name="object 133"/>
            <p:cNvSpPr/>
            <p:nvPr/>
          </p:nvSpPr>
          <p:spPr>
            <a:xfrm>
              <a:off x="4309" y="0"/>
              <a:ext cx="481831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49" name="object 134"/>
            <p:cNvSpPr/>
            <p:nvPr/>
          </p:nvSpPr>
          <p:spPr>
            <a:xfrm>
              <a:off x="4309" y="1939312"/>
              <a:ext cx="481831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951" name="object 135"/>
          <p:cNvSpPr txBox="1"/>
          <p:nvPr/>
        </p:nvSpPr>
        <p:spPr>
          <a:xfrm>
            <a:off x="16177231" y="4081253"/>
            <a:ext cx="3417305"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z</a:t>
            </a:r>
            <a:r>
              <a:rPr spc="-22"/>
              <a:t> </a:t>
            </a:r>
            <a:r>
              <a:rPr spc="5"/>
              <a:t>amp</a:t>
            </a:r>
          </a:p>
        </p:txBody>
      </p:sp>
      <p:grpSp>
        <p:nvGrpSpPr>
          <p:cNvPr id="954" name="Group"/>
          <p:cNvGrpSpPr/>
          <p:nvPr/>
        </p:nvGrpSpPr>
        <p:grpSpPr>
          <a:xfrm>
            <a:off x="21293247" y="118785"/>
            <a:ext cx="2964014" cy="980138"/>
            <a:chOff x="0" y="0"/>
            <a:chExt cx="2964012" cy="980137"/>
          </a:xfrm>
        </p:grpSpPr>
        <p:pic>
          <p:nvPicPr>
            <p:cNvPr id="952" name="image.png" descr="image.png"/>
            <p:cNvPicPr>
              <a:picLocks noChangeAspect="1"/>
            </p:cNvPicPr>
            <p:nvPr/>
          </p:nvPicPr>
          <p:blipFill>
            <a:blip r:embed="rId9">
              <a:extLst/>
            </a:blip>
            <a:srcRect l="755" t="21951" r="58673" b="13019"/>
            <a:stretch>
              <a:fillRect/>
            </a:stretch>
          </p:blipFill>
          <p:spPr>
            <a:xfrm>
              <a:off x="29384" y="0"/>
              <a:ext cx="2905058" cy="657087"/>
            </a:xfrm>
            <a:prstGeom prst="rect">
              <a:avLst/>
            </a:prstGeom>
            <a:ln w="12700" cap="flat">
              <a:noFill/>
              <a:miter lim="400000"/>
            </a:ln>
            <a:effectLst/>
          </p:spPr>
        </p:pic>
        <p:pic>
          <p:nvPicPr>
            <p:cNvPr id="953" name="image.png" descr="image.png"/>
            <p:cNvPicPr>
              <a:picLocks noChangeAspect="1"/>
            </p:cNvPicPr>
            <p:nvPr/>
          </p:nvPicPr>
          <p:blipFill>
            <a:blip r:embed="rId9">
              <a:extLst/>
            </a:blip>
            <a:srcRect l="58605" t="42052" r="0" b="28455"/>
            <a:stretch>
              <a:fillRect/>
            </a:stretch>
          </p:blipFill>
          <p:spPr>
            <a:xfrm>
              <a:off x="0" y="682135"/>
              <a:ext cx="2964013" cy="298003"/>
            </a:xfrm>
            <a:prstGeom prst="rect">
              <a:avLst/>
            </a:prstGeom>
            <a:ln w="12700" cap="flat">
              <a:noFill/>
              <a:miter lim="400000"/>
            </a:ln>
            <a:effectLst/>
          </p:spPr>
        </p:pic>
      </p:grpSp>
      <p:sp>
        <p:nvSpPr>
          <p:cNvPr id="955"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956"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R="0" indent="15411" algn="ctr">
              <a:lnSpc>
                <a:spcPct val="100000"/>
              </a:lnSpc>
              <a:defRPr spc="0" sz="7800"/>
            </a:pPr>
            <a:r>
              <a:t>Scanning</a:t>
            </a:r>
            <a:r>
              <a:rPr spc="-8"/>
              <a:t> </a:t>
            </a:r>
            <a:r>
              <a:rPr spc="8"/>
              <a:t>with</a:t>
            </a:r>
            <a:r>
              <a:rPr spc="-8"/>
              <a:t> </a:t>
            </a:r>
            <a:r>
              <a:t>quadrupole</a:t>
            </a:r>
            <a:r>
              <a:rPr spc="-8"/>
              <a:t> </a:t>
            </a:r>
            <a:r>
              <a:t>mass</a:t>
            </a:r>
            <a:r>
              <a:rPr spc="-8"/>
              <a:t> </a:t>
            </a:r>
            <a:r>
              <a:t>filters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66" name="object 4"/>
          <p:cNvGrpSpPr/>
          <p:nvPr/>
        </p:nvGrpSpPr>
        <p:grpSpPr>
          <a:xfrm>
            <a:off x="8012906" y="8648491"/>
            <a:ext cx="7861133" cy="3011738"/>
            <a:chOff x="0" y="0"/>
            <a:chExt cx="7861131" cy="3011736"/>
          </a:xfrm>
        </p:grpSpPr>
        <p:sp>
          <p:nvSpPr>
            <p:cNvPr id="960" name="object 5"/>
            <p:cNvSpPr/>
            <p:nvPr/>
          </p:nvSpPr>
          <p:spPr>
            <a:xfrm>
              <a:off x="0" y="2999191"/>
              <a:ext cx="3147220"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61" name="object 6"/>
            <p:cNvSpPr/>
            <p:nvPr/>
          </p:nvSpPr>
          <p:spPr>
            <a:xfrm flipV="1">
              <a:off x="1464468" y="1213253"/>
              <a:ext cx="3" cy="1762764"/>
            </a:xfrm>
            <a:prstGeom prst="line">
              <a:avLst/>
            </a:prstGeom>
            <a:noFill/>
            <a:ln w="50800" cap="flat">
              <a:solidFill>
                <a:srgbClr val="59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62" name="object 7"/>
            <p:cNvSpPr/>
            <p:nvPr/>
          </p:nvSpPr>
          <p:spPr>
            <a:xfrm>
              <a:off x="3210719" y="2999191"/>
              <a:ext cx="2829714"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63" name="object 8"/>
            <p:cNvSpPr/>
            <p:nvPr/>
          </p:nvSpPr>
          <p:spPr>
            <a:xfrm flipV="1">
              <a:off x="3178968" y="-1"/>
              <a:ext cx="2" cy="3011738"/>
            </a:xfrm>
            <a:prstGeom prst="line">
              <a:avLst/>
            </a:prstGeom>
            <a:noFill/>
            <a:ln w="50800" cap="flat">
              <a:solidFill>
                <a:srgbClr val="D79B5D"/>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64" name="object 9"/>
            <p:cNvSpPr/>
            <p:nvPr/>
          </p:nvSpPr>
          <p:spPr>
            <a:xfrm>
              <a:off x="6103931" y="2999191"/>
              <a:ext cx="1757201"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65" name="object 10"/>
            <p:cNvSpPr/>
            <p:nvPr/>
          </p:nvSpPr>
          <p:spPr>
            <a:xfrm flipV="1">
              <a:off x="6072181" y="378154"/>
              <a:ext cx="2" cy="2633582"/>
            </a:xfrm>
            <a:prstGeom prst="line">
              <a:avLst/>
            </a:prstGeom>
            <a:noFill/>
            <a:ln w="508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967" name="object 11"/>
          <p:cNvSpPr txBox="1"/>
          <p:nvPr/>
        </p:nvSpPr>
        <p:spPr>
          <a:xfrm>
            <a:off x="11236796" y="11750099"/>
            <a:ext cx="849514" cy="554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defRPr spc="-6" sz="4000"/>
            </a:pPr>
            <a:r>
              <a:t>m</a:t>
            </a:r>
            <a:r>
              <a:rPr spc="-12"/>
              <a:t>/</a:t>
            </a:r>
            <a:r>
              <a:t>z</a:t>
            </a:r>
          </a:p>
        </p:txBody>
      </p:sp>
      <p:grpSp>
        <p:nvGrpSpPr>
          <p:cNvPr id="970" name="object 12"/>
          <p:cNvGrpSpPr/>
          <p:nvPr/>
        </p:nvGrpSpPr>
        <p:grpSpPr>
          <a:xfrm>
            <a:off x="7870029" y="12618784"/>
            <a:ext cx="7948966" cy="535366"/>
            <a:chOff x="0" y="0"/>
            <a:chExt cx="7948964" cy="535364"/>
          </a:xfrm>
        </p:grpSpPr>
        <p:sp>
          <p:nvSpPr>
            <p:cNvPr id="968" name="object 13"/>
            <p:cNvSpPr/>
            <p:nvPr/>
          </p:nvSpPr>
          <p:spPr>
            <a:xfrm>
              <a:off x="0" y="0"/>
              <a:ext cx="7948965" cy="535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lnTo>
                    <a:pt x="21600" y="0"/>
                  </a:lnTo>
                  <a:close/>
                </a:path>
              </a:pathLst>
            </a:custGeom>
            <a:solidFill>
              <a:srgbClr val="EBE2BF"/>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969" name="object 14"/>
            <p:cNvSpPr/>
            <p:nvPr/>
          </p:nvSpPr>
          <p:spPr>
            <a:xfrm>
              <a:off x="5" y="0"/>
              <a:ext cx="7948961" cy="535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21600" y="0"/>
                  </a:lnTo>
                  <a:close/>
                </a:path>
              </a:pathLst>
            </a:custGeom>
            <a:noFill/>
            <a:ln w="3175"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971" name="object 15"/>
          <p:cNvSpPr txBox="1"/>
          <p:nvPr/>
        </p:nvSpPr>
        <p:spPr>
          <a:xfrm>
            <a:off x="16088196" y="12537497"/>
            <a:ext cx="3503566" cy="5548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defRPr spc="-6" sz="4000"/>
            </a:pPr>
            <a:r>
              <a:t>time</a:t>
            </a:r>
            <a:r>
              <a:rPr spc="-30"/>
              <a:t> </a:t>
            </a:r>
            <a:r>
              <a:t>(∆</a:t>
            </a:r>
            <a:r>
              <a:rPr spc="-36"/>
              <a:t> </a:t>
            </a:r>
            <a:r>
              <a:t>current)</a:t>
            </a:r>
          </a:p>
        </p:txBody>
      </p:sp>
      <p:grpSp>
        <p:nvGrpSpPr>
          <p:cNvPr id="1014" name="object 16"/>
          <p:cNvGrpSpPr/>
          <p:nvPr/>
        </p:nvGrpSpPr>
        <p:grpSpPr>
          <a:xfrm>
            <a:off x="3373415" y="4731537"/>
            <a:ext cx="4919063" cy="1939313"/>
            <a:chOff x="0" y="0"/>
            <a:chExt cx="4919062" cy="1939312"/>
          </a:xfrm>
        </p:grpSpPr>
        <p:sp>
          <p:nvSpPr>
            <p:cNvPr id="972" name="object 17"/>
            <p:cNvSpPr/>
            <p:nvPr/>
          </p:nvSpPr>
          <p:spPr>
            <a:xfrm>
              <a:off x="67345" y="0"/>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73" name="object 18"/>
            <p:cNvSpPr/>
            <p:nvPr/>
          </p:nvSpPr>
          <p:spPr>
            <a:xfrm>
              <a:off x="67345" y="1939312"/>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74" name="object 19"/>
            <p:cNvSpPr/>
            <p:nvPr/>
          </p:nvSpPr>
          <p:spPr>
            <a:xfrm>
              <a:off x="4306444" y="985768"/>
              <a:ext cx="612618"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3" y="21600"/>
                  </a:lnTo>
                  <a:lnTo>
                    <a:pt x="8346" y="21071"/>
                  </a:lnTo>
                  <a:lnTo>
                    <a:pt x="6070" y="19494"/>
                  </a:lnTo>
                  <a:lnTo>
                    <a:pt x="4062" y="16994"/>
                  </a:lnTo>
                  <a:lnTo>
                    <a:pt x="2386" y="13701"/>
                  </a:lnTo>
                  <a:lnTo>
                    <a:pt x="1107" y="9741"/>
                  </a:lnTo>
                  <a:lnTo>
                    <a:pt x="290" y="5242"/>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75" name="object 20"/>
            <p:cNvSpPr/>
            <p:nvPr/>
          </p:nvSpPr>
          <p:spPr>
            <a:xfrm>
              <a:off x="17956" y="844601"/>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76" name="object 21"/>
            <p:cNvSpPr/>
            <p:nvPr/>
          </p:nvSpPr>
          <p:spPr>
            <a:xfrm>
              <a:off x="630498" y="979251"/>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77" name="object 22"/>
            <p:cNvSpPr/>
            <p:nvPr/>
          </p:nvSpPr>
          <p:spPr>
            <a:xfrm>
              <a:off x="1243241" y="839682"/>
              <a:ext cx="612660"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8" y="0"/>
                  </a:lnTo>
                  <a:lnTo>
                    <a:pt x="13254"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78" name="object 23"/>
            <p:cNvSpPr/>
            <p:nvPr/>
          </p:nvSpPr>
          <p:spPr>
            <a:xfrm>
              <a:off x="1855758" y="974330"/>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2" y="13443"/>
                  </a:lnTo>
                  <a:lnTo>
                    <a:pt x="17573" y="16788"/>
                  </a:lnTo>
                  <a:lnTo>
                    <a:pt x="15571" y="19349"/>
                  </a:lnTo>
                  <a:lnTo>
                    <a:pt x="13300"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79" name="object 24"/>
            <p:cNvSpPr/>
            <p:nvPr/>
          </p:nvSpPr>
          <p:spPr>
            <a:xfrm>
              <a:off x="2468501" y="834760"/>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8" y="4815"/>
                  </a:lnTo>
                  <a:lnTo>
                    <a:pt x="6031" y="2253"/>
                  </a:lnTo>
                  <a:lnTo>
                    <a:pt x="8302" y="605"/>
                  </a:lnTo>
                  <a:lnTo>
                    <a:pt x="10778" y="0"/>
                  </a:lnTo>
                  <a:lnTo>
                    <a:pt x="13255" y="527"/>
                  </a:lnTo>
                  <a:lnTo>
                    <a:pt x="15530" y="2103"/>
                  </a:lnTo>
                  <a:lnTo>
                    <a:pt x="17538" y="4603"/>
                  </a:lnTo>
                  <a:lnTo>
                    <a:pt x="19213" y="7896"/>
                  </a:lnTo>
                  <a:lnTo>
                    <a:pt x="20492" y="11856"/>
                  </a:lnTo>
                  <a:lnTo>
                    <a:pt x="21309" y="16354"/>
                  </a:lnTo>
                  <a:lnTo>
                    <a:pt x="21600" y="21262"/>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80" name="object 25"/>
            <p:cNvSpPr/>
            <p:nvPr/>
          </p:nvSpPr>
          <p:spPr>
            <a:xfrm>
              <a:off x="3081059" y="969410"/>
              <a:ext cx="612659" cy="160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6" y="21075"/>
                  </a:lnTo>
                  <a:lnTo>
                    <a:pt x="6071" y="19499"/>
                  </a:lnTo>
                  <a:lnTo>
                    <a:pt x="4063" y="17000"/>
                  </a:lnTo>
                  <a:lnTo>
                    <a:pt x="2387" y="13706"/>
                  </a:lnTo>
                  <a:lnTo>
                    <a:pt x="1108" y="9745"/>
                  </a:lnTo>
                  <a:lnTo>
                    <a:pt x="291" y="5244"/>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81" name="object 26"/>
            <p:cNvSpPr/>
            <p:nvPr/>
          </p:nvSpPr>
          <p:spPr>
            <a:xfrm>
              <a:off x="3693802" y="829839"/>
              <a:ext cx="612659"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6"/>
                  </a:lnTo>
                  <a:lnTo>
                    <a:pt x="2358" y="8156"/>
                  </a:lnTo>
                  <a:lnTo>
                    <a:pt x="4027" y="4811"/>
                  </a:lnTo>
                  <a:lnTo>
                    <a:pt x="6030" y="2250"/>
                  </a:lnTo>
                  <a:lnTo>
                    <a:pt x="8301" y="603"/>
                  </a:lnTo>
                  <a:lnTo>
                    <a:pt x="10778" y="0"/>
                  </a:lnTo>
                  <a:lnTo>
                    <a:pt x="13254" y="526"/>
                  </a:lnTo>
                  <a:lnTo>
                    <a:pt x="15529" y="2103"/>
                  </a:lnTo>
                  <a:lnTo>
                    <a:pt x="17537" y="4602"/>
                  </a:lnTo>
                  <a:lnTo>
                    <a:pt x="19213" y="7896"/>
                  </a:lnTo>
                  <a:lnTo>
                    <a:pt x="20492" y="11856"/>
                  </a:lnTo>
                  <a:lnTo>
                    <a:pt x="21309" y="16356"/>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982" name="object 27" descr="object 27"/>
            <p:cNvPicPr>
              <a:picLocks noChangeAspect="1"/>
            </p:cNvPicPr>
            <p:nvPr/>
          </p:nvPicPr>
          <p:blipFill>
            <a:blip r:embed="rId3">
              <a:extLst/>
            </a:blip>
            <a:stretch>
              <a:fillRect/>
            </a:stretch>
          </p:blipFill>
          <p:spPr>
            <a:xfrm>
              <a:off x="1148232" y="935501"/>
              <a:ext cx="184823" cy="202668"/>
            </a:xfrm>
            <a:prstGeom prst="rect">
              <a:avLst/>
            </a:prstGeom>
            <a:ln w="12700" cap="flat">
              <a:noFill/>
              <a:miter lim="400000"/>
            </a:ln>
            <a:effectLst/>
          </p:spPr>
        </p:pic>
        <p:sp>
          <p:nvSpPr>
            <p:cNvPr id="983" name="object 28"/>
            <p:cNvSpPr/>
            <p:nvPr/>
          </p:nvSpPr>
          <p:spPr>
            <a:xfrm>
              <a:off x="1312166" y="638479"/>
              <a:ext cx="142838"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4" y="13495"/>
                  </a:lnTo>
                  <a:lnTo>
                    <a:pt x="3051" y="8687"/>
                  </a:lnTo>
                  <a:lnTo>
                    <a:pt x="5213" y="4349"/>
                  </a:lnTo>
                  <a:lnTo>
                    <a:pt x="7777" y="1210"/>
                  </a:lnTo>
                  <a:lnTo>
                    <a:pt x="10641" y="0"/>
                  </a:lnTo>
                  <a:lnTo>
                    <a:pt x="13517" y="1204"/>
                  </a:lnTo>
                  <a:lnTo>
                    <a:pt x="16112" y="4337"/>
                  </a:lnTo>
                  <a:lnTo>
                    <a:pt x="18323" y="8670"/>
                  </a:lnTo>
                  <a:lnTo>
                    <a:pt x="20044" y="13473"/>
                  </a:lnTo>
                  <a:lnTo>
                    <a:pt x="21171" y="18017"/>
                  </a:lnTo>
                  <a:lnTo>
                    <a:pt x="21600" y="2157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84" name="object 29"/>
            <p:cNvSpPr/>
            <p:nvPr/>
          </p:nvSpPr>
          <p:spPr>
            <a:xfrm>
              <a:off x="1454826" y="955797"/>
              <a:ext cx="142838"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3" y="6605"/>
                  </a:lnTo>
                  <a:lnTo>
                    <a:pt x="19328" y="10730"/>
                  </a:lnTo>
                  <a:lnTo>
                    <a:pt x="17681" y="14769"/>
                  </a:lnTo>
                  <a:lnTo>
                    <a:pt x="15694" y="18245"/>
                  </a:lnTo>
                  <a:lnTo>
                    <a:pt x="10959" y="21600"/>
                  </a:lnTo>
                  <a:lnTo>
                    <a:pt x="8479" y="20685"/>
                  </a:lnTo>
                  <a:lnTo>
                    <a:pt x="4171" y="14782"/>
                  </a:lnTo>
                  <a:lnTo>
                    <a:pt x="2473" y="10746"/>
                  </a:lnTo>
                  <a:lnTo>
                    <a:pt x="1169" y="6624"/>
                  </a:lnTo>
                  <a:lnTo>
                    <a:pt x="322" y="2890"/>
                  </a:lnTo>
                  <a:lnTo>
                    <a:pt x="0" y="2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85" name="object 30"/>
            <p:cNvSpPr/>
            <p:nvPr/>
          </p:nvSpPr>
          <p:spPr>
            <a:xfrm>
              <a:off x="1597784" y="469041"/>
              <a:ext cx="142880"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86" name="object 31"/>
            <p:cNvSpPr/>
            <p:nvPr/>
          </p:nvSpPr>
          <p:spPr>
            <a:xfrm>
              <a:off x="1740444" y="955059"/>
              <a:ext cx="142838" cy="510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4" y="13825"/>
                  </a:lnTo>
                  <a:lnTo>
                    <a:pt x="16391" y="16831"/>
                  </a:lnTo>
                  <a:lnTo>
                    <a:pt x="14720" y="19304"/>
                  </a:lnTo>
                  <a:lnTo>
                    <a:pt x="10959" y="21600"/>
                  </a:lnTo>
                  <a:lnTo>
                    <a:pt x="9017" y="20984"/>
                  </a:lnTo>
                  <a:lnTo>
                    <a:pt x="5490" y="16839"/>
                  </a:lnTo>
                  <a:lnTo>
                    <a:pt x="3967" y="13836"/>
                  </a:lnTo>
                  <a:lnTo>
                    <a:pt x="2646" y="10562"/>
                  </a:lnTo>
                  <a:lnTo>
                    <a:pt x="1557" y="7281"/>
                  </a:lnTo>
                  <a:lnTo>
                    <a:pt x="733" y="4254"/>
                  </a:lnTo>
                  <a:lnTo>
                    <a:pt x="203" y="1746"/>
                  </a:lnTo>
                  <a:lnTo>
                    <a:pt x="0" y="18"/>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87" name="object 32"/>
            <p:cNvSpPr/>
            <p:nvPr/>
          </p:nvSpPr>
          <p:spPr>
            <a:xfrm>
              <a:off x="1883443" y="201564"/>
              <a:ext cx="142838" cy="774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89" y="15631"/>
                  </a:lnTo>
                  <a:lnTo>
                    <a:pt x="1843" y="13394"/>
                  </a:lnTo>
                  <a:lnTo>
                    <a:pt x="2618" y="11053"/>
                  </a:lnTo>
                  <a:lnTo>
                    <a:pt x="3507" y="8708"/>
                  </a:lnTo>
                  <a:lnTo>
                    <a:pt x="4498" y="6455"/>
                  </a:lnTo>
                  <a:lnTo>
                    <a:pt x="5581" y="4392"/>
                  </a:lnTo>
                  <a:lnTo>
                    <a:pt x="6747" y="2618"/>
                  </a:lnTo>
                  <a:lnTo>
                    <a:pt x="7986" y="1229"/>
                  </a:lnTo>
                  <a:lnTo>
                    <a:pt x="10641" y="0"/>
                  </a:lnTo>
                  <a:lnTo>
                    <a:pt x="11995" y="323"/>
                  </a:lnTo>
                  <a:lnTo>
                    <a:pt x="14552" y="2614"/>
                  </a:lnTo>
                  <a:lnTo>
                    <a:pt x="15734" y="4387"/>
                  </a:lnTo>
                  <a:lnTo>
                    <a:pt x="16837" y="6449"/>
                  </a:lnTo>
                  <a:lnTo>
                    <a:pt x="17852"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88" name="object 33"/>
            <p:cNvSpPr/>
            <p:nvPr/>
          </p:nvSpPr>
          <p:spPr>
            <a:xfrm>
              <a:off x="2026082" y="954361"/>
              <a:ext cx="142881" cy="816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89" name="object 34"/>
            <p:cNvSpPr/>
            <p:nvPr/>
          </p:nvSpPr>
          <p:spPr>
            <a:xfrm>
              <a:off x="2169061" y="58917"/>
              <a:ext cx="154678"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4" y="4001"/>
                  </a:lnTo>
                  <a:lnTo>
                    <a:pt x="4274" y="3100"/>
                  </a:lnTo>
                  <a:lnTo>
                    <a:pt x="5089" y="2264"/>
                  </a:lnTo>
                  <a:lnTo>
                    <a:pt x="5955" y="1520"/>
                  </a:lnTo>
                  <a:lnTo>
                    <a:pt x="6866" y="895"/>
                  </a:lnTo>
                  <a:lnTo>
                    <a:pt x="8807" y="109"/>
                  </a:lnTo>
                  <a:lnTo>
                    <a:pt x="9827" y="0"/>
                  </a:lnTo>
                  <a:lnTo>
                    <a:pt x="10362" y="63"/>
                  </a:lnTo>
                  <a:lnTo>
                    <a:pt x="11979" y="941"/>
                  </a:lnTo>
                  <a:lnTo>
                    <a:pt x="13053" y="2021"/>
                  </a:lnTo>
                  <a:lnTo>
                    <a:pt x="13584" y="2684"/>
                  </a:lnTo>
                  <a:lnTo>
                    <a:pt x="14111" y="3420"/>
                  </a:lnTo>
                  <a:lnTo>
                    <a:pt x="14630" y="4220"/>
                  </a:lnTo>
                  <a:lnTo>
                    <a:pt x="15142" y="5075"/>
                  </a:lnTo>
                  <a:lnTo>
                    <a:pt x="15644" y="5978"/>
                  </a:lnTo>
                  <a:lnTo>
                    <a:pt x="16135" y="6920"/>
                  </a:lnTo>
                  <a:lnTo>
                    <a:pt x="16614" y="7894"/>
                  </a:lnTo>
                  <a:lnTo>
                    <a:pt x="17080" y="8891"/>
                  </a:lnTo>
                  <a:lnTo>
                    <a:pt x="17530" y="9904"/>
                  </a:lnTo>
                  <a:lnTo>
                    <a:pt x="17964" y="10924"/>
                  </a:lnTo>
                  <a:lnTo>
                    <a:pt x="18381" y="11943"/>
                  </a:lnTo>
                  <a:lnTo>
                    <a:pt x="18779" y="12953"/>
                  </a:lnTo>
                  <a:lnTo>
                    <a:pt x="19156" y="13947"/>
                  </a:lnTo>
                  <a:lnTo>
                    <a:pt x="19512" y="14915"/>
                  </a:lnTo>
                  <a:lnTo>
                    <a:pt x="19844" y="15850"/>
                  </a:lnTo>
                  <a:lnTo>
                    <a:pt x="20152" y="16744"/>
                  </a:lnTo>
                  <a:lnTo>
                    <a:pt x="20434" y="17588"/>
                  </a:lnTo>
                  <a:lnTo>
                    <a:pt x="20690" y="18375"/>
                  </a:lnTo>
                  <a:lnTo>
                    <a:pt x="20916" y="19097"/>
                  </a:lnTo>
                  <a:lnTo>
                    <a:pt x="21113" y="19745"/>
                  </a:lnTo>
                  <a:lnTo>
                    <a:pt x="21278" y="20312"/>
                  </a:lnTo>
                  <a:lnTo>
                    <a:pt x="21510" y="21168"/>
                  </a:lnTo>
                  <a:lnTo>
                    <a:pt x="21573" y="21441"/>
                  </a:lnTo>
                  <a:lnTo>
                    <a:pt x="21600" y="2160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90" name="object 35"/>
            <p:cNvSpPr/>
            <p:nvPr/>
          </p:nvSpPr>
          <p:spPr>
            <a:xfrm>
              <a:off x="26523" y="937962"/>
              <a:ext cx="142838"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9" y="21554"/>
                  </a:lnTo>
                  <a:lnTo>
                    <a:pt x="10959" y="21141"/>
                  </a:lnTo>
                  <a:lnTo>
                    <a:pt x="6744" y="21600"/>
                  </a:lnTo>
                  <a:lnTo>
                    <a:pt x="3277" y="20593"/>
                  </a:lnTo>
                  <a:lnTo>
                    <a:pt x="911" y="14603"/>
                  </a:lnTo>
                  <a:lnTo>
                    <a:pt x="0" y="11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91" name="object 36"/>
            <p:cNvSpPr/>
            <p:nvPr/>
          </p:nvSpPr>
          <p:spPr>
            <a:xfrm>
              <a:off x="169502" y="798681"/>
              <a:ext cx="142837"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8"/>
                  </a:lnTo>
                  <a:lnTo>
                    <a:pt x="6451" y="1707"/>
                  </a:lnTo>
                  <a:lnTo>
                    <a:pt x="10641" y="0"/>
                  </a:lnTo>
                  <a:lnTo>
                    <a:pt x="14856" y="1688"/>
                  </a:lnTo>
                  <a:lnTo>
                    <a:pt x="18323" y="6304"/>
                  </a:lnTo>
                  <a:lnTo>
                    <a:pt x="20689" y="13156"/>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92" name="object 37"/>
            <p:cNvSpPr/>
            <p:nvPr/>
          </p:nvSpPr>
          <p:spPr>
            <a:xfrm>
              <a:off x="312182" y="937265"/>
              <a:ext cx="142838"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9" y="19893"/>
                  </a:lnTo>
                  <a:lnTo>
                    <a:pt x="10959" y="21600"/>
                  </a:lnTo>
                  <a:lnTo>
                    <a:pt x="6740" y="19915"/>
                  </a:lnTo>
                  <a:lnTo>
                    <a:pt x="3272" y="15298"/>
                  </a:lnTo>
                  <a:lnTo>
                    <a:pt x="908"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93" name="object 38"/>
            <p:cNvSpPr/>
            <p:nvPr/>
          </p:nvSpPr>
          <p:spPr>
            <a:xfrm>
              <a:off x="455140" y="797944"/>
              <a:ext cx="142838"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1" y="0"/>
                  </a:lnTo>
                  <a:lnTo>
                    <a:pt x="14855" y="1689"/>
                  </a:lnTo>
                  <a:lnTo>
                    <a:pt x="18321" y="6305"/>
                  </a:lnTo>
                  <a:lnTo>
                    <a:pt x="20686" y="13154"/>
                  </a:lnTo>
                  <a:lnTo>
                    <a:pt x="21600" y="2154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94" name="object 39"/>
            <p:cNvSpPr/>
            <p:nvPr/>
          </p:nvSpPr>
          <p:spPr>
            <a:xfrm>
              <a:off x="597784" y="936526"/>
              <a:ext cx="14283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9" y="19893"/>
                  </a:lnTo>
                  <a:lnTo>
                    <a:pt x="10959" y="21600"/>
                  </a:lnTo>
                  <a:lnTo>
                    <a:pt x="6744" y="19916"/>
                  </a:lnTo>
                  <a:lnTo>
                    <a:pt x="3277" y="15300"/>
                  </a:lnTo>
                  <a:lnTo>
                    <a:pt x="911" y="8447"/>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95" name="object 40"/>
            <p:cNvSpPr/>
            <p:nvPr/>
          </p:nvSpPr>
          <p:spPr>
            <a:xfrm>
              <a:off x="740762" y="797292"/>
              <a:ext cx="142837"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96" name="object 41"/>
            <p:cNvSpPr/>
            <p:nvPr/>
          </p:nvSpPr>
          <p:spPr>
            <a:xfrm>
              <a:off x="883421" y="935828"/>
              <a:ext cx="142838"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399"/>
                  </a:lnTo>
                  <a:lnTo>
                    <a:pt x="18551" y="15263"/>
                  </a:lnTo>
                  <a:lnTo>
                    <a:pt x="15152" y="19895"/>
                  </a:lnTo>
                  <a:lnTo>
                    <a:pt x="10959" y="21600"/>
                  </a:lnTo>
                  <a:lnTo>
                    <a:pt x="6744" y="19915"/>
                  </a:lnTo>
                  <a:lnTo>
                    <a:pt x="3277" y="15298"/>
                  </a:lnTo>
                  <a:lnTo>
                    <a:pt x="911"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997" name="object 42"/>
            <p:cNvSpPr/>
            <p:nvPr/>
          </p:nvSpPr>
          <p:spPr>
            <a:xfrm>
              <a:off x="1026380" y="796553"/>
              <a:ext cx="142880"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998" name="object 43" descr="object 43"/>
            <p:cNvPicPr>
              <a:picLocks noChangeAspect="1"/>
            </p:cNvPicPr>
            <p:nvPr/>
          </p:nvPicPr>
          <p:blipFill>
            <a:blip r:embed="rId4">
              <a:extLst/>
            </a:blip>
            <a:stretch>
              <a:fillRect/>
            </a:stretch>
          </p:blipFill>
          <p:spPr>
            <a:xfrm>
              <a:off x="1897177" y="938866"/>
              <a:ext cx="281769" cy="202626"/>
            </a:xfrm>
            <a:prstGeom prst="rect">
              <a:avLst/>
            </a:prstGeom>
            <a:ln w="12700" cap="flat">
              <a:noFill/>
              <a:miter lim="400000"/>
            </a:ln>
            <a:effectLst/>
          </p:spPr>
        </p:pic>
        <p:sp>
          <p:nvSpPr>
            <p:cNvPr id="999" name="object 44"/>
            <p:cNvSpPr/>
            <p:nvPr/>
          </p:nvSpPr>
          <p:spPr>
            <a:xfrm>
              <a:off x="2158136" y="641801"/>
              <a:ext cx="239784"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8629"/>
                  </a:lnTo>
                  <a:lnTo>
                    <a:pt x="1029" y="14854"/>
                  </a:lnTo>
                  <a:lnTo>
                    <a:pt x="2276" y="10734"/>
                  </a:lnTo>
                  <a:lnTo>
                    <a:pt x="3924" y="6730"/>
                  </a:lnTo>
                  <a:lnTo>
                    <a:pt x="5911" y="3300"/>
                  </a:lnTo>
                  <a:lnTo>
                    <a:pt x="10643" y="0"/>
                  </a:lnTo>
                  <a:lnTo>
                    <a:pt x="13122" y="898"/>
                  </a:lnTo>
                  <a:lnTo>
                    <a:pt x="17431" y="6715"/>
                  </a:lnTo>
                  <a:lnTo>
                    <a:pt x="19128" y="10716"/>
                  </a:lnTo>
                  <a:lnTo>
                    <a:pt x="20432" y="14832"/>
                  </a:lnTo>
                  <a:lnTo>
                    <a:pt x="21278" y="18606"/>
                  </a:lnTo>
                  <a:lnTo>
                    <a:pt x="21600" y="2157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0" name="object 45"/>
            <p:cNvSpPr/>
            <p:nvPr/>
          </p:nvSpPr>
          <p:spPr>
            <a:xfrm>
              <a:off x="2397624" y="959161"/>
              <a:ext cx="239783"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0" y="14767"/>
                  </a:lnTo>
                  <a:lnTo>
                    <a:pt x="15694" y="18243"/>
                  </a:lnTo>
                  <a:lnTo>
                    <a:pt x="13431" y="20680"/>
                  </a:lnTo>
                  <a:lnTo>
                    <a:pt x="10957" y="21600"/>
                  </a:lnTo>
                  <a:lnTo>
                    <a:pt x="8478" y="20684"/>
                  </a:lnTo>
                  <a:lnTo>
                    <a:pt x="6193" y="18252"/>
                  </a:lnTo>
                  <a:lnTo>
                    <a:pt x="4169" y="14781"/>
                  </a:lnTo>
                  <a:lnTo>
                    <a:pt x="2472" y="10746"/>
                  </a:lnTo>
                  <a:lnTo>
                    <a:pt x="1168" y="6623"/>
                  </a:lnTo>
                  <a:lnTo>
                    <a:pt x="321" y="2890"/>
                  </a:lnTo>
                  <a:lnTo>
                    <a:pt x="0" y="2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1" name="object 46"/>
            <p:cNvSpPr/>
            <p:nvPr/>
          </p:nvSpPr>
          <p:spPr>
            <a:xfrm>
              <a:off x="2637591" y="472405"/>
              <a:ext cx="239867" cy="508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1" y="17356"/>
                  </a:lnTo>
                  <a:lnTo>
                    <a:pt x="1396" y="14327"/>
                  </a:lnTo>
                  <a:lnTo>
                    <a:pt x="2439" y="11045"/>
                  </a:lnTo>
                  <a:lnTo>
                    <a:pt x="3722" y="7770"/>
                  </a:lnTo>
                  <a:lnTo>
                    <a:pt x="5213" y="4765"/>
                  </a:lnTo>
                  <a:lnTo>
                    <a:pt x="6884" y="2294"/>
                  </a:lnTo>
                  <a:lnTo>
                    <a:pt x="10639" y="0"/>
                  </a:lnTo>
                  <a:lnTo>
                    <a:pt x="12582" y="615"/>
                  </a:lnTo>
                  <a:lnTo>
                    <a:pt x="16110" y="4757"/>
                  </a:lnTo>
                  <a:lnTo>
                    <a:pt x="17633" y="7760"/>
                  </a:lnTo>
                  <a:lnTo>
                    <a:pt x="18953" y="11033"/>
                  </a:lnTo>
                  <a:lnTo>
                    <a:pt x="20041" y="14314"/>
                  </a:lnTo>
                  <a:lnTo>
                    <a:pt x="20866" y="17342"/>
                  </a:lnTo>
                  <a:lnTo>
                    <a:pt x="21396" y="19853"/>
                  </a:lnTo>
                  <a:lnTo>
                    <a:pt x="21600" y="2158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2" name="object 47"/>
            <p:cNvSpPr/>
            <p:nvPr/>
          </p:nvSpPr>
          <p:spPr>
            <a:xfrm>
              <a:off x="2877082" y="958421"/>
              <a:ext cx="239784"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7" y="13836"/>
                  </a:lnTo>
                  <a:lnTo>
                    <a:pt x="2645" y="10562"/>
                  </a:lnTo>
                  <a:lnTo>
                    <a:pt x="1556" y="7280"/>
                  </a:lnTo>
                  <a:lnTo>
                    <a:pt x="732" y="4254"/>
                  </a:lnTo>
                  <a:lnTo>
                    <a:pt x="203" y="1745"/>
                  </a:lnTo>
                  <a:lnTo>
                    <a:pt x="0" y="18"/>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3" name="object 48"/>
            <p:cNvSpPr/>
            <p:nvPr/>
          </p:nvSpPr>
          <p:spPr>
            <a:xfrm>
              <a:off x="3117150" y="204927"/>
              <a:ext cx="239742"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4" name="object 49"/>
            <p:cNvSpPr/>
            <p:nvPr/>
          </p:nvSpPr>
          <p:spPr>
            <a:xfrm>
              <a:off x="3356533" y="957725"/>
              <a:ext cx="239868"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3" y="7334"/>
                  </a:lnTo>
                  <a:lnTo>
                    <a:pt x="19326" y="9484"/>
                  </a:lnTo>
                  <a:lnTo>
                    <a:pt x="18549" y="11678"/>
                  </a:lnTo>
                  <a:lnTo>
                    <a:pt x="17679" y="13835"/>
                  </a:lnTo>
                  <a:lnTo>
                    <a:pt x="16724" y="15878"/>
                  </a:lnTo>
                  <a:lnTo>
                    <a:pt x="15693" y="17726"/>
                  </a:lnTo>
                  <a:lnTo>
                    <a:pt x="14593" y="19302"/>
                  </a:lnTo>
                  <a:lnTo>
                    <a:pt x="13432" y="20525"/>
                  </a:lnTo>
                  <a:lnTo>
                    <a:pt x="10961" y="21600"/>
                  </a:lnTo>
                  <a:lnTo>
                    <a:pt x="9701" y="21319"/>
                  </a:lnTo>
                  <a:lnTo>
                    <a:pt x="7312" y="19306"/>
                  </a:lnTo>
                  <a:lnTo>
                    <a:pt x="6199" y="17731"/>
                  </a:lnTo>
                  <a:lnTo>
                    <a:pt x="5151" y="15884"/>
                  </a:lnTo>
                  <a:lnTo>
                    <a:pt x="4176"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5" name="object 50"/>
            <p:cNvSpPr/>
            <p:nvPr/>
          </p:nvSpPr>
          <p:spPr>
            <a:xfrm>
              <a:off x="3596605" y="62276"/>
              <a:ext cx="259601" cy="1859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5" y="9287"/>
                  </a:lnTo>
                  <a:lnTo>
                    <a:pt x="726" y="8554"/>
                  </a:lnTo>
                  <a:lnTo>
                    <a:pt x="1133" y="7726"/>
                  </a:lnTo>
                  <a:lnTo>
                    <a:pt x="1621" y="6830"/>
                  </a:lnTo>
                  <a:lnTo>
                    <a:pt x="2183" y="5893"/>
                  </a:lnTo>
                  <a:lnTo>
                    <a:pt x="2817" y="4941"/>
                  </a:lnTo>
                  <a:lnTo>
                    <a:pt x="3515" y="4001"/>
                  </a:lnTo>
                  <a:lnTo>
                    <a:pt x="4275" y="3100"/>
                  </a:lnTo>
                  <a:lnTo>
                    <a:pt x="5090" y="2264"/>
                  </a:lnTo>
                  <a:lnTo>
                    <a:pt x="5956" y="1520"/>
                  </a:lnTo>
                  <a:lnTo>
                    <a:pt x="6868" y="895"/>
                  </a:lnTo>
                  <a:lnTo>
                    <a:pt x="8810" y="108"/>
                  </a:lnTo>
                  <a:lnTo>
                    <a:pt x="9830" y="0"/>
                  </a:lnTo>
                  <a:lnTo>
                    <a:pt x="10365" y="63"/>
                  </a:lnTo>
                  <a:lnTo>
                    <a:pt x="11981" y="941"/>
                  </a:lnTo>
                  <a:lnTo>
                    <a:pt x="13054" y="2020"/>
                  </a:lnTo>
                  <a:lnTo>
                    <a:pt x="13586" y="2684"/>
                  </a:lnTo>
                  <a:lnTo>
                    <a:pt x="14112" y="3420"/>
                  </a:lnTo>
                  <a:lnTo>
                    <a:pt x="14631" y="4219"/>
                  </a:lnTo>
                  <a:lnTo>
                    <a:pt x="15143" y="5074"/>
                  </a:lnTo>
                  <a:lnTo>
                    <a:pt x="15644" y="5977"/>
                  </a:lnTo>
                  <a:lnTo>
                    <a:pt x="16136" y="6920"/>
                  </a:lnTo>
                  <a:lnTo>
                    <a:pt x="16615" y="7894"/>
                  </a:lnTo>
                  <a:lnTo>
                    <a:pt x="17080" y="8891"/>
                  </a:lnTo>
                  <a:lnTo>
                    <a:pt x="17530" y="9904"/>
                  </a:lnTo>
                  <a:lnTo>
                    <a:pt x="17965" y="10924"/>
                  </a:lnTo>
                  <a:lnTo>
                    <a:pt x="18381" y="11943"/>
                  </a:lnTo>
                  <a:lnTo>
                    <a:pt x="18779" y="12953"/>
                  </a:lnTo>
                  <a:lnTo>
                    <a:pt x="19156" y="13946"/>
                  </a:lnTo>
                  <a:lnTo>
                    <a:pt x="19512" y="14914"/>
                  </a:lnTo>
                  <a:lnTo>
                    <a:pt x="19845" y="15849"/>
                  </a:lnTo>
                  <a:lnTo>
                    <a:pt x="20153" y="16743"/>
                  </a:lnTo>
                  <a:lnTo>
                    <a:pt x="20435" y="17588"/>
                  </a:lnTo>
                  <a:lnTo>
                    <a:pt x="20690" y="18375"/>
                  </a:lnTo>
                  <a:lnTo>
                    <a:pt x="20917" y="19097"/>
                  </a:lnTo>
                  <a:lnTo>
                    <a:pt x="21113" y="19745"/>
                  </a:lnTo>
                  <a:lnTo>
                    <a:pt x="21279" y="20311"/>
                  </a:lnTo>
                  <a:lnTo>
                    <a:pt x="21510" y="21167"/>
                  </a:lnTo>
                  <a:lnTo>
                    <a:pt x="21573" y="21441"/>
                  </a:lnTo>
                  <a:lnTo>
                    <a:pt x="21600" y="2160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6" name="object 51"/>
            <p:cNvSpPr/>
            <p:nvPr/>
          </p:nvSpPr>
          <p:spPr>
            <a:xfrm>
              <a:off x="-1" y="941322"/>
              <a:ext cx="239743" cy="72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14501"/>
                  </a:lnTo>
                  <a:lnTo>
                    <a:pt x="18547" y="20518"/>
                  </a:lnTo>
                  <a:lnTo>
                    <a:pt x="15147" y="21561"/>
                  </a:lnTo>
                  <a:lnTo>
                    <a:pt x="10955" y="21141"/>
                  </a:lnTo>
                  <a:lnTo>
                    <a:pt x="6740" y="21600"/>
                  </a:lnTo>
                  <a:lnTo>
                    <a:pt x="3274" y="20593"/>
                  </a:lnTo>
                  <a:lnTo>
                    <a:pt x="910" y="14604"/>
                  </a:lnTo>
                  <a:lnTo>
                    <a:pt x="0" y="11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7" name="object 52"/>
            <p:cNvSpPr/>
            <p:nvPr/>
          </p:nvSpPr>
          <p:spPr>
            <a:xfrm>
              <a:off x="239984" y="802045"/>
              <a:ext cx="239742"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3" y="6337"/>
                  </a:lnTo>
                  <a:lnTo>
                    <a:pt x="6453" y="1705"/>
                  </a:lnTo>
                  <a:lnTo>
                    <a:pt x="10645" y="0"/>
                  </a:lnTo>
                  <a:lnTo>
                    <a:pt x="14859" y="1685"/>
                  </a:lnTo>
                  <a:lnTo>
                    <a:pt x="18325" y="6302"/>
                  </a:lnTo>
                  <a:lnTo>
                    <a:pt x="20690" y="13157"/>
                  </a:lnTo>
                  <a:lnTo>
                    <a:pt x="21600" y="2155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8" name="object 53"/>
            <p:cNvSpPr/>
            <p:nvPr/>
          </p:nvSpPr>
          <p:spPr>
            <a:xfrm>
              <a:off x="479475" y="940585"/>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6" y="15262"/>
                  </a:lnTo>
                  <a:lnTo>
                    <a:pt x="15147" y="19893"/>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09" name="object 54"/>
            <p:cNvSpPr/>
            <p:nvPr/>
          </p:nvSpPr>
          <p:spPr>
            <a:xfrm>
              <a:off x="719479" y="801306"/>
              <a:ext cx="239784"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3" y="0"/>
                  </a:lnTo>
                  <a:lnTo>
                    <a:pt x="14856" y="1686"/>
                  </a:lnTo>
                  <a:lnTo>
                    <a:pt x="18321" y="6301"/>
                  </a:lnTo>
                  <a:lnTo>
                    <a:pt x="20686" y="13151"/>
                  </a:lnTo>
                  <a:lnTo>
                    <a:pt x="21600" y="2154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10" name="object 55"/>
            <p:cNvSpPr/>
            <p:nvPr/>
          </p:nvSpPr>
          <p:spPr>
            <a:xfrm>
              <a:off x="958950" y="939888"/>
              <a:ext cx="239742"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49" y="19893"/>
                  </a:lnTo>
                  <a:lnTo>
                    <a:pt x="10959" y="21600"/>
                  </a:lnTo>
                  <a:lnTo>
                    <a:pt x="6742" y="19912"/>
                  </a:lnTo>
                  <a:lnTo>
                    <a:pt x="3275"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11" name="object 56"/>
            <p:cNvSpPr/>
            <p:nvPr/>
          </p:nvSpPr>
          <p:spPr>
            <a:xfrm>
              <a:off x="1198938" y="800608"/>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4" y="6338"/>
                  </a:lnTo>
                  <a:lnTo>
                    <a:pt x="6453" y="1707"/>
                  </a:lnTo>
                  <a:lnTo>
                    <a:pt x="10643" y="0"/>
                  </a:lnTo>
                  <a:lnTo>
                    <a:pt x="14859" y="1684"/>
                  </a:lnTo>
                  <a:lnTo>
                    <a:pt x="18326" y="6300"/>
                  </a:lnTo>
                  <a:lnTo>
                    <a:pt x="20690" y="13153"/>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12" name="object 57"/>
            <p:cNvSpPr/>
            <p:nvPr/>
          </p:nvSpPr>
          <p:spPr>
            <a:xfrm>
              <a:off x="1438425" y="939149"/>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400"/>
                  </a:lnTo>
                  <a:lnTo>
                    <a:pt x="18551" y="15264"/>
                  </a:lnTo>
                  <a:lnTo>
                    <a:pt x="15152" y="19896"/>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13" name="object 58"/>
            <p:cNvSpPr/>
            <p:nvPr/>
          </p:nvSpPr>
          <p:spPr>
            <a:xfrm>
              <a:off x="1678392" y="799912"/>
              <a:ext cx="23986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0"/>
                  </a:lnTo>
                  <a:lnTo>
                    <a:pt x="3053" y="6336"/>
                  </a:lnTo>
                  <a:lnTo>
                    <a:pt x="6451" y="1704"/>
                  </a:lnTo>
                  <a:lnTo>
                    <a:pt x="10639" y="0"/>
                  </a:lnTo>
                  <a:lnTo>
                    <a:pt x="14854" y="1684"/>
                  </a:lnTo>
                  <a:lnTo>
                    <a:pt x="18320" y="6299"/>
                  </a:lnTo>
                  <a:lnTo>
                    <a:pt x="20686" y="13151"/>
                  </a:lnTo>
                  <a:lnTo>
                    <a:pt x="21600" y="2154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1015" name="object 59"/>
          <p:cNvSpPr txBox="1"/>
          <p:nvPr/>
        </p:nvSpPr>
        <p:spPr>
          <a:xfrm>
            <a:off x="4107275" y="4123239"/>
            <a:ext cx="3417305"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x</a:t>
            </a:r>
            <a:r>
              <a:rPr spc="-22"/>
              <a:t> </a:t>
            </a:r>
            <a:r>
              <a:rPr spc="5"/>
              <a:t>amp</a:t>
            </a:r>
          </a:p>
        </p:txBody>
      </p:sp>
      <p:grpSp>
        <p:nvGrpSpPr>
          <p:cNvPr id="1058" name="object 60"/>
          <p:cNvGrpSpPr/>
          <p:nvPr/>
        </p:nvGrpSpPr>
        <p:grpSpPr>
          <a:xfrm>
            <a:off x="9460915" y="4731537"/>
            <a:ext cx="4919068" cy="1939312"/>
            <a:chOff x="0" y="0"/>
            <a:chExt cx="4919067" cy="1939310"/>
          </a:xfrm>
        </p:grpSpPr>
        <p:sp>
          <p:nvSpPr>
            <p:cNvPr id="1016" name="object 61"/>
            <p:cNvSpPr/>
            <p:nvPr/>
          </p:nvSpPr>
          <p:spPr>
            <a:xfrm>
              <a:off x="4306407" y="985767"/>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4" y="21600"/>
                  </a:lnTo>
                  <a:lnTo>
                    <a:pt x="8346" y="21071"/>
                  </a:lnTo>
                  <a:lnTo>
                    <a:pt x="6071" y="19494"/>
                  </a:lnTo>
                  <a:lnTo>
                    <a:pt x="4063" y="16994"/>
                  </a:lnTo>
                  <a:lnTo>
                    <a:pt x="2387" y="13701"/>
                  </a:lnTo>
                  <a:lnTo>
                    <a:pt x="1108" y="9741"/>
                  </a:lnTo>
                  <a:lnTo>
                    <a:pt x="291" y="5242"/>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17" name="object 62"/>
            <p:cNvSpPr/>
            <p:nvPr/>
          </p:nvSpPr>
          <p:spPr>
            <a:xfrm>
              <a:off x="17955" y="844601"/>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18" name="object 63"/>
            <p:cNvSpPr/>
            <p:nvPr/>
          </p:nvSpPr>
          <p:spPr>
            <a:xfrm>
              <a:off x="630497" y="979251"/>
              <a:ext cx="612662"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19" name="object 64"/>
            <p:cNvSpPr/>
            <p:nvPr/>
          </p:nvSpPr>
          <p:spPr>
            <a:xfrm>
              <a:off x="1243242" y="839680"/>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8" y="0"/>
                  </a:lnTo>
                  <a:lnTo>
                    <a:pt x="13254" y="528"/>
                  </a:lnTo>
                  <a:lnTo>
                    <a:pt x="15529" y="2106"/>
                  </a:lnTo>
                  <a:lnTo>
                    <a:pt x="17537" y="4605"/>
                  </a:lnTo>
                  <a:lnTo>
                    <a:pt x="19213" y="7899"/>
                  </a:lnTo>
                  <a:lnTo>
                    <a:pt x="20492" y="11859"/>
                  </a:lnTo>
                  <a:lnTo>
                    <a:pt x="21309" y="16357"/>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20" name="object 65"/>
            <p:cNvSpPr/>
            <p:nvPr/>
          </p:nvSpPr>
          <p:spPr>
            <a:xfrm>
              <a:off x="1855759" y="974330"/>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2" y="13443"/>
                  </a:lnTo>
                  <a:lnTo>
                    <a:pt x="17573" y="16788"/>
                  </a:lnTo>
                  <a:lnTo>
                    <a:pt x="15571" y="19349"/>
                  </a:lnTo>
                  <a:lnTo>
                    <a:pt x="13300"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21" name="object 66"/>
            <p:cNvSpPr/>
            <p:nvPr/>
          </p:nvSpPr>
          <p:spPr>
            <a:xfrm>
              <a:off x="2468501" y="834760"/>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8" y="4815"/>
                  </a:lnTo>
                  <a:lnTo>
                    <a:pt x="6031" y="2253"/>
                  </a:lnTo>
                  <a:lnTo>
                    <a:pt x="8302" y="605"/>
                  </a:lnTo>
                  <a:lnTo>
                    <a:pt x="10778" y="0"/>
                  </a:lnTo>
                  <a:lnTo>
                    <a:pt x="13255" y="527"/>
                  </a:lnTo>
                  <a:lnTo>
                    <a:pt x="15530" y="2103"/>
                  </a:lnTo>
                  <a:lnTo>
                    <a:pt x="17538" y="4603"/>
                  </a:lnTo>
                  <a:lnTo>
                    <a:pt x="19213" y="7896"/>
                  </a:lnTo>
                  <a:lnTo>
                    <a:pt x="20492" y="11856"/>
                  </a:lnTo>
                  <a:lnTo>
                    <a:pt x="21309" y="16354"/>
                  </a:lnTo>
                  <a:lnTo>
                    <a:pt x="21600" y="21262"/>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22" name="object 67"/>
            <p:cNvSpPr/>
            <p:nvPr/>
          </p:nvSpPr>
          <p:spPr>
            <a:xfrm>
              <a:off x="3081059" y="969408"/>
              <a:ext cx="612661"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6" y="21075"/>
                  </a:lnTo>
                  <a:lnTo>
                    <a:pt x="6071" y="19499"/>
                  </a:lnTo>
                  <a:lnTo>
                    <a:pt x="4063" y="17000"/>
                  </a:lnTo>
                  <a:lnTo>
                    <a:pt x="2387" y="13706"/>
                  </a:lnTo>
                  <a:lnTo>
                    <a:pt x="1108" y="9745"/>
                  </a:lnTo>
                  <a:lnTo>
                    <a:pt x="291" y="5244"/>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23" name="object 68"/>
            <p:cNvSpPr/>
            <p:nvPr/>
          </p:nvSpPr>
          <p:spPr>
            <a:xfrm>
              <a:off x="3693807" y="829839"/>
              <a:ext cx="612661"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6"/>
                  </a:lnTo>
                  <a:lnTo>
                    <a:pt x="2358" y="8156"/>
                  </a:lnTo>
                  <a:lnTo>
                    <a:pt x="4027" y="4811"/>
                  </a:lnTo>
                  <a:lnTo>
                    <a:pt x="6030" y="2250"/>
                  </a:lnTo>
                  <a:lnTo>
                    <a:pt x="8301" y="603"/>
                  </a:lnTo>
                  <a:lnTo>
                    <a:pt x="10778" y="0"/>
                  </a:lnTo>
                  <a:lnTo>
                    <a:pt x="13254" y="526"/>
                  </a:lnTo>
                  <a:lnTo>
                    <a:pt x="15529" y="2103"/>
                  </a:lnTo>
                  <a:lnTo>
                    <a:pt x="17537" y="4602"/>
                  </a:lnTo>
                  <a:lnTo>
                    <a:pt x="19213" y="7896"/>
                  </a:lnTo>
                  <a:lnTo>
                    <a:pt x="20492" y="11856"/>
                  </a:lnTo>
                  <a:lnTo>
                    <a:pt x="21309" y="16356"/>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1024" name="object 69" descr="object 69"/>
            <p:cNvPicPr>
              <a:picLocks noChangeAspect="1"/>
            </p:cNvPicPr>
            <p:nvPr/>
          </p:nvPicPr>
          <p:blipFill>
            <a:blip r:embed="rId5">
              <a:extLst/>
            </a:blip>
            <a:stretch>
              <a:fillRect/>
            </a:stretch>
          </p:blipFill>
          <p:spPr>
            <a:xfrm>
              <a:off x="1148232" y="935501"/>
              <a:ext cx="184823" cy="202667"/>
            </a:xfrm>
            <a:prstGeom prst="rect">
              <a:avLst/>
            </a:prstGeom>
            <a:ln w="12700" cap="flat">
              <a:noFill/>
              <a:miter lim="400000"/>
            </a:ln>
            <a:effectLst/>
          </p:spPr>
        </p:pic>
        <p:sp>
          <p:nvSpPr>
            <p:cNvPr id="1025" name="object 70"/>
            <p:cNvSpPr/>
            <p:nvPr/>
          </p:nvSpPr>
          <p:spPr>
            <a:xfrm>
              <a:off x="1312166" y="638481"/>
              <a:ext cx="142839"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4" y="13495"/>
                  </a:lnTo>
                  <a:lnTo>
                    <a:pt x="3051" y="8687"/>
                  </a:lnTo>
                  <a:lnTo>
                    <a:pt x="5213" y="4349"/>
                  </a:lnTo>
                  <a:lnTo>
                    <a:pt x="7777" y="1210"/>
                  </a:lnTo>
                  <a:lnTo>
                    <a:pt x="10641" y="0"/>
                  </a:lnTo>
                  <a:lnTo>
                    <a:pt x="13517" y="1204"/>
                  </a:lnTo>
                  <a:lnTo>
                    <a:pt x="16112" y="4337"/>
                  </a:lnTo>
                  <a:lnTo>
                    <a:pt x="18323" y="8670"/>
                  </a:lnTo>
                  <a:lnTo>
                    <a:pt x="20044" y="13473"/>
                  </a:lnTo>
                  <a:lnTo>
                    <a:pt x="21171" y="18017"/>
                  </a:lnTo>
                  <a:lnTo>
                    <a:pt x="21600" y="2157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26" name="object 71"/>
            <p:cNvSpPr/>
            <p:nvPr/>
          </p:nvSpPr>
          <p:spPr>
            <a:xfrm>
              <a:off x="1454825" y="955796"/>
              <a:ext cx="142839"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3" y="6605"/>
                  </a:lnTo>
                  <a:lnTo>
                    <a:pt x="19328" y="10730"/>
                  </a:lnTo>
                  <a:lnTo>
                    <a:pt x="17681" y="14769"/>
                  </a:lnTo>
                  <a:lnTo>
                    <a:pt x="15694" y="18245"/>
                  </a:lnTo>
                  <a:lnTo>
                    <a:pt x="10959" y="21600"/>
                  </a:lnTo>
                  <a:lnTo>
                    <a:pt x="8479" y="20685"/>
                  </a:lnTo>
                  <a:lnTo>
                    <a:pt x="4171" y="14782"/>
                  </a:lnTo>
                  <a:lnTo>
                    <a:pt x="2473" y="10746"/>
                  </a:lnTo>
                  <a:lnTo>
                    <a:pt x="1169" y="6624"/>
                  </a:lnTo>
                  <a:lnTo>
                    <a:pt x="322" y="2890"/>
                  </a:lnTo>
                  <a:lnTo>
                    <a:pt x="0" y="2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27" name="object 72"/>
            <p:cNvSpPr/>
            <p:nvPr/>
          </p:nvSpPr>
          <p:spPr>
            <a:xfrm>
              <a:off x="1597784" y="469041"/>
              <a:ext cx="142881"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28" name="object 73"/>
            <p:cNvSpPr/>
            <p:nvPr/>
          </p:nvSpPr>
          <p:spPr>
            <a:xfrm>
              <a:off x="1740443" y="955059"/>
              <a:ext cx="142840" cy="510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4" y="13825"/>
                  </a:lnTo>
                  <a:lnTo>
                    <a:pt x="16391" y="16831"/>
                  </a:lnTo>
                  <a:lnTo>
                    <a:pt x="14720" y="19304"/>
                  </a:lnTo>
                  <a:lnTo>
                    <a:pt x="10959" y="21600"/>
                  </a:lnTo>
                  <a:lnTo>
                    <a:pt x="9017" y="20984"/>
                  </a:lnTo>
                  <a:lnTo>
                    <a:pt x="5490" y="16839"/>
                  </a:lnTo>
                  <a:lnTo>
                    <a:pt x="3967" y="13836"/>
                  </a:lnTo>
                  <a:lnTo>
                    <a:pt x="2646" y="10562"/>
                  </a:lnTo>
                  <a:lnTo>
                    <a:pt x="1557" y="7280"/>
                  </a:lnTo>
                  <a:lnTo>
                    <a:pt x="733" y="4254"/>
                  </a:lnTo>
                  <a:lnTo>
                    <a:pt x="203" y="1746"/>
                  </a:lnTo>
                  <a:lnTo>
                    <a:pt x="0" y="18"/>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29" name="object 74"/>
            <p:cNvSpPr/>
            <p:nvPr/>
          </p:nvSpPr>
          <p:spPr>
            <a:xfrm>
              <a:off x="1883444" y="201564"/>
              <a:ext cx="142839" cy="774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89" y="15631"/>
                  </a:lnTo>
                  <a:lnTo>
                    <a:pt x="1843" y="13394"/>
                  </a:lnTo>
                  <a:lnTo>
                    <a:pt x="2618" y="11053"/>
                  </a:lnTo>
                  <a:lnTo>
                    <a:pt x="3507" y="8708"/>
                  </a:lnTo>
                  <a:lnTo>
                    <a:pt x="4498" y="6455"/>
                  </a:lnTo>
                  <a:lnTo>
                    <a:pt x="5581" y="4392"/>
                  </a:lnTo>
                  <a:lnTo>
                    <a:pt x="6747" y="2618"/>
                  </a:lnTo>
                  <a:lnTo>
                    <a:pt x="7986" y="1229"/>
                  </a:lnTo>
                  <a:lnTo>
                    <a:pt x="10641" y="0"/>
                  </a:lnTo>
                  <a:lnTo>
                    <a:pt x="11995" y="323"/>
                  </a:lnTo>
                  <a:lnTo>
                    <a:pt x="14552" y="2614"/>
                  </a:lnTo>
                  <a:lnTo>
                    <a:pt x="15734" y="4387"/>
                  </a:lnTo>
                  <a:lnTo>
                    <a:pt x="16837" y="6449"/>
                  </a:lnTo>
                  <a:lnTo>
                    <a:pt x="17852"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0" name="object 75"/>
            <p:cNvSpPr/>
            <p:nvPr/>
          </p:nvSpPr>
          <p:spPr>
            <a:xfrm>
              <a:off x="2026082" y="954361"/>
              <a:ext cx="142882" cy="816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1" name="object 76"/>
            <p:cNvSpPr/>
            <p:nvPr/>
          </p:nvSpPr>
          <p:spPr>
            <a:xfrm>
              <a:off x="2169062" y="58918"/>
              <a:ext cx="154680"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4" y="4001"/>
                  </a:lnTo>
                  <a:lnTo>
                    <a:pt x="4274" y="3100"/>
                  </a:lnTo>
                  <a:lnTo>
                    <a:pt x="5089" y="2264"/>
                  </a:lnTo>
                  <a:lnTo>
                    <a:pt x="5955" y="1520"/>
                  </a:lnTo>
                  <a:lnTo>
                    <a:pt x="6866" y="895"/>
                  </a:lnTo>
                  <a:lnTo>
                    <a:pt x="8807" y="109"/>
                  </a:lnTo>
                  <a:lnTo>
                    <a:pt x="9827" y="0"/>
                  </a:lnTo>
                  <a:lnTo>
                    <a:pt x="10362" y="63"/>
                  </a:lnTo>
                  <a:lnTo>
                    <a:pt x="11979" y="941"/>
                  </a:lnTo>
                  <a:lnTo>
                    <a:pt x="13053" y="2021"/>
                  </a:lnTo>
                  <a:lnTo>
                    <a:pt x="13584" y="2684"/>
                  </a:lnTo>
                  <a:lnTo>
                    <a:pt x="14111" y="3420"/>
                  </a:lnTo>
                  <a:lnTo>
                    <a:pt x="14630" y="4220"/>
                  </a:lnTo>
                  <a:lnTo>
                    <a:pt x="15142" y="5075"/>
                  </a:lnTo>
                  <a:lnTo>
                    <a:pt x="15644" y="5978"/>
                  </a:lnTo>
                  <a:lnTo>
                    <a:pt x="16135" y="6920"/>
                  </a:lnTo>
                  <a:lnTo>
                    <a:pt x="16614" y="7894"/>
                  </a:lnTo>
                  <a:lnTo>
                    <a:pt x="17080" y="8891"/>
                  </a:lnTo>
                  <a:lnTo>
                    <a:pt x="17530" y="9904"/>
                  </a:lnTo>
                  <a:lnTo>
                    <a:pt x="17964" y="10924"/>
                  </a:lnTo>
                  <a:lnTo>
                    <a:pt x="18381" y="11943"/>
                  </a:lnTo>
                  <a:lnTo>
                    <a:pt x="18779" y="12953"/>
                  </a:lnTo>
                  <a:lnTo>
                    <a:pt x="19156" y="13947"/>
                  </a:lnTo>
                  <a:lnTo>
                    <a:pt x="19512" y="14915"/>
                  </a:lnTo>
                  <a:lnTo>
                    <a:pt x="19844" y="15850"/>
                  </a:lnTo>
                  <a:lnTo>
                    <a:pt x="20152" y="16744"/>
                  </a:lnTo>
                  <a:lnTo>
                    <a:pt x="20434" y="17588"/>
                  </a:lnTo>
                  <a:lnTo>
                    <a:pt x="20690" y="18375"/>
                  </a:lnTo>
                  <a:lnTo>
                    <a:pt x="20916" y="19097"/>
                  </a:lnTo>
                  <a:lnTo>
                    <a:pt x="21113" y="19745"/>
                  </a:lnTo>
                  <a:lnTo>
                    <a:pt x="21278" y="20312"/>
                  </a:lnTo>
                  <a:lnTo>
                    <a:pt x="21510" y="21168"/>
                  </a:lnTo>
                  <a:lnTo>
                    <a:pt x="21573" y="21441"/>
                  </a:lnTo>
                  <a:lnTo>
                    <a:pt x="21600" y="2160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2" name="object 77"/>
            <p:cNvSpPr/>
            <p:nvPr/>
          </p:nvSpPr>
          <p:spPr>
            <a:xfrm>
              <a:off x="26520" y="937962"/>
              <a:ext cx="142840"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9" y="21554"/>
                  </a:lnTo>
                  <a:lnTo>
                    <a:pt x="10959" y="21141"/>
                  </a:lnTo>
                  <a:lnTo>
                    <a:pt x="6744" y="21600"/>
                  </a:lnTo>
                  <a:lnTo>
                    <a:pt x="3277" y="20593"/>
                  </a:lnTo>
                  <a:lnTo>
                    <a:pt x="911" y="14603"/>
                  </a:lnTo>
                  <a:lnTo>
                    <a:pt x="0" y="11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3" name="object 78"/>
            <p:cNvSpPr/>
            <p:nvPr/>
          </p:nvSpPr>
          <p:spPr>
            <a:xfrm>
              <a:off x="169499" y="798681"/>
              <a:ext cx="142839"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8"/>
                  </a:lnTo>
                  <a:lnTo>
                    <a:pt x="6451" y="1707"/>
                  </a:lnTo>
                  <a:lnTo>
                    <a:pt x="10641" y="0"/>
                  </a:lnTo>
                  <a:lnTo>
                    <a:pt x="14856" y="1688"/>
                  </a:lnTo>
                  <a:lnTo>
                    <a:pt x="18323" y="6304"/>
                  </a:lnTo>
                  <a:lnTo>
                    <a:pt x="20689" y="13156"/>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4" name="object 79"/>
            <p:cNvSpPr/>
            <p:nvPr/>
          </p:nvSpPr>
          <p:spPr>
            <a:xfrm>
              <a:off x="312182" y="937265"/>
              <a:ext cx="142838"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9" y="19893"/>
                  </a:lnTo>
                  <a:lnTo>
                    <a:pt x="10959" y="21600"/>
                  </a:lnTo>
                  <a:lnTo>
                    <a:pt x="6740" y="19915"/>
                  </a:lnTo>
                  <a:lnTo>
                    <a:pt x="3272" y="15298"/>
                  </a:lnTo>
                  <a:lnTo>
                    <a:pt x="908" y="8443"/>
                  </a:lnTo>
                  <a:lnTo>
                    <a:pt x="0" y="4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5" name="object 80"/>
            <p:cNvSpPr/>
            <p:nvPr/>
          </p:nvSpPr>
          <p:spPr>
            <a:xfrm>
              <a:off x="455140" y="797943"/>
              <a:ext cx="142839"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1" y="0"/>
                  </a:lnTo>
                  <a:lnTo>
                    <a:pt x="14855" y="1689"/>
                  </a:lnTo>
                  <a:lnTo>
                    <a:pt x="18321" y="6305"/>
                  </a:lnTo>
                  <a:lnTo>
                    <a:pt x="20686" y="13154"/>
                  </a:lnTo>
                  <a:lnTo>
                    <a:pt x="21600" y="2154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6" name="object 81"/>
            <p:cNvSpPr/>
            <p:nvPr/>
          </p:nvSpPr>
          <p:spPr>
            <a:xfrm>
              <a:off x="597783" y="936526"/>
              <a:ext cx="142839"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9" y="19893"/>
                  </a:lnTo>
                  <a:lnTo>
                    <a:pt x="10959" y="21600"/>
                  </a:lnTo>
                  <a:lnTo>
                    <a:pt x="6744" y="19916"/>
                  </a:lnTo>
                  <a:lnTo>
                    <a:pt x="3277" y="15300"/>
                  </a:lnTo>
                  <a:lnTo>
                    <a:pt x="911" y="8447"/>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7" name="object 82"/>
            <p:cNvSpPr/>
            <p:nvPr/>
          </p:nvSpPr>
          <p:spPr>
            <a:xfrm>
              <a:off x="740762" y="797292"/>
              <a:ext cx="142839"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8" name="object 83"/>
            <p:cNvSpPr/>
            <p:nvPr/>
          </p:nvSpPr>
          <p:spPr>
            <a:xfrm>
              <a:off x="883422" y="935829"/>
              <a:ext cx="142839"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399"/>
                  </a:lnTo>
                  <a:lnTo>
                    <a:pt x="18551" y="15263"/>
                  </a:lnTo>
                  <a:lnTo>
                    <a:pt x="15152" y="19895"/>
                  </a:lnTo>
                  <a:lnTo>
                    <a:pt x="10959" y="21600"/>
                  </a:lnTo>
                  <a:lnTo>
                    <a:pt x="6744" y="19915"/>
                  </a:lnTo>
                  <a:lnTo>
                    <a:pt x="3277" y="15298"/>
                  </a:lnTo>
                  <a:lnTo>
                    <a:pt x="911" y="8443"/>
                  </a:lnTo>
                  <a:lnTo>
                    <a:pt x="0" y="4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39" name="object 84"/>
            <p:cNvSpPr/>
            <p:nvPr/>
          </p:nvSpPr>
          <p:spPr>
            <a:xfrm>
              <a:off x="1026380" y="796553"/>
              <a:ext cx="142882"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1040" name="object 85" descr="object 85"/>
            <p:cNvPicPr>
              <a:picLocks noChangeAspect="1"/>
            </p:cNvPicPr>
            <p:nvPr/>
          </p:nvPicPr>
          <p:blipFill>
            <a:blip r:embed="rId6">
              <a:extLst/>
            </a:blip>
            <a:stretch>
              <a:fillRect/>
            </a:stretch>
          </p:blipFill>
          <p:spPr>
            <a:xfrm>
              <a:off x="1897177" y="938864"/>
              <a:ext cx="281770" cy="202626"/>
            </a:xfrm>
            <a:prstGeom prst="rect">
              <a:avLst/>
            </a:prstGeom>
            <a:ln w="12700" cap="flat">
              <a:noFill/>
              <a:miter lim="400000"/>
            </a:ln>
            <a:effectLst/>
          </p:spPr>
        </p:pic>
        <p:sp>
          <p:nvSpPr>
            <p:cNvPr id="1041" name="object 86"/>
            <p:cNvSpPr/>
            <p:nvPr/>
          </p:nvSpPr>
          <p:spPr>
            <a:xfrm>
              <a:off x="2158138" y="641801"/>
              <a:ext cx="239784"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8629"/>
                  </a:lnTo>
                  <a:lnTo>
                    <a:pt x="1029" y="14854"/>
                  </a:lnTo>
                  <a:lnTo>
                    <a:pt x="2276" y="10734"/>
                  </a:lnTo>
                  <a:lnTo>
                    <a:pt x="3924" y="6730"/>
                  </a:lnTo>
                  <a:lnTo>
                    <a:pt x="5911" y="3300"/>
                  </a:lnTo>
                  <a:lnTo>
                    <a:pt x="10643" y="0"/>
                  </a:lnTo>
                  <a:lnTo>
                    <a:pt x="13122" y="898"/>
                  </a:lnTo>
                  <a:lnTo>
                    <a:pt x="17431" y="6715"/>
                  </a:lnTo>
                  <a:lnTo>
                    <a:pt x="19128" y="10716"/>
                  </a:lnTo>
                  <a:lnTo>
                    <a:pt x="20432" y="14832"/>
                  </a:lnTo>
                  <a:lnTo>
                    <a:pt x="21278" y="18606"/>
                  </a:lnTo>
                  <a:lnTo>
                    <a:pt x="21600" y="21576"/>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42" name="object 87"/>
            <p:cNvSpPr/>
            <p:nvPr/>
          </p:nvSpPr>
          <p:spPr>
            <a:xfrm>
              <a:off x="2397625" y="959160"/>
              <a:ext cx="239784" cy="360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0" y="14767"/>
                  </a:lnTo>
                  <a:lnTo>
                    <a:pt x="15694" y="18243"/>
                  </a:lnTo>
                  <a:lnTo>
                    <a:pt x="13431" y="20680"/>
                  </a:lnTo>
                  <a:lnTo>
                    <a:pt x="10957" y="21600"/>
                  </a:lnTo>
                  <a:lnTo>
                    <a:pt x="8478" y="20684"/>
                  </a:lnTo>
                  <a:lnTo>
                    <a:pt x="6193" y="18252"/>
                  </a:lnTo>
                  <a:lnTo>
                    <a:pt x="4169" y="14781"/>
                  </a:lnTo>
                  <a:lnTo>
                    <a:pt x="2472" y="10746"/>
                  </a:lnTo>
                  <a:lnTo>
                    <a:pt x="1168" y="6623"/>
                  </a:lnTo>
                  <a:lnTo>
                    <a:pt x="321" y="2890"/>
                  </a:lnTo>
                  <a:lnTo>
                    <a:pt x="0" y="2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43" name="object 88"/>
            <p:cNvSpPr/>
            <p:nvPr/>
          </p:nvSpPr>
          <p:spPr>
            <a:xfrm>
              <a:off x="2637592" y="472405"/>
              <a:ext cx="239868" cy="50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1" y="17356"/>
                  </a:lnTo>
                  <a:lnTo>
                    <a:pt x="1396" y="14327"/>
                  </a:lnTo>
                  <a:lnTo>
                    <a:pt x="2439" y="11045"/>
                  </a:lnTo>
                  <a:lnTo>
                    <a:pt x="3722" y="7770"/>
                  </a:lnTo>
                  <a:lnTo>
                    <a:pt x="5213" y="4765"/>
                  </a:lnTo>
                  <a:lnTo>
                    <a:pt x="6884" y="2294"/>
                  </a:lnTo>
                  <a:lnTo>
                    <a:pt x="10639" y="0"/>
                  </a:lnTo>
                  <a:lnTo>
                    <a:pt x="12582" y="615"/>
                  </a:lnTo>
                  <a:lnTo>
                    <a:pt x="16110" y="4757"/>
                  </a:lnTo>
                  <a:lnTo>
                    <a:pt x="17633" y="7760"/>
                  </a:lnTo>
                  <a:lnTo>
                    <a:pt x="18953" y="11033"/>
                  </a:lnTo>
                  <a:lnTo>
                    <a:pt x="20041" y="14314"/>
                  </a:lnTo>
                  <a:lnTo>
                    <a:pt x="20866" y="17342"/>
                  </a:lnTo>
                  <a:lnTo>
                    <a:pt x="21396" y="19853"/>
                  </a:lnTo>
                  <a:lnTo>
                    <a:pt x="21600" y="21586"/>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44" name="object 89"/>
            <p:cNvSpPr/>
            <p:nvPr/>
          </p:nvSpPr>
          <p:spPr>
            <a:xfrm>
              <a:off x="2877084" y="958421"/>
              <a:ext cx="239784"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7" y="13836"/>
                  </a:lnTo>
                  <a:lnTo>
                    <a:pt x="2645" y="10562"/>
                  </a:lnTo>
                  <a:lnTo>
                    <a:pt x="1556" y="7280"/>
                  </a:lnTo>
                  <a:lnTo>
                    <a:pt x="732" y="4254"/>
                  </a:lnTo>
                  <a:lnTo>
                    <a:pt x="203" y="1745"/>
                  </a:lnTo>
                  <a:lnTo>
                    <a:pt x="0" y="18"/>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45" name="object 90"/>
            <p:cNvSpPr/>
            <p:nvPr/>
          </p:nvSpPr>
          <p:spPr>
            <a:xfrm>
              <a:off x="3117151" y="204927"/>
              <a:ext cx="239742"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46" name="object 91"/>
            <p:cNvSpPr/>
            <p:nvPr/>
          </p:nvSpPr>
          <p:spPr>
            <a:xfrm>
              <a:off x="3356533" y="957725"/>
              <a:ext cx="239867"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3" y="7334"/>
                  </a:lnTo>
                  <a:lnTo>
                    <a:pt x="19326" y="9484"/>
                  </a:lnTo>
                  <a:lnTo>
                    <a:pt x="18549" y="11678"/>
                  </a:lnTo>
                  <a:lnTo>
                    <a:pt x="17679" y="13835"/>
                  </a:lnTo>
                  <a:lnTo>
                    <a:pt x="16724" y="15878"/>
                  </a:lnTo>
                  <a:lnTo>
                    <a:pt x="15693" y="17726"/>
                  </a:lnTo>
                  <a:lnTo>
                    <a:pt x="14593" y="19302"/>
                  </a:lnTo>
                  <a:lnTo>
                    <a:pt x="13432" y="20525"/>
                  </a:lnTo>
                  <a:lnTo>
                    <a:pt x="10961" y="21600"/>
                  </a:lnTo>
                  <a:lnTo>
                    <a:pt x="9701" y="21319"/>
                  </a:lnTo>
                  <a:lnTo>
                    <a:pt x="7312" y="19306"/>
                  </a:lnTo>
                  <a:lnTo>
                    <a:pt x="6199" y="17731"/>
                  </a:lnTo>
                  <a:lnTo>
                    <a:pt x="5151" y="15884"/>
                  </a:lnTo>
                  <a:lnTo>
                    <a:pt x="4176"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47" name="object 92"/>
            <p:cNvSpPr/>
            <p:nvPr/>
          </p:nvSpPr>
          <p:spPr>
            <a:xfrm>
              <a:off x="3596602" y="62275"/>
              <a:ext cx="259601"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5" y="9287"/>
                  </a:lnTo>
                  <a:lnTo>
                    <a:pt x="726" y="8554"/>
                  </a:lnTo>
                  <a:lnTo>
                    <a:pt x="1133" y="7726"/>
                  </a:lnTo>
                  <a:lnTo>
                    <a:pt x="1621" y="6830"/>
                  </a:lnTo>
                  <a:lnTo>
                    <a:pt x="2183" y="5893"/>
                  </a:lnTo>
                  <a:lnTo>
                    <a:pt x="2817" y="4941"/>
                  </a:lnTo>
                  <a:lnTo>
                    <a:pt x="3515" y="4001"/>
                  </a:lnTo>
                  <a:lnTo>
                    <a:pt x="4275" y="3100"/>
                  </a:lnTo>
                  <a:lnTo>
                    <a:pt x="5090" y="2264"/>
                  </a:lnTo>
                  <a:lnTo>
                    <a:pt x="5956" y="1520"/>
                  </a:lnTo>
                  <a:lnTo>
                    <a:pt x="6868" y="895"/>
                  </a:lnTo>
                  <a:lnTo>
                    <a:pt x="8810" y="108"/>
                  </a:lnTo>
                  <a:lnTo>
                    <a:pt x="9830" y="0"/>
                  </a:lnTo>
                  <a:lnTo>
                    <a:pt x="10365" y="63"/>
                  </a:lnTo>
                  <a:lnTo>
                    <a:pt x="11981" y="941"/>
                  </a:lnTo>
                  <a:lnTo>
                    <a:pt x="13054" y="2020"/>
                  </a:lnTo>
                  <a:lnTo>
                    <a:pt x="13586" y="2684"/>
                  </a:lnTo>
                  <a:lnTo>
                    <a:pt x="14112" y="3420"/>
                  </a:lnTo>
                  <a:lnTo>
                    <a:pt x="14631" y="4219"/>
                  </a:lnTo>
                  <a:lnTo>
                    <a:pt x="15143" y="5074"/>
                  </a:lnTo>
                  <a:lnTo>
                    <a:pt x="15644" y="5977"/>
                  </a:lnTo>
                  <a:lnTo>
                    <a:pt x="16136" y="6920"/>
                  </a:lnTo>
                  <a:lnTo>
                    <a:pt x="16615" y="7894"/>
                  </a:lnTo>
                  <a:lnTo>
                    <a:pt x="17080" y="8891"/>
                  </a:lnTo>
                  <a:lnTo>
                    <a:pt x="17530" y="9904"/>
                  </a:lnTo>
                  <a:lnTo>
                    <a:pt x="17965" y="10924"/>
                  </a:lnTo>
                  <a:lnTo>
                    <a:pt x="18381" y="11943"/>
                  </a:lnTo>
                  <a:lnTo>
                    <a:pt x="18779" y="12953"/>
                  </a:lnTo>
                  <a:lnTo>
                    <a:pt x="19156" y="13946"/>
                  </a:lnTo>
                  <a:lnTo>
                    <a:pt x="19512" y="14914"/>
                  </a:lnTo>
                  <a:lnTo>
                    <a:pt x="19845" y="15849"/>
                  </a:lnTo>
                  <a:lnTo>
                    <a:pt x="20153" y="16743"/>
                  </a:lnTo>
                  <a:lnTo>
                    <a:pt x="20435" y="17588"/>
                  </a:lnTo>
                  <a:lnTo>
                    <a:pt x="20690" y="18375"/>
                  </a:lnTo>
                  <a:lnTo>
                    <a:pt x="20917" y="19097"/>
                  </a:lnTo>
                  <a:lnTo>
                    <a:pt x="21113" y="19745"/>
                  </a:lnTo>
                  <a:lnTo>
                    <a:pt x="21279" y="20311"/>
                  </a:lnTo>
                  <a:lnTo>
                    <a:pt x="21510" y="21167"/>
                  </a:lnTo>
                  <a:lnTo>
                    <a:pt x="21573" y="21441"/>
                  </a:lnTo>
                  <a:lnTo>
                    <a:pt x="21600" y="2160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48" name="object 93"/>
            <p:cNvSpPr/>
            <p:nvPr/>
          </p:nvSpPr>
          <p:spPr>
            <a:xfrm>
              <a:off x="-1" y="941320"/>
              <a:ext cx="239742" cy="72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14501"/>
                  </a:lnTo>
                  <a:lnTo>
                    <a:pt x="18547" y="20518"/>
                  </a:lnTo>
                  <a:lnTo>
                    <a:pt x="15147" y="21561"/>
                  </a:lnTo>
                  <a:lnTo>
                    <a:pt x="10955" y="21141"/>
                  </a:lnTo>
                  <a:lnTo>
                    <a:pt x="6740" y="21600"/>
                  </a:lnTo>
                  <a:lnTo>
                    <a:pt x="3274" y="20593"/>
                  </a:lnTo>
                  <a:lnTo>
                    <a:pt x="910" y="14604"/>
                  </a:lnTo>
                  <a:lnTo>
                    <a:pt x="0" y="11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49" name="object 94"/>
            <p:cNvSpPr/>
            <p:nvPr/>
          </p:nvSpPr>
          <p:spPr>
            <a:xfrm>
              <a:off x="239983" y="802045"/>
              <a:ext cx="239741"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3" y="6337"/>
                  </a:lnTo>
                  <a:lnTo>
                    <a:pt x="6453" y="1705"/>
                  </a:lnTo>
                  <a:lnTo>
                    <a:pt x="10645" y="0"/>
                  </a:lnTo>
                  <a:lnTo>
                    <a:pt x="14859" y="1685"/>
                  </a:lnTo>
                  <a:lnTo>
                    <a:pt x="18325" y="6302"/>
                  </a:lnTo>
                  <a:lnTo>
                    <a:pt x="20690" y="13157"/>
                  </a:lnTo>
                  <a:lnTo>
                    <a:pt x="21600" y="2155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50" name="object 95"/>
            <p:cNvSpPr/>
            <p:nvPr/>
          </p:nvSpPr>
          <p:spPr>
            <a:xfrm>
              <a:off x="479476" y="940585"/>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6" y="15262"/>
                  </a:lnTo>
                  <a:lnTo>
                    <a:pt x="15147" y="19893"/>
                  </a:lnTo>
                  <a:lnTo>
                    <a:pt x="10957" y="21600"/>
                  </a:lnTo>
                  <a:lnTo>
                    <a:pt x="6742" y="19912"/>
                  </a:lnTo>
                  <a:lnTo>
                    <a:pt x="3276"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51" name="object 96"/>
            <p:cNvSpPr/>
            <p:nvPr/>
          </p:nvSpPr>
          <p:spPr>
            <a:xfrm>
              <a:off x="719479" y="801305"/>
              <a:ext cx="239785"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3" y="0"/>
                  </a:lnTo>
                  <a:lnTo>
                    <a:pt x="14856" y="1686"/>
                  </a:lnTo>
                  <a:lnTo>
                    <a:pt x="18321" y="6301"/>
                  </a:lnTo>
                  <a:lnTo>
                    <a:pt x="20686" y="13151"/>
                  </a:lnTo>
                  <a:lnTo>
                    <a:pt x="21600" y="2154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52" name="object 97"/>
            <p:cNvSpPr/>
            <p:nvPr/>
          </p:nvSpPr>
          <p:spPr>
            <a:xfrm>
              <a:off x="958950" y="939888"/>
              <a:ext cx="239741"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49" y="19893"/>
                  </a:lnTo>
                  <a:lnTo>
                    <a:pt x="10959" y="21600"/>
                  </a:lnTo>
                  <a:lnTo>
                    <a:pt x="6742" y="19912"/>
                  </a:lnTo>
                  <a:lnTo>
                    <a:pt x="3275"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53" name="object 98"/>
            <p:cNvSpPr/>
            <p:nvPr/>
          </p:nvSpPr>
          <p:spPr>
            <a:xfrm>
              <a:off x="1198938" y="800610"/>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4" y="6338"/>
                  </a:lnTo>
                  <a:lnTo>
                    <a:pt x="6453" y="1707"/>
                  </a:lnTo>
                  <a:lnTo>
                    <a:pt x="10643" y="0"/>
                  </a:lnTo>
                  <a:lnTo>
                    <a:pt x="14859" y="1684"/>
                  </a:lnTo>
                  <a:lnTo>
                    <a:pt x="18326" y="6300"/>
                  </a:lnTo>
                  <a:lnTo>
                    <a:pt x="20690" y="13153"/>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54" name="object 99"/>
            <p:cNvSpPr/>
            <p:nvPr/>
          </p:nvSpPr>
          <p:spPr>
            <a:xfrm>
              <a:off x="1438426" y="939149"/>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400"/>
                  </a:lnTo>
                  <a:lnTo>
                    <a:pt x="18551" y="15264"/>
                  </a:lnTo>
                  <a:lnTo>
                    <a:pt x="15152" y="19896"/>
                  </a:lnTo>
                  <a:lnTo>
                    <a:pt x="10957" y="21600"/>
                  </a:lnTo>
                  <a:lnTo>
                    <a:pt x="6742" y="19912"/>
                  </a:lnTo>
                  <a:lnTo>
                    <a:pt x="3276"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55" name="object 100"/>
            <p:cNvSpPr/>
            <p:nvPr/>
          </p:nvSpPr>
          <p:spPr>
            <a:xfrm>
              <a:off x="1678392" y="799912"/>
              <a:ext cx="23986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0"/>
                  </a:lnTo>
                  <a:lnTo>
                    <a:pt x="3053" y="6336"/>
                  </a:lnTo>
                  <a:lnTo>
                    <a:pt x="6451" y="1704"/>
                  </a:lnTo>
                  <a:lnTo>
                    <a:pt x="10639" y="0"/>
                  </a:lnTo>
                  <a:lnTo>
                    <a:pt x="14854" y="1684"/>
                  </a:lnTo>
                  <a:lnTo>
                    <a:pt x="18320" y="6299"/>
                  </a:lnTo>
                  <a:lnTo>
                    <a:pt x="20686" y="13151"/>
                  </a:lnTo>
                  <a:lnTo>
                    <a:pt x="21600" y="2154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56" name="object 101"/>
            <p:cNvSpPr/>
            <p:nvPr/>
          </p:nvSpPr>
          <p:spPr>
            <a:xfrm>
              <a:off x="88337" y="-1"/>
              <a:ext cx="4818310"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57" name="object 102"/>
            <p:cNvSpPr/>
            <p:nvPr/>
          </p:nvSpPr>
          <p:spPr>
            <a:xfrm>
              <a:off x="88337" y="1939310"/>
              <a:ext cx="4818310"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1059" name="object 103"/>
          <p:cNvSpPr txBox="1"/>
          <p:nvPr/>
        </p:nvSpPr>
        <p:spPr>
          <a:xfrm>
            <a:off x="10152790" y="4102248"/>
            <a:ext cx="3417306" cy="4566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y</a:t>
            </a:r>
            <a:r>
              <a:rPr spc="-22"/>
              <a:t> </a:t>
            </a:r>
            <a:r>
              <a:rPr spc="5"/>
              <a:t>amp</a:t>
            </a:r>
          </a:p>
        </p:txBody>
      </p:sp>
      <p:grpSp>
        <p:nvGrpSpPr>
          <p:cNvPr id="1102" name="object 104"/>
          <p:cNvGrpSpPr/>
          <p:nvPr/>
        </p:nvGrpSpPr>
        <p:grpSpPr>
          <a:xfrm>
            <a:off x="15548399" y="4731537"/>
            <a:ext cx="4919087" cy="1939313"/>
            <a:chOff x="0" y="0"/>
            <a:chExt cx="4919085" cy="1939312"/>
          </a:xfrm>
        </p:grpSpPr>
        <p:sp>
          <p:nvSpPr>
            <p:cNvPr id="1060" name="object 105"/>
            <p:cNvSpPr/>
            <p:nvPr/>
          </p:nvSpPr>
          <p:spPr>
            <a:xfrm>
              <a:off x="4306426" y="964774"/>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4" y="21600"/>
                  </a:lnTo>
                  <a:lnTo>
                    <a:pt x="8346" y="21071"/>
                  </a:lnTo>
                  <a:lnTo>
                    <a:pt x="6071" y="19494"/>
                  </a:lnTo>
                  <a:lnTo>
                    <a:pt x="4063" y="16994"/>
                  </a:lnTo>
                  <a:lnTo>
                    <a:pt x="2387" y="13701"/>
                  </a:lnTo>
                  <a:lnTo>
                    <a:pt x="1108" y="9741"/>
                  </a:lnTo>
                  <a:lnTo>
                    <a:pt x="291" y="5242"/>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61" name="object 106"/>
            <p:cNvSpPr/>
            <p:nvPr/>
          </p:nvSpPr>
          <p:spPr>
            <a:xfrm>
              <a:off x="17961" y="823608"/>
              <a:ext cx="612662"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4" y="528"/>
                  </a:lnTo>
                  <a:lnTo>
                    <a:pt x="15529" y="2106"/>
                  </a:lnTo>
                  <a:lnTo>
                    <a:pt x="17538" y="4605"/>
                  </a:lnTo>
                  <a:lnTo>
                    <a:pt x="19214" y="7899"/>
                  </a:lnTo>
                  <a:lnTo>
                    <a:pt x="20493" y="11859"/>
                  </a:lnTo>
                  <a:lnTo>
                    <a:pt x="21310" y="16357"/>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62" name="object 107"/>
            <p:cNvSpPr/>
            <p:nvPr/>
          </p:nvSpPr>
          <p:spPr>
            <a:xfrm>
              <a:off x="630524" y="958258"/>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5" y="21073"/>
                  </a:lnTo>
                  <a:lnTo>
                    <a:pt x="6071" y="19496"/>
                  </a:lnTo>
                  <a:lnTo>
                    <a:pt x="4063" y="16997"/>
                  </a:lnTo>
                  <a:lnTo>
                    <a:pt x="2387" y="13703"/>
                  </a:lnTo>
                  <a:lnTo>
                    <a:pt x="1107" y="9742"/>
                  </a:lnTo>
                  <a:lnTo>
                    <a:pt x="290" y="5243"/>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63" name="object 108"/>
            <p:cNvSpPr/>
            <p:nvPr/>
          </p:nvSpPr>
          <p:spPr>
            <a:xfrm>
              <a:off x="1243259" y="818689"/>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7" y="12158"/>
                  </a:lnTo>
                  <a:lnTo>
                    <a:pt x="2358" y="8159"/>
                  </a:lnTo>
                  <a:lnTo>
                    <a:pt x="4027" y="4815"/>
                  </a:lnTo>
                  <a:lnTo>
                    <a:pt x="6029"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64" name="object 109"/>
            <p:cNvSpPr/>
            <p:nvPr/>
          </p:nvSpPr>
          <p:spPr>
            <a:xfrm>
              <a:off x="1855782" y="953336"/>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3"/>
                  </a:lnTo>
                  <a:lnTo>
                    <a:pt x="19242" y="13443"/>
                  </a:lnTo>
                  <a:lnTo>
                    <a:pt x="17573" y="16788"/>
                  </a:lnTo>
                  <a:lnTo>
                    <a:pt x="15571" y="19349"/>
                  </a:lnTo>
                  <a:lnTo>
                    <a:pt x="13299"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65" name="object 110"/>
            <p:cNvSpPr/>
            <p:nvPr/>
          </p:nvSpPr>
          <p:spPr>
            <a:xfrm>
              <a:off x="2468518" y="813767"/>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6" y="0"/>
                  </a:lnTo>
                  <a:lnTo>
                    <a:pt x="13254" y="527"/>
                  </a:lnTo>
                  <a:lnTo>
                    <a:pt x="15529" y="2103"/>
                  </a:lnTo>
                  <a:lnTo>
                    <a:pt x="17537" y="4603"/>
                  </a:lnTo>
                  <a:lnTo>
                    <a:pt x="19213" y="7896"/>
                  </a:lnTo>
                  <a:lnTo>
                    <a:pt x="20492" y="11856"/>
                  </a:lnTo>
                  <a:lnTo>
                    <a:pt x="21309" y="16354"/>
                  </a:lnTo>
                  <a:lnTo>
                    <a:pt x="21600" y="21262"/>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66" name="object 111"/>
            <p:cNvSpPr/>
            <p:nvPr/>
          </p:nvSpPr>
          <p:spPr>
            <a:xfrm>
              <a:off x="3081092" y="948417"/>
              <a:ext cx="612660"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5" y="21075"/>
                  </a:lnTo>
                  <a:lnTo>
                    <a:pt x="6071" y="19499"/>
                  </a:lnTo>
                  <a:lnTo>
                    <a:pt x="4063" y="17000"/>
                  </a:lnTo>
                  <a:lnTo>
                    <a:pt x="2387" y="13706"/>
                  </a:lnTo>
                  <a:lnTo>
                    <a:pt x="1107" y="9745"/>
                  </a:lnTo>
                  <a:lnTo>
                    <a:pt x="290" y="5244"/>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67" name="object 112"/>
            <p:cNvSpPr/>
            <p:nvPr/>
          </p:nvSpPr>
          <p:spPr>
            <a:xfrm>
              <a:off x="3693827" y="808846"/>
              <a:ext cx="612661"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7" y="12156"/>
                  </a:lnTo>
                  <a:lnTo>
                    <a:pt x="2358" y="8156"/>
                  </a:lnTo>
                  <a:lnTo>
                    <a:pt x="4027" y="4811"/>
                  </a:lnTo>
                  <a:lnTo>
                    <a:pt x="6029" y="2250"/>
                  </a:lnTo>
                  <a:lnTo>
                    <a:pt x="8301" y="603"/>
                  </a:lnTo>
                  <a:lnTo>
                    <a:pt x="10776" y="0"/>
                  </a:lnTo>
                  <a:lnTo>
                    <a:pt x="13253" y="526"/>
                  </a:lnTo>
                  <a:lnTo>
                    <a:pt x="15529" y="2103"/>
                  </a:lnTo>
                  <a:lnTo>
                    <a:pt x="17537" y="4602"/>
                  </a:lnTo>
                  <a:lnTo>
                    <a:pt x="19213" y="7896"/>
                  </a:lnTo>
                  <a:lnTo>
                    <a:pt x="20492" y="11856"/>
                  </a:lnTo>
                  <a:lnTo>
                    <a:pt x="21309" y="16356"/>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1068" name="object 113" descr="object 113"/>
            <p:cNvPicPr>
              <a:picLocks noChangeAspect="1"/>
            </p:cNvPicPr>
            <p:nvPr/>
          </p:nvPicPr>
          <p:blipFill>
            <a:blip r:embed="rId7">
              <a:extLst/>
            </a:blip>
            <a:stretch>
              <a:fillRect/>
            </a:stretch>
          </p:blipFill>
          <p:spPr>
            <a:xfrm>
              <a:off x="1148239" y="914508"/>
              <a:ext cx="184823" cy="202669"/>
            </a:xfrm>
            <a:prstGeom prst="rect">
              <a:avLst/>
            </a:prstGeom>
            <a:ln w="12700" cap="flat">
              <a:noFill/>
              <a:miter lim="400000"/>
            </a:ln>
            <a:effectLst/>
          </p:spPr>
        </p:pic>
        <p:sp>
          <p:nvSpPr>
            <p:cNvPr id="1069" name="object 114"/>
            <p:cNvSpPr/>
            <p:nvPr/>
          </p:nvSpPr>
          <p:spPr>
            <a:xfrm>
              <a:off x="1312183" y="617487"/>
              <a:ext cx="142796"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5" y="13495"/>
                  </a:lnTo>
                  <a:lnTo>
                    <a:pt x="3052" y="8687"/>
                  </a:lnTo>
                  <a:lnTo>
                    <a:pt x="5214" y="4349"/>
                  </a:lnTo>
                  <a:lnTo>
                    <a:pt x="7779" y="1210"/>
                  </a:lnTo>
                  <a:lnTo>
                    <a:pt x="10644" y="0"/>
                  </a:lnTo>
                  <a:lnTo>
                    <a:pt x="13521" y="1204"/>
                  </a:lnTo>
                  <a:lnTo>
                    <a:pt x="16117" y="4337"/>
                  </a:lnTo>
                  <a:lnTo>
                    <a:pt x="18328" y="8670"/>
                  </a:lnTo>
                  <a:lnTo>
                    <a:pt x="20048" y="13473"/>
                  </a:lnTo>
                  <a:lnTo>
                    <a:pt x="21174" y="18017"/>
                  </a:lnTo>
                  <a:lnTo>
                    <a:pt x="21600" y="2157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0" name="object 115"/>
            <p:cNvSpPr/>
            <p:nvPr/>
          </p:nvSpPr>
          <p:spPr>
            <a:xfrm>
              <a:off x="1454842" y="934805"/>
              <a:ext cx="142840"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4" y="6605"/>
                  </a:lnTo>
                  <a:lnTo>
                    <a:pt x="19330" y="10730"/>
                  </a:lnTo>
                  <a:lnTo>
                    <a:pt x="17683" y="14769"/>
                  </a:lnTo>
                  <a:lnTo>
                    <a:pt x="15697" y="18245"/>
                  </a:lnTo>
                  <a:lnTo>
                    <a:pt x="10959" y="21600"/>
                  </a:lnTo>
                  <a:lnTo>
                    <a:pt x="8479" y="20685"/>
                  </a:lnTo>
                  <a:lnTo>
                    <a:pt x="4168" y="14782"/>
                  </a:lnTo>
                  <a:lnTo>
                    <a:pt x="2471" y="10746"/>
                  </a:lnTo>
                  <a:lnTo>
                    <a:pt x="1166" y="6624"/>
                  </a:lnTo>
                  <a:lnTo>
                    <a:pt x="320" y="2890"/>
                  </a:lnTo>
                  <a:lnTo>
                    <a:pt x="0" y="2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1" name="object 116"/>
            <p:cNvSpPr/>
            <p:nvPr/>
          </p:nvSpPr>
          <p:spPr>
            <a:xfrm>
              <a:off x="1597805" y="448047"/>
              <a:ext cx="142882"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2" name="object 117"/>
            <p:cNvSpPr/>
            <p:nvPr/>
          </p:nvSpPr>
          <p:spPr>
            <a:xfrm>
              <a:off x="1740465" y="934066"/>
              <a:ext cx="142839" cy="510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3" y="13825"/>
                  </a:lnTo>
                  <a:lnTo>
                    <a:pt x="16389" y="16831"/>
                  </a:lnTo>
                  <a:lnTo>
                    <a:pt x="14717" y="19304"/>
                  </a:lnTo>
                  <a:lnTo>
                    <a:pt x="10952" y="21600"/>
                  </a:lnTo>
                  <a:lnTo>
                    <a:pt x="9013" y="20984"/>
                  </a:lnTo>
                  <a:lnTo>
                    <a:pt x="5487" y="16839"/>
                  </a:lnTo>
                  <a:lnTo>
                    <a:pt x="3964" y="13836"/>
                  </a:lnTo>
                  <a:lnTo>
                    <a:pt x="2642" y="10562"/>
                  </a:lnTo>
                  <a:lnTo>
                    <a:pt x="1554" y="7281"/>
                  </a:lnTo>
                  <a:lnTo>
                    <a:pt x="730" y="4254"/>
                  </a:lnTo>
                  <a:lnTo>
                    <a:pt x="201" y="1746"/>
                  </a:lnTo>
                  <a:lnTo>
                    <a:pt x="0" y="18"/>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3" name="object 118"/>
            <p:cNvSpPr/>
            <p:nvPr/>
          </p:nvSpPr>
          <p:spPr>
            <a:xfrm>
              <a:off x="1883466" y="180571"/>
              <a:ext cx="142839" cy="774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90" y="15631"/>
                  </a:lnTo>
                  <a:lnTo>
                    <a:pt x="1843" y="13394"/>
                  </a:lnTo>
                  <a:lnTo>
                    <a:pt x="2619" y="11053"/>
                  </a:lnTo>
                  <a:lnTo>
                    <a:pt x="3508" y="8708"/>
                  </a:lnTo>
                  <a:lnTo>
                    <a:pt x="4499" y="6455"/>
                  </a:lnTo>
                  <a:lnTo>
                    <a:pt x="5583" y="4392"/>
                  </a:lnTo>
                  <a:lnTo>
                    <a:pt x="6750" y="2618"/>
                  </a:lnTo>
                  <a:lnTo>
                    <a:pt x="7989" y="1229"/>
                  </a:lnTo>
                  <a:lnTo>
                    <a:pt x="10647" y="0"/>
                  </a:lnTo>
                  <a:lnTo>
                    <a:pt x="12001" y="323"/>
                  </a:lnTo>
                  <a:lnTo>
                    <a:pt x="14555" y="2614"/>
                  </a:lnTo>
                  <a:lnTo>
                    <a:pt x="15736" y="4387"/>
                  </a:lnTo>
                  <a:lnTo>
                    <a:pt x="16839" y="6449"/>
                  </a:lnTo>
                  <a:lnTo>
                    <a:pt x="17853"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4" name="object 119"/>
            <p:cNvSpPr/>
            <p:nvPr/>
          </p:nvSpPr>
          <p:spPr>
            <a:xfrm>
              <a:off x="2026085" y="933369"/>
              <a:ext cx="142881"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5" name="object 120"/>
            <p:cNvSpPr/>
            <p:nvPr/>
          </p:nvSpPr>
          <p:spPr>
            <a:xfrm>
              <a:off x="2169090" y="37924"/>
              <a:ext cx="154679"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5" y="4001"/>
                  </a:lnTo>
                  <a:lnTo>
                    <a:pt x="4275" y="3100"/>
                  </a:lnTo>
                  <a:lnTo>
                    <a:pt x="5091" y="2264"/>
                  </a:lnTo>
                  <a:lnTo>
                    <a:pt x="5957" y="1520"/>
                  </a:lnTo>
                  <a:lnTo>
                    <a:pt x="6869" y="895"/>
                  </a:lnTo>
                  <a:lnTo>
                    <a:pt x="8812" y="109"/>
                  </a:lnTo>
                  <a:lnTo>
                    <a:pt x="9832" y="0"/>
                  </a:lnTo>
                  <a:lnTo>
                    <a:pt x="10367" y="63"/>
                  </a:lnTo>
                  <a:lnTo>
                    <a:pt x="11981" y="941"/>
                  </a:lnTo>
                  <a:lnTo>
                    <a:pt x="13054" y="2021"/>
                  </a:lnTo>
                  <a:lnTo>
                    <a:pt x="13585" y="2684"/>
                  </a:lnTo>
                  <a:lnTo>
                    <a:pt x="14111" y="3420"/>
                  </a:lnTo>
                  <a:lnTo>
                    <a:pt x="14630" y="4220"/>
                  </a:lnTo>
                  <a:lnTo>
                    <a:pt x="15141" y="5075"/>
                  </a:lnTo>
                  <a:lnTo>
                    <a:pt x="15643" y="5978"/>
                  </a:lnTo>
                  <a:lnTo>
                    <a:pt x="16134" y="6920"/>
                  </a:lnTo>
                  <a:lnTo>
                    <a:pt x="16613" y="7894"/>
                  </a:lnTo>
                  <a:lnTo>
                    <a:pt x="17078" y="8891"/>
                  </a:lnTo>
                  <a:lnTo>
                    <a:pt x="17529" y="9904"/>
                  </a:lnTo>
                  <a:lnTo>
                    <a:pt x="17963" y="10924"/>
                  </a:lnTo>
                  <a:lnTo>
                    <a:pt x="18380" y="11943"/>
                  </a:lnTo>
                  <a:lnTo>
                    <a:pt x="18777" y="12953"/>
                  </a:lnTo>
                  <a:lnTo>
                    <a:pt x="19155" y="13947"/>
                  </a:lnTo>
                  <a:lnTo>
                    <a:pt x="19510" y="14915"/>
                  </a:lnTo>
                  <a:lnTo>
                    <a:pt x="19843" y="15850"/>
                  </a:lnTo>
                  <a:lnTo>
                    <a:pt x="20151" y="16744"/>
                  </a:lnTo>
                  <a:lnTo>
                    <a:pt x="20434" y="17588"/>
                  </a:lnTo>
                  <a:lnTo>
                    <a:pt x="20689" y="18375"/>
                  </a:lnTo>
                  <a:lnTo>
                    <a:pt x="20916" y="19097"/>
                  </a:lnTo>
                  <a:lnTo>
                    <a:pt x="21112" y="19745"/>
                  </a:lnTo>
                  <a:lnTo>
                    <a:pt x="21278" y="20312"/>
                  </a:lnTo>
                  <a:lnTo>
                    <a:pt x="21510" y="21168"/>
                  </a:lnTo>
                  <a:lnTo>
                    <a:pt x="21573" y="21441"/>
                  </a:lnTo>
                  <a:lnTo>
                    <a:pt x="21600" y="2160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6" name="object 121"/>
            <p:cNvSpPr/>
            <p:nvPr/>
          </p:nvSpPr>
          <p:spPr>
            <a:xfrm>
              <a:off x="26548" y="916969"/>
              <a:ext cx="142838"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6" y="21554"/>
                  </a:lnTo>
                  <a:lnTo>
                    <a:pt x="10952" y="21141"/>
                  </a:lnTo>
                  <a:lnTo>
                    <a:pt x="6740" y="21600"/>
                  </a:lnTo>
                  <a:lnTo>
                    <a:pt x="3274" y="20593"/>
                  </a:lnTo>
                  <a:lnTo>
                    <a:pt x="908" y="14603"/>
                  </a:lnTo>
                  <a:lnTo>
                    <a:pt x="0" y="11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7" name="object 122"/>
            <p:cNvSpPr/>
            <p:nvPr/>
          </p:nvSpPr>
          <p:spPr>
            <a:xfrm>
              <a:off x="169512" y="777689"/>
              <a:ext cx="142839"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2" y="6338"/>
                  </a:lnTo>
                  <a:lnTo>
                    <a:pt x="6453" y="1707"/>
                  </a:lnTo>
                  <a:lnTo>
                    <a:pt x="10647" y="0"/>
                  </a:lnTo>
                  <a:lnTo>
                    <a:pt x="14860" y="1688"/>
                  </a:lnTo>
                  <a:lnTo>
                    <a:pt x="18326" y="6304"/>
                  </a:lnTo>
                  <a:lnTo>
                    <a:pt x="20691" y="13156"/>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8" name="object 123"/>
            <p:cNvSpPr/>
            <p:nvPr/>
          </p:nvSpPr>
          <p:spPr>
            <a:xfrm>
              <a:off x="312210" y="916272"/>
              <a:ext cx="142839"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6" y="19893"/>
                  </a:lnTo>
                  <a:lnTo>
                    <a:pt x="10952" y="21600"/>
                  </a:lnTo>
                  <a:lnTo>
                    <a:pt x="6740" y="19915"/>
                  </a:lnTo>
                  <a:lnTo>
                    <a:pt x="3274" y="15298"/>
                  </a:lnTo>
                  <a:lnTo>
                    <a:pt x="908" y="8443"/>
                  </a:lnTo>
                  <a:lnTo>
                    <a:pt x="0" y="4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79" name="object 124"/>
            <p:cNvSpPr/>
            <p:nvPr/>
          </p:nvSpPr>
          <p:spPr>
            <a:xfrm>
              <a:off x="455160" y="776950"/>
              <a:ext cx="142839"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5" y="13202"/>
                  </a:lnTo>
                  <a:lnTo>
                    <a:pt x="3047" y="6339"/>
                  </a:lnTo>
                  <a:lnTo>
                    <a:pt x="6445" y="1707"/>
                  </a:lnTo>
                  <a:lnTo>
                    <a:pt x="10641" y="0"/>
                  </a:lnTo>
                  <a:lnTo>
                    <a:pt x="14855" y="1689"/>
                  </a:lnTo>
                  <a:lnTo>
                    <a:pt x="18321" y="6305"/>
                  </a:lnTo>
                  <a:lnTo>
                    <a:pt x="20686" y="13154"/>
                  </a:lnTo>
                  <a:lnTo>
                    <a:pt x="21600" y="2154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80" name="object 125"/>
            <p:cNvSpPr/>
            <p:nvPr/>
          </p:nvSpPr>
          <p:spPr>
            <a:xfrm>
              <a:off x="597825" y="915532"/>
              <a:ext cx="142796"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7" y="19893"/>
                  </a:lnTo>
                  <a:lnTo>
                    <a:pt x="10956" y="21600"/>
                  </a:lnTo>
                  <a:lnTo>
                    <a:pt x="6739" y="19916"/>
                  </a:lnTo>
                  <a:lnTo>
                    <a:pt x="3272" y="15300"/>
                  </a:lnTo>
                  <a:lnTo>
                    <a:pt x="908" y="8447"/>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81" name="object 126"/>
            <p:cNvSpPr/>
            <p:nvPr/>
          </p:nvSpPr>
          <p:spPr>
            <a:xfrm>
              <a:off x="740784" y="776299"/>
              <a:ext cx="142839"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82" name="object 127"/>
            <p:cNvSpPr/>
            <p:nvPr/>
          </p:nvSpPr>
          <p:spPr>
            <a:xfrm>
              <a:off x="883444" y="914836"/>
              <a:ext cx="142839"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5" y="8399"/>
                  </a:lnTo>
                  <a:lnTo>
                    <a:pt x="18553" y="15263"/>
                  </a:lnTo>
                  <a:lnTo>
                    <a:pt x="15154" y="19895"/>
                  </a:lnTo>
                  <a:lnTo>
                    <a:pt x="10959" y="21600"/>
                  </a:lnTo>
                  <a:lnTo>
                    <a:pt x="6743" y="19915"/>
                  </a:lnTo>
                  <a:lnTo>
                    <a:pt x="3275" y="15298"/>
                  </a:lnTo>
                  <a:lnTo>
                    <a:pt x="909" y="8443"/>
                  </a:lnTo>
                  <a:lnTo>
                    <a:pt x="0" y="4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83" name="object 128"/>
            <p:cNvSpPr/>
            <p:nvPr/>
          </p:nvSpPr>
          <p:spPr>
            <a:xfrm>
              <a:off x="1026407" y="775560"/>
              <a:ext cx="142881"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1084" name="object 129" descr="object 129"/>
            <p:cNvPicPr>
              <a:picLocks noChangeAspect="1"/>
            </p:cNvPicPr>
            <p:nvPr/>
          </p:nvPicPr>
          <p:blipFill>
            <a:blip r:embed="rId8">
              <a:extLst/>
            </a:blip>
            <a:stretch>
              <a:fillRect/>
            </a:stretch>
          </p:blipFill>
          <p:spPr>
            <a:xfrm>
              <a:off x="1897202" y="917871"/>
              <a:ext cx="281769" cy="202626"/>
            </a:xfrm>
            <a:prstGeom prst="rect">
              <a:avLst/>
            </a:prstGeom>
            <a:ln w="12700" cap="flat">
              <a:noFill/>
              <a:miter lim="400000"/>
            </a:ln>
            <a:effectLst/>
          </p:spPr>
        </p:pic>
        <p:sp>
          <p:nvSpPr>
            <p:cNvPr id="1085" name="object 130"/>
            <p:cNvSpPr/>
            <p:nvPr/>
          </p:nvSpPr>
          <p:spPr>
            <a:xfrm>
              <a:off x="2158142" y="620808"/>
              <a:ext cx="239786"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1" y="18629"/>
                  </a:lnTo>
                  <a:lnTo>
                    <a:pt x="1031" y="14854"/>
                  </a:lnTo>
                  <a:lnTo>
                    <a:pt x="2277" y="10734"/>
                  </a:lnTo>
                  <a:lnTo>
                    <a:pt x="3925" y="6730"/>
                  </a:lnTo>
                  <a:lnTo>
                    <a:pt x="5912" y="3300"/>
                  </a:lnTo>
                  <a:lnTo>
                    <a:pt x="10643" y="0"/>
                  </a:lnTo>
                  <a:lnTo>
                    <a:pt x="13123" y="898"/>
                  </a:lnTo>
                  <a:lnTo>
                    <a:pt x="17432" y="6715"/>
                  </a:lnTo>
                  <a:lnTo>
                    <a:pt x="19129" y="10716"/>
                  </a:lnTo>
                  <a:lnTo>
                    <a:pt x="20433" y="14832"/>
                  </a:lnTo>
                  <a:lnTo>
                    <a:pt x="21279" y="18606"/>
                  </a:lnTo>
                  <a:lnTo>
                    <a:pt x="21600" y="21576"/>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86" name="object 131"/>
            <p:cNvSpPr/>
            <p:nvPr/>
          </p:nvSpPr>
          <p:spPr>
            <a:xfrm>
              <a:off x="2397633" y="938168"/>
              <a:ext cx="239785"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1" y="14767"/>
                  </a:lnTo>
                  <a:lnTo>
                    <a:pt x="15695" y="18243"/>
                  </a:lnTo>
                  <a:lnTo>
                    <a:pt x="13434" y="20680"/>
                  </a:lnTo>
                  <a:lnTo>
                    <a:pt x="10961" y="21600"/>
                  </a:lnTo>
                  <a:lnTo>
                    <a:pt x="8480" y="20684"/>
                  </a:lnTo>
                  <a:lnTo>
                    <a:pt x="6195" y="18252"/>
                  </a:lnTo>
                  <a:lnTo>
                    <a:pt x="4171" y="14781"/>
                  </a:lnTo>
                  <a:lnTo>
                    <a:pt x="2474" y="10746"/>
                  </a:lnTo>
                  <a:lnTo>
                    <a:pt x="1169" y="6623"/>
                  </a:lnTo>
                  <a:lnTo>
                    <a:pt x="323" y="2890"/>
                  </a:lnTo>
                  <a:lnTo>
                    <a:pt x="0" y="2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87" name="object 132"/>
            <p:cNvSpPr/>
            <p:nvPr/>
          </p:nvSpPr>
          <p:spPr>
            <a:xfrm>
              <a:off x="2637619" y="451411"/>
              <a:ext cx="239869" cy="50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6"/>
                  </a:lnTo>
                  <a:lnTo>
                    <a:pt x="1395" y="14327"/>
                  </a:lnTo>
                  <a:lnTo>
                    <a:pt x="2438" y="11045"/>
                  </a:lnTo>
                  <a:lnTo>
                    <a:pt x="3720" y="7770"/>
                  </a:lnTo>
                  <a:lnTo>
                    <a:pt x="5211" y="4765"/>
                  </a:lnTo>
                  <a:lnTo>
                    <a:pt x="6880" y="2294"/>
                  </a:lnTo>
                  <a:lnTo>
                    <a:pt x="10636" y="0"/>
                  </a:lnTo>
                  <a:lnTo>
                    <a:pt x="12580" y="615"/>
                  </a:lnTo>
                  <a:lnTo>
                    <a:pt x="16108" y="4757"/>
                  </a:lnTo>
                  <a:lnTo>
                    <a:pt x="17631" y="7760"/>
                  </a:lnTo>
                  <a:lnTo>
                    <a:pt x="18951" y="11033"/>
                  </a:lnTo>
                  <a:lnTo>
                    <a:pt x="20039" y="14314"/>
                  </a:lnTo>
                  <a:lnTo>
                    <a:pt x="20864" y="17342"/>
                  </a:lnTo>
                  <a:lnTo>
                    <a:pt x="21394" y="19853"/>
                  </a:lnTo>
                  <a:lnTo>
                    <a:pt x="21600" y="21586"/>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88" name="object 133"/>
            <p:cNvSpPr/>
            <p:nvPr/>
          </p:nvSpPr>
          <p:spPr>
            <a:xfrm>
              <a:off x="2877110" y="937427"/>
              <a:ext cx="239785"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8" y="13836"/>
                  </a:lnTo>
                  <a:lnTo>
                    <a:pt x="2647" y="10562"/>
                  </a:lnTo>
                  <a:lnTo>
                    <a:pt x="1558" y="7280"/>
                  </a:lnTo>
                  <a:lnTo>
                    <a:pt x="733" y="4254"/>
                  </a:lnTo>
                  <a:lnTo>
                    <a:pt x="204" y="1745"/>
                  </a:lnTo>
                  <a:lnTo>
                    <a:pt x="0" y="18"/>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89" name="object 134"/>
            <p:cNvSpPr/>
            <p:nvPr/>
          </p:nvSpPr>
          <p:spPr>
            <a:xfrm>
              <a:off x="3117183" y="183934"/>
              <a:ext cx="239743"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0" name="object 135"/>
            <p:cNvSpPr/>
            <p:nvPr/>
          </p:nvSpPr>
          <p:spPr>
            <a:xfrm>
              <a:off x="3356540" y="936731"/>
              <a:ext cx="239868"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4" y="7334"/>
                  </a:lnTo>
                  <a:lnTo>
                    <a:pt x="19327" y="9484"/>
                  </a:lnTo>
                  <a:lnTo>
                    <a:pt x="18549" y="11678"/>
                  </a:lnTo>
                  <a:lnTo>
                    <a:pt x="17679" y="13835"/>
                  </a:lnTo>
                  <a:lnTo>
                    <a:pt x="16725" y="15878"/>
                  </a:lnTo>
                  <a:lnTo>
                    <a:pt x="15694" y="17726"/>
                  </a:lnTo>
                  <a:lnTo>
                    <a:pt x="14594" y="19302"/>
                  </a:lnTo>
                  <a:lnTo>
                    <a:pt x="13434" y="20525"/>
                  </a:lnTo>
                  <a:lnTo>
                    <a:pt x="10964" y="21600"/>
                  </a:lnTo>
                  <a:lnTo>
                    <a:pt x="9704" y="21319"/>
                  </a:lnTo>
                  <a:lnTo>
                    <a:pt x="7314" y="19306"/>
                  </a:lnTo>
                  <a:lnTo>
                    <a:pt x="6200" y="17731"/>
                  </a:lnTo>
                  <a:lnTo>
                    <a:pt x="5152" y="15884"/>
                  </a:lnTo>
                  <a:lnTo>
                    <a:pt x="4177"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1" name="object 136"/>
            <p:cNvSpPr/>
            <p:nvPr/>
          </p:nvSpPr>
          <p:spPr>
            <a:xfrm>
              <a:off x="3596609" y="41284"/>
              <a:ext cx="259641"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4" y="9900"/>
                  </a:lnTo>
                  <a:lnTo>
                    <a:pt x="406" y="9287"/>
                  </a:lnTo>
                  <a:lnTo>
                    <a:pt x="728" y="8554"/>
                  </a:lnTo>
                  <a:lnTo>
                    <a:pt x="1135" y="7726"/>
                  </a:lnTo>
                  <a:lnTo>
                    <a:pt x="1622" y="6830"/>
                  </a:lnTo>
                  <a:lnTo>
                    <a:pt x="2184" y="5893"/>
                  </a:lnTo>
                  <a:lnTo>
                    <a:pt x="2817" y="4941"/>
                  </a:lnTo>
                  <a:lnTo>
                    <a:pt x="3516" y="4001"/>
                  </a:lnTo>
                  <a:lnTo>
                    <a:pt x="4275" y="3100"/>
                  </a:lnTo>
                  <a:lnTo>
                    <a:pt x="5090" y="2264"/>
                  </a:lnTo>
                  <a:lnTo>
                    <a:pt x="5956" y="1520"/>
                  </a:lnTo>
                  <a:lnTo>
                    <a:pt x="6867" y="895"/>
                  </a:lnTo>
                  <a:lnTo>
                    <a:pt x="8809" y="108"/>
                  </a:lnTo>
                  <a:lnTo>
                    <a:pt x="9829" y="0"/>
                  </a:lnTo>
                  <a:lnTo>
                    <a:pt x="10364" y="63"/>
                  </a:lnTo>
                  <a:lnTo>
                    <a:pt x="11980" y="941"/>
                  </a:lnTo>
                  <a:lnTo>
                    <a:pt x="13054" y="2020"/>
                  </a:lnTo>
                  <a:lnTo>
                    <a:pt x="13585" y="2684"/>
                  </a:lnTo>
                  <a:lnTo>
                    <a:pt x="14111" y="3420"/>
                  </a:lnTo>
                  <a:lnTo>
                    <a:pt x="14631" y="4219"/>
                  </a:lnTo>
                  <a:lnTo>
                    <a:pt x="15142" y="5074"/>
                  </a:lnTo>
                  <a:lnTo>
                    <a:pt x="15644" y="5977"/>
                  </a:lnTo>
                  <a:lnTo>
                    <a:pt x="16135" y="6920"/>
                  </a:lnTo>
                  <a:lnTo>
                    <a:pt x="16614" y="7894"/>
                  </a:lnTo>
                  <a:lnTo>
                    <a:pt x="17079" y="8891"/>
                  </a:lnTo>
                  <a:lnTo>
                    <a:pt x="17529" y="9904"/>
                  </a:lnTo>
                  <a:lnTo>
                    <a:pt x="17964" y="10924"/>
                  </a:lnTo>
                  <a:lnTo>
                    <a:pt x="18380" y="11943"/>
                  </a:lnTo>
                  <a:lnTo>
                    <a:pt x="18778" y="12953"/>
                  </a:lnTo>
                  <a:lnTo>
                    <a:pt x="19155" y="13946"/>
                  </a:lnTo>
                  <a:lnTo>
                    <a:pt x="19511" y="14914"/>
                  </a:lnTo>
                  <a:lnTo>
                    <a:pt x="19843" y="15849"/>
                  </a:lnTo>
                  <a:lnTo>
                    <a:pt x="20151" y="16743"/>
                  </a:lnTo>
                  <a:lnTo>
                    <a:pt x="20434" y="17588"/>
                  </a:lnTo>
                  <a:lnTo>
                    <a:pt x="20689" y="18375"/>
                  </a:lnTo>
                  <a:lnTo>
                    <a:pt x="20915" y="19097"/>
                  </a:lnTo>
                  <a:lnTo>
                    <a:pt x="21112" y="19745"/>
                  </a:lnTo>
                  <a:lnTo>
                    <a:pt x="21278" y="20311"/>
                  </a:lnTo>
                  <a:lnTo>
                    <a:pt x="21509" y="21167"/>
                  </a:lnTo>
                  <a:lnTo>
                    <a:pt x="21573" y="21441"/>
                  </a:lnTo>
                  <a:lnTo>
                    <a:pt x="21600" y="2160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2" name="object 137"/>
            <p:cNvSpPr/>
            <p:nvPr/>
          </p:nvSpPr>
          <p:spPr>
            <a:xfrm>
              <a:off x="0" y="920328"/>
              <a:ext cx="239785" cy="72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0" y="14501"/>
                  </a:lnTo>
                  <a:lnTo>
                    <a:pt x="18545" y="20518"/>
                  </a:lnTo>
                  <a:lnTo>
                    <a:pt x="15146" y="21561"/>
                  </a:lnTo>
                  <a:lnTo>
                    <a:pt x="10957" y="21141"/>
                  </a:lnTo>
                  <a:lnTo>
                    <a:pt x="6741" y="21600"/>
                  </a:lnTo>
                  <a:lnTo>
                    <a:pt x="3274" y="20593"/>
                  </a:lnTo>
                  <a:lnTo>
                    <a:pt x="910" y="14604"/>
                  </a:lnTo>
                  <a:lnTo>
                    <a:pt x="0" y="11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3" name="object 138"/>
            <p:cNvSpPr/>
            <p:nvPr/>
          </p:nvSpPr>
          <p:spPr>
            <a:xfrm>
              <a:off x="239984" y="781051"/>
              <a:ext cx="239785"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9" y="13201"/>
                  </a:lnTo>
                  <a:lnTo>
                    <a:pt x="3054" y="6337"/>
                  </a:lnTo>
                  <a:lnTo>
                    <a:pt x="6452" y="1705"/>
                  </a:lnTo>
                  <a:lnTo>
                    <a:pt x="10643" y="0"/>
                  </a:lnTo>
                  <a:lnTo>
                    <a:pt x="14858" y="1685"/>
                  </a:lnTo>
                  <a:lnTo>
                    <a:pt x="18324" y="6302"/>
                  </a:lnTo>
                  <a:lnTo>
                    <a:pt x="20688" y="13157"/>
                  </a:lnTo>
                  <a:lnTo>
                    <a:pt x="21600" y="2155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4" name="object 139"/>
            <p:cNvSpPr/>
            <p:nvPr/>
          </p:nvSpPr>
          <p:spPr>
            <a:xfrm>
              <a:off x="479475" y="919593"/>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50" y="19893"/>
                  </a:lnTo>
                  <a:lnTo>
                    <a:pt x="10961" y="21600"/>
                  </a:lnTo>
                  <a:lnTo>
                    <a:pt x="6745" y="19912"/>
                  </a:lnTo>
                  <a:lnTo>
                    <a:pt x="3278" y="15295"/>
                  </a:lnTo>
                  <a:lnTo>
                    <a:pt x="912"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5" name="object 140"/>
            <p:cNvSpPr/>
            <p:nvPr/>
          </p:nvSpPr>
          <p:spPr>
            <a:xfrm>
              <a:off x="719511" y="780313"/>
              <a:ext cx="239785" cy="160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7" y="1707"/>
                  </a:lnTo>
                  <a:lnTo>
                    <a:pt x="10639" y="0"/>
                  </a:lnTo>
                  <a:lnTo>
                    <a:pt x="14856" y="1686"/>
                  </a:lnTo>
                  <a:lnTo>
                    <a:pt x="18322" y="6301"/>
                  </a:lnTo>
                  <a:lnTo>
                    <a:pt x="20687" y="13151"/>
                  </a:lnTo>
                  <a:lnTo>
                    <a:pt x="21600" y="2154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6" name="object 141"/>
            <p:cNvSpPr/>
            <p:nvPr/>
          </p:nvSpPr>
          <p:spPr>
            <a:xfrm>
              <a:off x="958951" y="918895"/>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0" y="8399"/>
                  </a:lnTo>
                  <a:lnTo>
                    <a:pt x="18545" y="15262"/>
                  </a:lnTo>
                  <a:lnTo>
                    <a:pt x="15146" y="19893"/>
                  </a:lnTo>
                  <a:lnTo>
                    <a:pt x="10957" y="21600"/>
                  </a:lnTo>
                  <a:lnTo>
                    <a:pt x="6741" y="19912"/>
                  </a:lnTo>
                  <a:lnTo>
                    <a:pt x="3274" y="15295"/>
                  </a:lnTo>
                  <a:lnTo>
                    <a:pt x="910"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7" name="object 142"/>
            <p:cNvSpPr/>
            <p:nvPr/>
          </p:nvSpPr>
          <p:spPr>
            <a:xfrm>
              <a:off x="1198949" y="779616"/>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90" y="13201"/>
                  </a:lnTo>
                  <a:lnTo>
                    <a:pt x="3055" y="6338"/>
                  </a:lnTo>
                  <a:lnTo>
                    <a:pt x="6454" y="1707"/>
                  </a:lnTo>
                  <a:lnTo>
                    <a:pt x="10643" y="0"/>
                  </a:lnTo>
                  <a:lnTo>
                    <a:pt x="14859" y="1684"/>
                  </a:lnTo>
                  <a:lnTo>
                    <a:pt x="18326" y="6300"/>
                  </a:lnTo>
                  <a:lnTo>
                    <a:pt x="20690" y="13153"/>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8" name="object 143"/>
            <p:cNvSpPr/>
            <p:nvPr/>
          </p:nvSpPr>
          <p:spPr>
            <a:xfrm>
              <a:off x="1438427" y="918157"/>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400"/>
                  </a:lnTo>
                  <a:lnTo>
                    <a:pt x="18551" y="15264"/>
                  </a:lnTo>
                  <a:lnTo>
                    <a:pt x="15153" y="19896"/>
                  </a:lnTo>
                  <a:lnTo>
                    <a:pt x="10961" y="21600"/>
                  </a:lnTo>
                  <a:lnTo>
                    <a:pt x="6745" y="19912"/>
                  </a:lnTo>
                  <a:lnTo>
                    <a:pt x="3278" y="15295"/>
                  </a:lnTo>
                  <a:lnTo>
                    <a:pt x="912"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099" name="object 144"/>
            <p:cNvSpPr/>
            <p:nvPr/>
          </p:nvSpPr>
          <p:spPr>
            <a:xfrm>
              <a:off x="1678425" y="778918"/>
              <a:ext cx="239869"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0"/>
                  </a:lnTo>
                  <a:lnTo>
                    <a:pt x="3051" y="6336"/>
                  </a:lnTo>
                  <a:lnTo>
                    <a:pt x="6448" y="1704"/>
                  </a:lnTo>
                  <a:lnTo>
                    <a:pt x="10636" y="0"/>
                  </a:lnTo>
                  <a:lnTo>
                    <a:pt x="14852" y="1684"/>
                  </a:lnTo>
                  <a:lnTo>
                    <a:pt x="18318" y="6299"/>
                  </a:lnTo>
                  <a:lnTo>
                    <a:pt x="20684" y="13151"/>
                  </a:lnTo>
                  <a:lnTo>
                    <a:pt x="21600" y="2154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100" name="object 145"/>
            <p:cNvSpPr/>
            <p:nvPr/>
          </p:nvSpPr>
          <p:spPr>
            <a:xfrm>
              <a:off x="4309" y="0"/>
              <a:ext cx="481831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1101" name="object 146"/>
            <p:cNvSpPr/>
            <p:nvPr/>
          </p:nvSpPr>
          <p:spPr>
            <a:xfrm>
              <a:off x="4309" y="1939312"/>
              <a:ext cx="481831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1103" name="object 147"/>
          <p:cNvSpPr txBox="1"/>
          <p:nvPr/>
        </p:nvSpPr>
        <p:spPr>
          <a:xfrm>
            <a:off x="16177231" y="4081253"/>
            <a:ext cx="3417305"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z</a:t>
            </a:r>
            <a:r>
              <a:rPr spc="-22"/>
              <a:t> </a:t>
            </a:r>
            <a:r>
              <a:rPr spc="5"/>
              <a:t>amp</a:t>
            </a:r>
          </a:p>
        </p:txBody>
      </p:sp>
      <p:grpSp>
        <p:nvGrpSpPr>
          <p:cNvPr id="1106" name="Group"/>
          <p:cNvGrpSpPr/>
          <p:nvPr/>
        </p:nvGrpSpPr>
        <p:grpSpPr>
          <a:xfrm>
            <a:off x="21293247" y="118785"/>
            <a:ext cx="2964014" cy="980138"/>
            <a:chOff x="0" y="0"/>
            <a:chExt cx="2964012" cy="980137"/>
          </a:xfrm>
        </p:grpSpPr>
        <p:pic>
          <p:nvPicPr>
            <p:cNvPr id="1104" name="image.png" descr="image.png"/>
            <p:cNvPicPr>
              <a:picLocks noChangeAspect="1"/>
            </p:cNvPicPr>
            <p:nvPr/>
          </p:nvPicPr>
          <p:blipFill>
            <a:blip r:embed="rId9">
              <a:extLst/>
            </a:blip>
            <a:srcRect l="755" t="21951" r="58673" b="13019"/>
            <a:stretch>
              <a:fillRect/>
            </a:stretch>
          </p:blipFill>
          <p:spPr>
            <a:xfrm>
              <a:off x="29384" y="0"/>
              <a:ext cx="2905058" cy="657087"/>
            </a:xfrm>
            <a:prstGeom prst="rect">
              <a:avLst/>
            </a:prstGeom>
            <a:ln w="12700" cap="flat">
              <a:noFill/>
              <a:miter lim="400000"/>
            </a:ln>
            <a:effectLst/>
          </p:spPr>
        </p:pic>
        <p:pic>
          <p:nvPicPr>
            <p:cNvPr id="1105" name="image.png" descr="image.png"/>
            <p:cNvPicPr>
              <a:picLocks noChangeAspect="1"/>
            </p:cNvPicPr>
            <p:nvPr/>
          </p:nvPicPr>
          <p:blipFill>
            <a:blip r:embed="rId9">
              <a:extLst/>
            </a:blip>
            <a:srcRect l="58605" t="42052" r="0" b="28455"/>
            <a:stretch>
              <a:fillRect/>
            </a:stretch>
          </p:blipFill>
          <p:spPr>
            <a:xfrm>
              <a:off x="0" y="682135"/>
              <a:ext cx="2964013" cy="298003"/>
            </a:xfrm>
            <a:prstGeom prst="rect">
              <a:avLst/>
            </a:prstGeom>
            <a:ln w="12700" cap="flat">
              <a:noFill/>
              <a:miter lim="400000"/>
            </a:ln>
            <a:effectLst/>
          </p:spPr>
        </p:pic>
      </p:grpSp>
      <p:sp>
        <p:nvSpPr>
          <p:cNvPr id="1107"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108"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R="0" indent="15411" algn="ctr">
              <a:lnSpc>
                <a:spcPct val="100000"/>
              </a:lnSpc>
              <a:defRPr spc="0" sz="7800"/>
            </a:pPr>
            <a:r>
              <a:t>Scanning</a:t>
            </a:r>
            <a:r>
              <a:rPr spc="-8"/>
              <a:t> </a:t>
            </a:r>
            <a:r>
              <a:rPr spc="8"/>
              <a:t>with</a:t>
            </a:r>
            <a:r>
              <a:rPr spc="-8"/>
              <a:t> </a:t>
            </a:r>
            <a:r>
              <a:t>quadrupole</a:t>
            </a:r>
            <a:r>
              <a:rPr spc="-8"/>
              <a:t> </a:t>
            </a:r>
            <a:r>
              <a:t>mass</a:t>
            </a:r>
            <a:r>
              <a:rPr spc="-8"/>
              <a:t> </a:t>
            </a:r>
            <a:r>
              <a:t>filters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5" name="Group"/>
          <p:cNvGrpSpPr/>
          <p:nvPr/>
        </p:nvGrpSpPr>
        <p:grpSpPr>
          <a:xfrm>
            <a:off x="21293247" y="118785"/>
            <a:ext cx="2964014" cy="980138"/>
            <a:chOff x="0" y="0"/>
            <a:chExt cx="2964012" cy="980137"/>
          </a:xfrm>
        </p:grpSpPr>
        <p:pic>
          <p:nvPicPr>
            <p:cNvPr id="213"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214"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216"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217"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LC-MS/MS for proteomics</a:t>
            </a:r>
          </a:p>
        </p:txBody>
      </p:sp>
      <p:sp>
        <p:nvSpPr>
          <p:cNvPr id="218" name="“Proteomics represents the effort to establish the identities, quantities, structures, and biochemical and cellular functions of all proteins in an organism, organ, or organelle and how these properties vary in space, time, or physiological state”"/>
          <p:cNvSpPr txBox="1"/>
          <p:nvPr/>
        </p:nvSpPr>
        <p:spPr>
          <a:xfrm>
            <a:off x="117817" y="3910181"/>
            <a:ext cx="24076230" cy="22595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spc="0" sz="4600">
                <a:latin typeface="+mn-lt"/>
                <a:ea typeface="+mn-ea"/>
                <a:cs typeface="+mn-cs"/>
                <a:sym typeface="Helvetica Neue Medium"/>
              </a:defRPr>
            </a:lvl1pPr>
          </a:lstStyle>
          <a:p>
            <a:pPr/>
            <a:r>
              <a:t>“Proteomics represents the effort to establish the identities, quantities, structures, and biochemical and cellular functions of all proteins in an organism, organ, or organelle and how these properties vary in space, time, or physiological state”</a:t>
            </a:r>
          </a:p>
        </p:txBody>
      </p:sp>
      <p:sp>
        <p:nvSpPr>
          <p:cNvPr id="219" name="National Research Council Steering Committee, Mol. Cell. Prot., 2002"/>
          <p:cNvSpPr txBox="1"/>
          <p:nvPr/>
        </p:nvSpPr>
        <p:spPr>
          <a:xfrm>
            <a:off x="11320109" y="6306742"/>
            <a:ext cx="1271821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National Research Council Steering Committee, Mol. Cell. Prot., 2002</a:t>
            </a:r>
          </a:p>
        </p:txBody>
      </p:sp>
      <p:sp>
        <p:nvSpPr>
          <p:cNvPr id="220" name="“Proteins are not only the most common effectors of disease pathogenesis, but are also determinants of treatment response. Unfortunately, protein analysis is technically challenging, inefficient, and represents a major bottleneck in efforts to advance ou"/>
          <p:cNvSpPr txBox="1"/>
          <p:nvPr/>
        </p:nvSpPr>
        <p:spPr>
          <a:xfrm>
            <a:off x="202666" y="8417242"/>
            <a:ext cx="23978668" cy="29707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spc="0" sz="4600">
                <a:latin typeface="+mn-lt"/>
                <a:ea typeface="+mn-ea"/>
                <a:cs typeface="+mn-cs"/>
                <a:sym typeface="Helvetica Neue Medium"/>
              </a:defRPr>
            </a:lvl1pPr>
          </a:lstStyle>
          <a:p>
            <a:pPr/>
            <a:r>
              <a:t>“Proteins are not only the most common effectors of disease pathogenesis, but are also determinants of treatment response. Unfortunately, protein analysis is technically challenging, inefficient, and represents a major bottleneck in efforts to advance our understanding of human health and to develop effective therapeutics”</a:t>
            </a:r>
          </a:p>
        </p:txBody>
      </p:sp>
      <p:sp>
        <p:nvSpPr>
          <p:cNvPr id="221" name="Cayer D et al., Human Molecular Genetics, 2016"/>
          <p:cNvSpPr txBox="1"/>
          <p:nvPr/>
        </p:nvSpPr>
        <p:spPr>
          <a:xfrm>
            <a:off x="15142579" y="11592095"/>
            <a:ext cx="9028804" cy="62679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R="0" indent="0" defTabSz="821531">
              <a:lnSpc>
                <a:spcPct val="100000"/>
              </a:lnSpc>
              <a:defRPr i="1" spc="0" sz="3200">
                <a:latin typeface="Helvetica Neue"/>
                <a:ea typeface="Helvetica Neue"/>
                <a:cs typeface="Helvetica Neue"/>
                <a:sym typeface="Helvetica Neue"/>
              </a:defRPr>
            </a:lvl1pPr>
          </a:lstStyle>
          <a:p>
            <a:pPr/>
            <a:r>
              <a:t>Cayer D et al., Human Molecular Genetics, 2016</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2" name="Image" descr="Image"/>
          <p:cNvPicPr>
            <a:picLocks noChangeAspect="1"/>
          </p:cNvPicPr>
          <p:nvPr/>
        </p:nvPicPr>
        <p:blipFill>
          <a:blip r:embed="rId3">
            <a:extLst/>
          </a:blip>
          <a:stretch>
            <a:fillRect/>
          </a:stretch>
        </p:blipFill>
        <p:spPr>
          <a:xfrm>
            <a:off x="2551176" y="4590288"/>
            <a:ext cx="19275553" cy="8134044"/>
          </a:xfrm>
          <a:prstGeom prst="rect">
            <a:avLst/>
          </a:prstGeom>
          <a:ln w="12700">
            <a:miter lim="400000"/>
          </a:ln>
        </p:spPr>
      </p:pic>
      <p:sp>
        <p:nvSpPr>
          <p:cNvPr id="1113"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spectrometer design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19" name="Group"/>
          <p:cNvGrpSpPr/>
          <p:nvPr/>
        </p:nvGrpSpPr>
        <p:grpSpPr>
          <a:xfrm>
            <a:off x="21293247" y="118785"/>
            <a:ext cx="2964014" cy="980138"/>
            <a:chOff x="0" y="0"/>
            <a:chExt cx="2964012" cy="980137"/>
          </a:xfrm>
        </p:grpSpPr>
        <p:pic>
          <p:nvPicPr>
            <p:cNvPr id="1117"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118"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120"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121"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analyzer- Orbitrap</a:t>
            </a:r>
          </a:p>
        </p:txBody>
      </p:sp>
      <p:pic>
        <p:nvPicPr>
          <p:cNvPr id="1122" name="Screen Shot 2022-03-10 at 5.43.34 PM.png" descr="Screen Shot 2022-03-10 at 5.43.34 PM.png"/>
          <p:cNvPicPr>
            <a:picLocks noChangeAspect="1"/>
          </p:cNvPicPr>
          <p:nvPr/>
        </p:nvPicPr>
        <p:blipFill>
          <a:blip r:embed="rId4">
            <a:extLst/>
          </a:blip>
          <a:stretch>
            <a:fillRect/>
          </a:stretch>
        </p:blipFill>
        <p:spPr>
          <a:xfrm>
            <a:off x="8554596" y="3910181"/>
            <a:ext cx="7274808" cy="7843523"/>
          </a:xfrm>
          <a:prstGeom prst="rect">
            <a:avLst/>
          </a:prstGeom>
          <a:ln w="12700">
            <a:miter lim="400000"/>
          </a:ln>
        </p:spPr>
      </p:pic>
      <p:sp>
        <p:nvSpPr>
          <p:cNvPr id="1123" name="Zubarev and Makarov, Anal. Chem., 2011"/>
          <p:cNvSpPr txBox="1"/>
          <p:nvPr/>
        </p:nvSpPr>
        <p:spPr>
          <a:xfrm>
            <a:off x="16678986" y="13064214"/>
            <a:ext cx="7601637"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algn="ctr" defTabSz="821531">
              <a:lnSpc>
                <a:spcPct val="100000"/>
              </a:lnSpc>
              <a:defRPr i="1" spc="0" sz="3200">
                <a:latin typeface="Helvetica Neue"/>
                <a:ea typeface="Helvetica Neue"/>
                <a:cs typeface="Helvetica Neue"/>
                <a:sym typeface="Helvetica Neue"/>
              </a:defRPr>
            </a:pPr>
            <a:r>
              <a:t>Zubarev and Makarov,</a:t>
            </a:r>
            <a:r>
              <a:t> Anal. Chem., </a:t>
            </a:r>
            <a:r>
              <a:t>2011</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29" name="Group"/>
          <p:cNvGrpSpPr/>
          <p:nvPr/>
        </p:nvGrpSpPr>
        <p:grpSpPr>
          <a:xfrm>
            <a:off x="21293247" y="118785"/>
            <a:ext cx="2964014" cy="980138"/>
            <a:chOff x="0" y="0"/>
            <a:chExt cx="2964012" cy="980137"/>
          </a:xfrm>
        </p:grpSpPr>
        <p:pic>
          <p:nvPicPr>
            <p:cNvPr id="1127"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128"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130"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131"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analyzer- Orbitrap</a:t>
            </a:r>
          </a:p>
        </p:txBody>
      </p:sp>
      <p:pic>
        <p:nvPicPr>
          <p:cNvPr id="1132" name="Image" descr="Image"/>
          <p:cNvPicPr>
            <a:picLocks noChangeAspect="1"/>
          </p:cNvPicPr>
          <p:nvPr/>
        </p:nvPicPr>
        <p:blipFill>
          <a:blip r:embed="rId4">
            <a:extLst/>
          </a:blip>
          <a:srcRect l="0" t="0" r="0" b="36036"/>
          <a:stretch>
            <a:fillRect/>
          </a:stretch>
        </p:blipFill>
        <p:spPr>
          <a:xfrm>
            <a:off x="7275161" y="2962072"/>
            <a:ext cx="9833677" cy="6150846"/>
          </a:xfrm>
          <a:prstGeom prst="rect">
            <a:avLst/>
          </a:prstGeom>
          <a:ln w="12700">
            <a:miter lim="400000"/>
          </a:ln>
        </p:spPr>
      </p:pic>
      <p:sp>
        <p:nvSpPr>
          <p:cNvPr id="1133" name="Savaryn et al., Proteomics, 2016"/>
          <p:cNvSpPr txBox="1"/>
          <p:nvPr/>
        </p:nvSpPr>
        <p:spPr>
          <a:xfrm>
            <a:off x="18307892" y="13039872"/>
            <a:ext cx="5989448"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algn="ctr" defTabSz="821531">
              <a:lnSpc>
                <a:spcPct val="100000"/>
              </a:lnSpc>
              <a:defRPr i="1" spc="0" sz="3200">
                <a:latin typeface="Helvetica Neue"/>
                <a:ea typeface="Helvetica Neue"/>
                <a:cs typeface="Helvetica Neue"/>
                <a:sym typeface="Helvetica Neue"/>
              </a:defRPr>
            </a:pPr>
            <a:r>
              <a:t>Savaryn </a:t>
            </a:r>
            <a:r>
              <a:t>et al., Proteomics,</a:t>
            </a:r>
            <a:r>
              <a:t> 2016</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39" name="Group"/>
          <p:cNvGrpSpPr/>
          <p:nvPr/>
        </p:nvGrpSpPr>
        <p:grpSpPr>
          <a:xfrm>
            <a:off x="21293247" y="118785"/>
            <a:ext cx="2964014" cy="980138"/>
            <a:chOff x="0" y="0"/>
            <a:chExt cx="2964012" cy="980137"/>
          </a:xfrm>
        </p:grpSpPr>
        <p:pic>
          <p:nvPicPr>
            <p:cNvPr id="1137"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138"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140"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141"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analyzer- Orbitrap</a:t>
            </a:r>
          </a:p>
        </p:txBody>
      </p:sp>
      <p:pic>
        <p:nvPicPr>
          <p:cNvPr id="1142" name="Image" descr="Image"/>
          <p:cNvPicPr>
            <a:picLocks noChangeAspect="1"/>
          </p:cNvPicPr>
          <p:nvPr/>
        </p:nvPicPr>
        <p:blipFill>
          <a:blip r:embed="rId4">
            <a:extLst/>
          </a:blip>
          <a:stretch>
            <a:fillRect/>
          </a:stretch>
        </p:blipFill>
        <p:spPr>
          <a:xfrm>
            <a:off x="7275161" y="2962072"/>
            <a:ext cx="9833677" cy="9616187"/>
          </a:xfrm>
          <a:prstGeom prst="rect">
            <a:avLst/>
          </a:prstGeom>
          <a:ln w="12700">
            <a:miter lim="400000"/>
          </a:ln>
        </p:spPr>
      </p:pic>
      <p:sp>
        <p:nvSpPr>
          <p:cNvPr id="1143" name="Rectangle"/>
          <p:cNvSpPr/>
          <p:nvPr/>
        </p:nvSpPr>
        <p:spPr>
          <a:xfrm>
            <a:off x="12281801" y="8971385"/>
            <a:ext cx="5883593" cy="3926969"/>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144" name="Savaryn et al., Proteomics, 2016"/>
          <p:cNvSpPr txBox="1"/>
          <p:nvPr/>
        </p:nvSpPr>
        <p:spPr>
          <a:xfrm>
            <a:off x="18307892" y="13039872"/>
            <a:ext cx="5989448"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algn="ctr" defTabSz="821531">
              <a:lnSpc>
                <a:spcPct val="100000"/>
              </a:lnSpc>
              <a:defRPr i="1" spc="0" sz="3200">
                <a:latin typeface="Helvetica Neue"/>
                <a:ea typeface="Helvetica Neue"/>
                <a:cs typeface="Helvetica Neue"/>
                <a:sym typeface="Helvetica Neue"/>
              </a:defRPr>
            </a:pPr>
            <a:r>
              <a:t>Savaryn </a:t>
            </a:r>
            <a:r>
              <a:t>et al., Proteomics,</a:t>
            </a:r>
            <a:r>
              <a:t> 2016</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50" name="Group"/>
          <p:cNvGrpSpPr/>
          <p:nvPr/>
        </p:nvGrpSpPr>
        <p:grpSpPr>
          <a:xfrm>
            <a:off x="21293247" y="118785"/>
            <a:ext cx="2964014" cy="980138"/>
            <a:chOff x="0" y="0"/>
            <a:chExt cx="2964012" cy="980137"/>
          </a:xfrm>
        </p:grpSpPr>
        <p:pic>
          <p:nvPicPr>
            <p:cNvPr id="1148"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149"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15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152"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analyzer- Orbitrap</a:t>
            </a:r>
          </a:p>
        </p:txBody>
      </p:sp>
      <p:pic>
        <p:nvPicPr>
          <p:cNvPr id="1153" name="Image" descr="Image"/>
          <p:cNvPicPr>
            <a:picLocks noChangeAspect="1"/>
          </p:cNvPicPr>
          <p:nvPr/>
        </p:nvPicPr>
        <p:blipFill>
          <a:blip r:embed="rId4">
            <a:extLst/>
          </a:blip>
          <a:stretch>
            <a:fillRect/>
          </a:stretch>
        </p:blipFill>
        <p:spPr>
          <a:xfrm>
            <a:off x="7275161" y="2962072"/>
            <a:ext cx="9833677" cy="9616187"/>
          </a:xfrm>
          <a:prstGeom prst="rect">
            <a:avLst/>
          </a:prstGeom>
          <a:ln w="12700">
            <a:miter lim="400000"/>
          </a:ln>
        </p:spPr>
      </p:pic>
      <p:sp>
        <p:nvSpPr>
          <p:cNvPr id="1154" name="Rectangle"/>
          <p:cNvSpPr/>
          <p:nvPr/>
        </p:nvSpPr>
        <p:spPr>
          <a:xfrm>
            <a:off x="14149816" y="8971385"/>
            <a:ext cx="4015578" cy="3926969"/>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155" name="Savaryn et al., Proteomics, 2016"/>
          <p:cNvSpPr txBox="1"/>
          <p:nvPr/>
        </p:nvSpPr>
        <p:spPr>
          <a:xfrm>
            <a:off x="18307892" y="13039872"/>
            <a:ext cx="5989448"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algn="ctr" defTabSz="821531">
              <a:lnSpc>
                <a:spcPct val="100000"/>
              </a:lnSpc>
              <a:defRPr i="1" spc="0" sz="3200">
                <a:latin typeface="Helvetica Neue"/>
                <a:ea typeface="Helvetica Neue"/>
                <a:cs typeface="Helvetica Neue"/>
                <a:sym typeface="Helvetica Neue"/>
              </a:defRPr>
            </a:pPr>
            <a:r>
              <a:t>Savaryn </a:t>
            </a:r>
            <a:r>
              <a:t>et al., Proteomics,</a:t>
            </a:r>
            <a:r>
              <a:t> 2016</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61" name="Group"/>
          <p:cNvGrpSpPr/>
          <p:nvPr/>
        </p:nvGrpSpPr>
        <p:grpSpPr>
          <a:xfrm>
            <a:off x="21293247" y="118785"/>
            <a:ext cx="2964014" cy="980138"/>
            <a:chOff x="0" y="0"/>
            <a:chExt cx="2964012" cy="980137"/>
          </a:xfrm>
        </p:grpSpPr>
        <p:pic>
          <p:nvPicPr>
            <p:cNvPr id="1159"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160"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16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163"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analyzer- Orbitrap</a:t>
            </a:r>
          </a:p>
        </p:txBody>
      </p:sp>
      <p:pic>
        <p:nvPicPr>
          <p:cNvPr id="1164" name="Image" descr="Image"/>
          <p:cNvPicPr>
            <a:picLocks noChangeAspect="1"/>
          </p:cNvPicPr>
          <p:nvPr/>
        </p:nvPicPr>
        <p:blipFill>
          <a:blip r:embed="rId4">
            <a:extLst/>
          </a:blip>
          <a:stretch>
            <a:fillRect/>
          </a:stretch>
        </p:blipFill>
        <p:spPr>
          <a:xfrm>
            <a:off x="7275161" y="2962072"/>
            <a:ext cx="9833677" cy="9616187"/>
          </a:xfrm>
          <a:prstGeom prst="rect">
            <a:avLst/>
          </a:prstGeom>
          <a:ln w="12700">
            <a:miter lim="400000"/>
          </a:ln>
        </p:spPr>
      </p:pic>
      <p:sp>
        <p:nvSpPr>
          <p:cNvPr id="1165" name="Savaryn et al., Proteomics, 2016"/>
          <p:cNvSpPr txBox="1"/>
          <p:nvPr/>
        </p:nvSpPr>
        <p:spPr>
          <a:xfrm>
            <a:off x="18307892" y="13039872"/>
            <a:ext cx="5989448"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algn="ctr" defTabSz="821531">
              <a:lnSpc>
                <a:spcPct val="100000"/>
              </a:lnSpc>
              <a:defRPr i="1" spc="0" sz="3200">
                <a:latin typeface="Helvetica Neue"/>
                <a:ea typeface="Helvetica Neue"/>
                <a:cs typeface="Helvetica Neue"/>
                <a:sym typeface="Helvetica Neue"/>
              </a:defRPr>
            </a:pPr>
            <a:r>
              <a:t>Savaryn </a:t>
            </a:r>
            <a:r>
              <a:t>et al., Proteomics,</a:t>
            </a:r>
            <a:r>
              <a:t> 2016</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71" name="Group"/>
          <p:cNvGrpSpPr/>
          <p:nvPr/>
        </p:nvGrpSpPr>
        <p:grpSpPr>
          <a:xfrm>
            <a:off x="21293247" y="118785"/>
            <a:ext cx="2964014" cy="980138"/>
            <a:chOff x="0" y="0"/>
            <a:chExt cx="2964012" cy="980137"/>
          </a:xfrm>
        </p:grpSpPr>
        <p:pic>
          <p:nvPicPr>
            <p:cNvPr id="1169"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170"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17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pic>
        <p:nvPicPr>
          <p:cNvPr id="1173" name="Image" descr="Image"/>
          <p:cNvPicPr>
            <a:picLocks noChangeAspect="1"/>
          </p:cNvPicPr>
          <p:nvPr/>
        </p:nvPicPr>
        <p:blipFill>
          <a:blip r:embed="rId4">
            <a:extLst/>
          </a:blip>
          <a:stretch>
            <a:fillRect/>
          </a:stretch>
        </p:blipFill>
        <p:spPr>
          <a:xfrm>
            <a:off x="2551176" y="4590288"/>
            <a:ext cx="19275553" cy="8134044"/>
          </a:xfrm>
          <a:prstGeom prst="rect">
            <a:avLst/>
          </a:prstGeom>
          <a:ln w="12700">
            <a:miter lim="400000"/>
          </a:ln>
        </p:spPr>
      </p:pic>
      <p:sp>
        <p:nvSpPr>
          <p:cNvPr id="1174"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spectrometer design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80" name="Group"/>
          <p:cNvGrpSpPr/>
          <p:nvPr/>
        </p:nvGrpSpPr>
        <p:grpSpPr>
          <a:xfrm>
            <a:off x="21293247" y="118785"/>
            <a:ext cx="2964014" cy="980138"/>
            <a:chOff x="0" y="0"/>
            <a:chExt cx="2964012" cy="980137"/>
          </a:xfrm>
        </p:grpSpPr>
        <p:pic>
          <p:nvPicPr>
            <p:cNvPr id="1178"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179"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18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pic>
        <p:nvPicPr>
          <p:cNvPr id="1182" name="Image" descr="Image"/>
          <p:cNvPicPr>
            <a:picLocks noChangeAspect="1"/>
          </p:cNvPicPr>
          <p:nvPr/>
        </p:nvPicPr>
        <p:blipFill>
          <a:blip r:embed="rId4">
            <a:extLst/>
          </a:blip>
          <a:stretch>
            <a:fillRect/>
          </a:stretch>
        </p:blipFill>
        <p:spPr>
          <a:xfrm>
            <a:off x="2551176" y="4590288"/>
            <a:ext cx="19275553" cy="8134044"/>
          </a:xfrm>
          <a:prstGeom prst="rect">
            <a:avLst/>
          </a:prstGeom>
          <a:ln w="12700">
            <a:miter lim="400000"/>
          </a:ln>
        </p:spPr>
      </p:pic>
      <p:sp>
        <p:nvSpPr>
          <p:cNvPr id="1183"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Mass spectrometer design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7" name="Schematic of a QExactive  hybrid mass spectrometer"/>
          <p:cNvSpPr txBox="1"/>
          <p:nvPr>
            <p:ph type="title"/>
          </p:nvPr>
        </p:nvSpPr>
        <p:spPr>
          <a:xfrm>
            <a:off x="1127942" y="1060703"/>
            <a:ext cx="22128116" cy="1444217"/>
          </a:xfrm>
          <a:prstGeom prst="rect">
            <a:avLst/>
          </a:prstGeom>
        </p:spPr>
        <p:txBody>
          <a:bodyPr/>
          <a:lstStyle>
            <a:lvl1pPr indent="14486" defTabSz="1043032">
              <a:defRPr sz="7332"/>
            </a:lvl1pPr>
          </a:lstStyle>
          <a:p>
            <a:pPr/>
            <a:r>
              <a:t>Schematic of a QExactive  hybrid mass spectrometer</a:t>
            </a:r>
          </a:p>
        </p:txBody>
      </p:sp>
      <p:pic>
        <p:nvPicPr>
          <p:cNvPr id="1188" name="Picture 2" descr="Picture 2"/>
          <p:cNvPicPr>
            <a:picLocks noChangeAspect="1"/>
          </p:cNvPicPr>
          <p:nvPr/>
        </p:nvPicPr>
        <p:blipFill>
          <a:blip r:embed="rId3">
            <a:extLst/>
          </a:blip>
          <a:stretch>
            <a:fillRect/>
          </a:stretch>
        </p:blipFill>
        <p:spPr>
          <a:xfrm>
            <a:off x="2818648" y="3097228"/>
            <a:ext cx="18746704" cy="10369273"/>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94" name="Group"/>
          <p:cNvGrpSpPr/>
          <p:nvPr/>
        </p:nvGrpSpPr>
        <p:grpSpPr>
          <a:xfrm>
            <a:off x="21293247" y="118785"/>
            <a:ext cx="2964014" cy="980138"/>
            <a:chOff x="0" y="0"/>
            <a:chExt cx="2964012" cy="980137"/>
          </a:xfrm>
        </p:grpSpPr>
        <p:pic>
          <p:nvPicPr>
            <p:cNvPr id="1192"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193"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195"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196" name="Bottom-up proteomics (most common and what we do)…"/>
          <p:cNvSpPr txBox="1"/>
          <p:nvPr>
            <p:ph type="body" idx="1"/>
          </p:nvPr>
        </p:nvSpPr>
        <p:spPr>
          <a:xfrm>
            <a:off x="674007" y="3019461"/>
            <a:ext cx="22963852" cy="10433697"/>
          </a:xfrm>
          <a:prstGeom prst="rect">
            <a:avLst/>
          </a:prstGeom>
        </p:spPr>
        <p:txBody>
          <a:bodyPr lIns="71437" tIns="71437" rIns="71437" bIns="71437" anchor="ctr"/>
          <a:lstStyle/>
          <a:p>
            <a:pPr marL="750093" indent="-750093" defTabSz="821531">
              <a:spcBef>
                <a:spcPts val="5900"/>
              </a:spcBef>
              <a:buSzPct val="145000"/>
              <a:buChar char="•"/>
            </a:pPr>
            <a:r>
              <a:t>Bottom-up proteomics (most common and what we do)</a:t>
            </a:r>
          </a:p>
          <a:p>
            <a:pPr lvl="4" marL="2528093" indent="-750093" defTabSz="821531">
              <a:spcBef>
                <a:spcPts val="1900"/>
              </a:spcBef>
              <a:buSzPct val="145000"/>
              <a:buChar char="•"/>
            </a:pPr>
            <a:r>
              <a:t>Digest complex protein mixtures into peptides</a:t>
            </a:r>
          </a:p>
          <a:p>
            <a:pPr lvl="4" marL="2528093" indent="-750093" defTabSz="821531">
              <a:spcBef>
                <a:spcPts val="1900"/>
              </a:spcBef>
              <a:buSzPct val="145000"/>
              <a:buChar char="•"/>
            </a:pPr>
            <a:r>
              <a:t>Obtain the fragmentation data of the peptides</a:t>
            </a:r>
          </a:p>
          <a:p>
            <a:pPr lvl="4" marL="2528093" indent="-750093" defTabSz="821531">
              <a:spcBef>
                <a:spcPts val="1900"/>
              </a:spcBef>
              <a:buSzPct val="145000"/>
              <a:buChar char="•"/>
            </a:pPr>
            <a:r>
              <a:t>Match the peptide fragment spectra to a predicted spectra from a peptide amino acid sequence</a:t>
            </a:r>
          </a:p>
          <a:p>
            <a:pPr lvl="4" marL="2528093" indent="-750093" defTabSz="821531">
              <a:spcBef>
                <a:spcPts val="1900"/>
              </a:spcBef>
              <a:buSzPct val="145000"/>
              <a:buChar char="•"/>
            </a:pPr>
            <a:r>
              <a:t>Infer the protein from the peptide sequence</a:t>
            </a:r>
          </a:p>
          <a:p>
            <a:pPr lvl="4" marL="750093" indent="-750093" defTabSz="821531">
              <a:spcBef>
                <a:spcPts val="5900"/>
              </a:spcBef>
              <a:buSzPct val="145000"/>
              <a:buChar char="•"/>
            </a:pPr>
            <a:r>
              <a:t>Top-down proteomics (very difficult)</a:t>
            </a:r>
          </a:p>
          <a:p>
            <a:pPr lvl="5" marL="2524029">
              <a:spcBef>
                <a:spcPts val="1900"/>
              </a:spcBef>
            </a:pPr>
            <a:r>
              <a:t>Measure the intact mass of a protein</a:t>
            </a:r>
          </a:p>
          <a:p>
            <a:pPr lvl="5" marL="2524029">
              <a:spcBef>
                <a:spcPts val="1900"/>
              </a:spcBef>
            </a:pPr>
            <a:r>
              <a:t>Fragment the protein</a:t>
            </a:r>
          </a:p>
          <a:p>
            <a:pPr lvl="5" marL="2524029">
              <a:spcBef>
                <a:spcPts val="1900"/>
              </a:spcBef>
            </a:pPr>
            <a:r>
              <a:t>Identify the protein from the fragmentation pattern</a:t>
            </a:r>
          </a:p>
        </p:txBody>
      </p:sp>
      <p:sp>
        <p:nvSpPr>
          <p:cNvPr id="1197" name="Rectangle"/>
          <p:cNvSpPr/>
          <p:nvPr/>
        </p:nvSpPr>
        <p:spPr>
          <a:xfrm>
            <a:off x="278247" y="10518651"/>
            <a:ext cx="20195655" cy="2896282"/>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198"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Top-down vs. Bottom-up proteomics</a:t>
            </a:r>
          </a:p>
        </p:txBody>
      </p:sp>
      <p:sp>
        <p:nvSpPr>
          <p:cNvPr id="1199" name="Rectangle"/>
          <p:cNvSpPr/>
          <p:nvPr/>
        </p:nvSpPr>
        <p:spPr>
          <a:xfrm>
            <a:off x="278247" y="3910181"/>
            <a:ext cx="22963852" cy="4913597"/>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200" name="Rectangle"/>
          <p:cNvSpPr/>
          <p:nvPr/>
        </p:nvSpPr>
        <p:spPr>
          <a:xfrm>
            <a:off x="8033325" y="8453873"/>
            <a:ext cx="15763921" cy="2896282"/>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201" name="Rectangle"/>
          <p:cNvSpPr/>
          <p:nvPr/>
        </p:nvSpPr>
        <p:spPr>
          <a:xfrm>
            <a:off x="8312532" y="2793797"/>
            <a:ext cx="15763921" cy="2896281"/>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Proteins are what do the real work…"/>
          <p:cNvSpPr txBox="1"/>
          <p:nvPr>
            <p:ph type="body" idx="1"/>
          </p:nvPr>
        </p:nvSpPr>
        <p:spPr>
          <a:xfrm>
            <a:off x="2143247" y="3643312"/>
            <a:ext cx="20097506" cy="8840392"/>
          </a:xfrm>
          <a:prstGeom prst="rect">
            <a:avLst/>
          </a:prstGeom>
        </p:spPr>
        <p:txBody>
          <a:bodyPr/>
          <a:lstStyle/>
          <a:p>
            <a:pPr marL="645080" indent="-645080" defTabSz="706516">
              <a:spcBef>
                <a:spcPts val="5000"/>
              </a:spcBef>
              <a:defRPr sz="4644"/>
            </a:pPr>
            <a:r>
              <a:t>Proteins are what do the real work</a:t>
            </a:r>
          </a:p>
          <a:p>
            <a:pPr marL="645080" indent="-645080" defTabSz="706516">
              <a:spcBef>
                <a:spcPts val="5000"/>
              </a:spcBef>
              <a:defRPr sz="4644"/>
            </a:pPr>
            <a:r>
              <a:t>There are many disconnects between DNA, RNA, and protein</a:t>
            </a:r>
          </a:p>
          <a:p>
            <a:pPr lvl="4" marL="2174160" indent="-645080" defTabSz="706516">
              <a:spcBef>
                <a:spcPts val="1600"/>
              </a:spcBef>
              <a:defRPr sz="4644"/>
            </a:pPr>
            <a:r>
              <a:t>Alternative splicing</a:t>
            </a:r>
          </a:p>
          <a:p>
            <a:pPr lvl="4" marL="2174160" indent="-645080" defTabSz="706516">
              <a:spcBef>
                <a:spcPts val="1600"/>
              </a:spcBef>
              <a:defRPr sz="4644"/>
            </a:pPr>
            <a:r>
              <a:t>Nonsense mediated decay</a:t>
            </a:r>
          </a:p>
          <a:p>
            <a:pPr lvl="4" marL="2174160" indent="-645080" defTabSz="706516">
              <a:spcBef>
                <a:spcPts val="1600"/>
              </a:spcBef>
              <a:defRPr sz="4644"/>
            </a:pPr>
            <a:r>
              <a:t>Post-translational modifications</a:t>
            </a:r>
          </a:p>
          <a:p>
            <a:pPr lvl="4" marL="645080" indent="-645080" defTabSz="706516">
              <a:spcBef>
                <a:spcPts val="5000"/>
              </a:spcBef>
              <a:defRPr sz="4644"/>
            </a:pPr>
            <a:r>
              <a:t>Measuring just nucleic acids does not inform us on:</a:t>
            </a:r>
          </a:p>
          <a:p>
            <a:pPr lvl="5" marL="2170665" indent="-645080" defTabSz="706516">
              <a:spcBef>
                <a:spcPts val="1600"/>
              </a:spcBef>
              <a:defRPr sz="4644"/>
            </a:pPr>
            <a:r>
              <a:t>Where the protein is</a:t>
            </a:r>
          </a:p>
          <a:p>
            <a:pPr lvl="5" marL="2170665" indent="-645080" defTabSz="706516">
              <a:spcBef>
                <a:spcPts val="1600"/>
              </a:spcBef>
              <a:defRPr sz="4644"/>
            </a:pPr>
            <a:r>
              <a:t>How much of the protein there is</a:t>
            </a:r>
          </a:p>
          <a:p>
            <a:pPr lvl="5" marL="2170665" indent="-645080" defTabSz="706516">
              <a:spcBef>
                <a:spcPts val="1600"/>
              </a:spcBef>
              <a:defRPr sz="4644"/>
            </a:pPr>
            <a:r>
              <a:t>How rapidly that protein is turned over (my specialty)</a:t>
            </a:r>
          </a:p>
        </p:txBody>
      </p:sp>
      <p:grpSp>
        <p:nvGrpSpPr>
          <p:cNvPr id="228" name="Group"/>
          <p:cNvGrpSpPr/>
          <p:nvPr/>
        </p:nvGrpSpPr>
        <p:grpSpPr>
          <a:xfrm>
            <a:off x="21293247" y="118785"/>
            <a:ext cx="2964014" cy="980138"/>
            <a:chOff x="0" y="0"/>
            <a:chExt cx="2964012" cy="980137"/>
          </a:xfrm>
        </p:grpSpPr>
        <p:pic>
          <p:nvPicPr>
            <p:cNvPr id="226"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227"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22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230"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So why measure at the protein pevel?</a:t>
            </a:r>
          </a:p>
        </p:txBody>
      </p:sp>
      <p:sp>
        <p:nvSpPr>
          <p:cNvPr id="231" name="Rectangle"/>
          <p:cNvSpPr/>
          <p:nvPr/>
        </p:nvSpPr>
        <p:spPr>
          <a:xfrm>
            <a:off x="1592834" y="3350976"/>
            <a:ext cx="20787427" cy="9953801"/>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07" name="Group"/>
          <p:cNvGrpSpPr/>
          <p:nvPr/>
        </p:nvGrpSpPr>
        <p:grpSpPr>
          <a:xfrm>
            <a:off x="21293247" y="118785"/>
            <a:ext cx="2964014" cy="980138"/>
            <a:chOff x="0" y="0"/>
            <a:chExt cx="2964012" cy="980137"/>
          </a:xfrm>
        </p:grpSpPr>
        <p:pic>
          <p:nvPicPr>
            <p:cNvPr id="120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0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0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09" name="Bottom-up proteomics (most common and what we do)…"/>
          <p:cNvSpPr txBox="1"/>
          <p:nvPr>
            <p:ph type="body" idx="1"/>
          </p:nvPr>
        </p:nvSpPr>
        <p:spPr>
          <a:xfrm>
            <a:off x="674007" y="3019461"/>
            <a:ext cx="22963852" cy="10433697"/>
          </a:xfrm>
          <a:prstGeom prst="rect">
            <a:avLst/>
          </a:prstGeom>
        </p:spPr>
        <p:txBody>
          <a:bodyPr lIns="71437" tIns="71437" rIns="71437" bIns="71437" anchor="ctr"/>
          <a:lstStyle/>
          <a:p>
            <a:pPr marL="750093" indent="-750093" defTabSz="821531">
              <a:spcBef>
                <a:spcPts val="5900"/>
              </a:spcBef>
              <a:buSzPct val="145000"/>
              <a:buChar char="•"/>
            </a:pPr>
            <a:r>
              <a:t>Bottom-up proteomics (most common and what we do)</a:t>
            </a:r>
          </a:p>
          <a:p>
            <a:pPr lvl="4" marL="2528093" indent="-750093" defTabSz="821531">
              <a:spcBef>
                <a:spcPts val="1900"/>
              </a:spcBef>
              <a:buSzPct val="145000"/>
              <a:buChar char="•"/>
            </a:pPr>
            <a:r>
              <a:t>Digest complex protein mixtures into peptides</a:t>
            </a:r>
          </a:p>
          <a:p>
            <a:pPr lvl="4" marL="2528093" indent="-750093" defTabSz="821531">
              <a:spcBef>
                <a:spcPts val="1900"/>
              </a:spcBef>
              <a:buSzPct val="145000"/>
              <a:buChar char="•"/>
            </a:pPr>
            <a:r>
              <a:t>Obtain the fragmentation data of the peptides</a:t>
            </a:r>
          </a:p>
          <a:p>
            <a:pPr lvl="4" marL="2528093" indent="-750093" defTabSz="821531">
              <a:spcBef>
                <a:spcPts val="1900"/>
              </a:spcBef>
              <a:buSzPct val="145000"/>
              <a:buChar char="•"/>
            </a:pPr>
            <a:r>
              <a:t>Match the peptide fragment spectra to a predicted spectra from a peptide amino acid sequence</a:t>
            </a:r>
          </a:p>
          <a:p>
            <a:pPr lvl="4" marL="2528093" indent="-750093" defTabSz="821531">
              <a:spcBef>
                <a:spcPts val="1900"/>
              </a:spcBef>
              <a:buSzPct val="145000"/>
              <a:buChar char="•"/>
            </a:pPr>
            <a:r>
              <a:t>Infer the protein from the peptide sequence</a:t>
            </a:r>
          </a:p>
          <a:p>
            <a:pPr lvl="4" marL="750093" indent="-750093" defTabSz="821531">
              <a:spcBef>
                <a:spcPts val="5900"/>
              </a:spcBef>
              <a:buSzPct val="145000"/>
              <a:buChar char="•"/>
            </a:pPr>
            <a:r>
              <a:t>Top-down proteomics (very difficult)</a:t>
            </a:r>
          </a:p>
          <a:p>
            <a:pPr lvl="5" marL="2524029">
              <a:spcBef>
                <a:spcPts val="1900"/>
              </a:spcBef>
            </a:pPr>
            <a:r>
              <a:t>Measure the intact mass of a protein</a:t>
            </a:r>
          </a:p>
          <a:p>
            <a:pPr lvl="5" marL="2524029">
              <a:spcBef>
                <a:spcPts val="1900"/>
              </a:spcBef>
            </a:pPr>
            <a:r>
              <a:t>Fragment the protein</a:t>
            </a:r>
          </a:p>
          <a:p>
            <a:pPr lvl="5" marL="2524029">
              <a:spcBef>
                <a:spcPts val="1900"/>
              </a:spcBef>
            </a:pPr>
            <a:r>
              <a:t>Identify the protein from the fragmentation pattern</a:t>
            </a:r>
          </a:p>
        </p:txBody>
      </p:sp>
      <p:sp>
        <p:nvSpPr>
          <p:cNvPr id="1210" name="Rectangle"/>
          <p:cNvSpPr/>
          <p:nvPr/>
        </p:nvSpPr>
        <p:spPr>
          <a:xfrm>
            <a:off x="278247" y="10518651"/>
            <a:ext cx="20195655" cy="2896282"/>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21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Top-down vs. Bottom-up proteomics</a:t>
            </a:r>
          </a:p>
        </p:txBody>
      </p:sp>
      <p:sp>
        <p:nvSpPr>
          <p:cNvPr id="1212" name="Rectangle"/>
          <p:cNvSpPr/>
          <p:nvPr/>
        </p:nvSpPr>
        <p:spPr>
          <a:xfrm>
            <a:off x="278247" y="3910181"/>
            <a:ext cx="22963852" cy="4913597"/>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18" name="Group"/>
          <p:cNvGrpSpPr/>
          <p:nvPr/>
        </p:nvGrpSpPr>
        <p:grpSpPr>
          <a:xfrm>
            <a:off x="21293247" y="118785"/>
            <a:ext cx="2964014" cy="980138"/>
            <a:chOff x="0" y="0"/>
            <a:chExt cx="2964012" cy="980137"/>
          </a:xfrm>
        </p:grpSpPr>
        <p:pic>
          <p:nvPicPr>
            <p:cNvPr id="1216"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17"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1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20" name="Bottom-up proteomics (most common and what we do)…"/>
          <p:cNvSpPr txBox="1"/>
          <p:nvPr>
            <p:ph type="body" idx="1"/>
          </p:nvPr>
        </p:nvSpPr>
        <p:spPr>
          <a:xfrm>
            <a:off x="674007" y="3019461"/>
            <a:ext cx="22963852" cy="10433697"/>
          </a:xfrm>
          <a:prstGeom prst="rect">
            <a:avLst/>
          </a:prstGeom>
        </p:spPr>
        <p:txBody>
          <a:bodyPr lIns="71437" tIns="71437" rIns="71437" bIns="71437" anchor="ctr"/>
          <a:lstStyle/>
          <a:p>
            <a:pPr marL="750093" indent="-750093" defTabSz="821531">
              <a:spcBef>
                <a:spcPts val="5900"/>
              </a:spcBef>
              <a:buSzPct val="145000"/>
              <a:buChar char="•"/>
            </a:pPr>
            <a:r>
              <a:t>Bottom-up proteomics (most common and what we do)</a:t>
            </a:r>
          </a:p>
          <a:p>
            <a:pPr lvl="4" marL="2528093" indent="-750093" defTabSz="821531">
              <a:spcBef>
                <a:spcPts val="1900"/>
              </a:spcBef>
              <a:buSzPct val="145000"/>
              <a:buChar char="•"/>
            </a:pPr>
            <a:r>
              <a:t>Digest complex protein mixtures into peptides</a:t>
            </a:r>
          </a:p>
          <a:p>
            <a:pPr lvl="4" marL="2528093" indent="-750093" defTabSz="821531">
              <a:spcBef>
                <a:spcPts val="1900"/>
              </a:spcBef>
              <a:buSzPct val="145000"/>
              <a:buChar char="•"/>
            </a:pPr>
            <a:r>
              <a:t>Obtain the fragmentation data of the peptides</a:t>
            </a:r>
          </a:p>
          <a:p>
            <a:pPr lvl="4" marL="2528093" indent="-750093" defTabSz="821531">
              <a:spcBef>
                <a:spcPts val="1900"/>
              </a:spcBef>
              <a:buSzPct val="145000"/>
              <a:buChar char="•"/>
            </a:pPr>
            <a:r>
              <a:t>Match the peptide fragment spectra to a predicted spectra from a an amino acid sequence</a:t>
            </a:r>
          </a:p>
          <a:p>
            <a:pPr lvl="4" marL="2528093" indent="-750093" defTabSz="821531">
              <a:spcBef>
                <a:spcPts val="1900"/>
              </a:spcBef>
              <a:buSzPct val="145000"/>
              <a:buChar char="•"/>
            </a:pPr>
            <a:r>
              <a:t>Infer the protein from the peptide sequence</a:t>
            </a:r>
          </a:p>
          <a:p>
            <a:pPr lvl="4" marL="750093" indent="-750093" defTabSz="821531">
              <a:spcBef>
                <a:spcPts val="5900"/>
              </a:spcBef>
              <a:buSzPct val="145000"/>
              <a:buChar char="•"/>
            </a:pPr>
            <a:r>
              <a:t>Top-down proteomics (very difficult)</a:t>
            </a:r>
          </a:p>
          <a:p>
            <a:pPr lvl="5" marL="2524029">
              <a:spcBef>
                <a:spcPts val="1900"/>
              </a:spcBef>
            </a:pPr>
            <a:r>
              <a:t>Measure the intact mass of a protein</a:t>
            </a:r>
          </a:p>
          <a:p>
            <a:pPr lvl="5" marL="2524029">
              <a:spcBef>
                <a:spcPts val="1900"/>
              </a:spcBef>
            </a:pPr>
            <a:r>
              <a:t>Fragment the protein</a:t>
            </a:r>
          </a:p>
          <a:p>
            <a:pPr lvl="5" marL="2524029">
              <a:spcBef>
                <a:spcPts val="1900"/>
              </a:spcBef>
            </a:pPr>
            <a:r>
              <a:t>Identify the protein from the fragmentation pattern</a:t>
            </a:r>
          </a:p>
        </p:txBody>
      </p:sp>
      <p:sp>
        <p:nvSpPr>
          <p:cNvPr id="1221" name="Rectangle"/>
          <p:cNvSpPr/>
          <p:nvPr/>
        </p:nvSpPr>
        <p:spPr>
          <a:xfrm>
            <a:off x="278247" y="10503368"/>
            <a:ext cx="20195655" cy="2911565"/>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222"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Top-down vs. Bottom-up proteomics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28" name="Group"/>
          <p:cNvGrpSpPr/>
          <p:nvPr/>
        </p:nvGrpSpPr>
        <p:grpSpPr>
          <a:xfrm>
            <a:off x="21293247" y="118785"/>
            <a:ext cx="2964014" cy="980138"/>
            <a:chOff x="0" y="0"/>
            <a:chExt cx="2964012" cy="980137"/>
          </a:xfrm>
        </p:grpSpPr>
        <p:pic>
          <p:nvPicPr>
            <p:cNvPr id="1226"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27"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2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30" name="Bottom-up proteomics (most common and what we do)…"/>
          <p:cNvSpPr txBox="1"/>
          <p:nvPr>
            <p:ph type="body" idx="1"/>
          </p:nvPr>
        </p:nvSpPr>
        <p:spPr>
          <a:xfrm>
            <a:off x="674007" y="3019461"/>
            <a:ext cx="22963852" cy="10433697"/>
          </a:xfrm>
          <a:prstGeom prst="rect">
            <a:avLst/>
          </a:prstGeom>
        </p:spPr>
        <p:txBody>
          <a:bodyPr lIns="71437" tIns="71437" rIns="71437" bIns="71437" anchor="ctr"/>
          <a:lstStyle/>
          <a:p>
            <a:pPr marL="750093" indent="-750093" defTabSz="821531">
              <a:spcBef>
                <a:spcPts val="5900"/>
              </a:spcBef>
              <a:buSzPct val="145000"/>
              <a:buChar char="•"/>
            </a:pPr>
            <a:r>
              <a:t>Bottom-up proteomics (most common and what we do)</a:t>
            </a:r>
          </a:p>
          <a:p>
            <a:pPr lvl="4" marL="2528093" indent="-750093" defTabSz="821531">
              <a:spcBef>
                <a:spcPts val="1900"/>
              </a:spcBef>
              <a:buSzPct val="145000"/>
              <a:buChar char="•"/>
            </a:pPr>
            <a:r>
              <a:t>Digest complex protein mixtures into peptides</a:t>
            </a:r>
          </a:p>
          <a:p>
            <a:pPr lvl="4" marL="2528093" indent="-750093" defTabSz="821531">
              <a:spcBef>
                <a:spcPts val="1900"/>
              </a:spcBef>
              <a:buSzPct val="145000"/>
              <a:buChar char="•"/>
            </a:pPr>
            <a:r>
              <a:t>Obtain the fragmentation data of the peptides</a:t>
            </a:r>
          </a:p>
          <a:p>
            <a:pPr lvl="4" marL="2528093" indent="-750093" defTabSz="821531">
              <a:spcBef>
                <a:spcPts val="1900"/>
              </a:spcBef>
              <a:buSzPct val="145000"/>
              <a:buChar char="•"/>
            </a:pPr>
            <a:r>
              <a:t>Match the peptide fragment spectra to a predicted spectra from a peptide amino acid sequence</a:t>
            </a:r>
          </a:p>
          <a:p>
            <a:pPr lvl="4" marL="2528093" indent="-750093" defTabSz="821531">
              <a:spcBef>
                <a:spcPts val="1900"/>
              </a:spcBef>
              <a:buSzPct val="145000"/>
              <a:buChar char="•"/>
            </a:pPr>
            <a:r>
              <a:t>Infer the protein from the peptide sequence</a:t>
            </a:r>
          </a:p>
          <a:p>
            <a:pPr lvl="4" marL="750093" indent="-750093" defTabSz="821531">
              <a:spcBef>
                <a:spcPts val="5900"/>
              </a:spcBef>
              <a:buSzPct val="145000"/>
              <a:buChar char="•"/>
            </a:pPr>
            <a:r>
              <a:t>Top-down proteomics (very difficult)</a:t>
            </a:r>
          </a:p>
          <a:p>
            <a:pPr lvl="5" marL="2524029">
              <a:spcBef>
                <a:spcPts val="1900"/>
              </a:spcBef>
            </a:pPr>
            <a:r>
              <a:t>Measure the intact mass of a protein</a:t>
            </a:r>
          </a:p>
          <a:p>
            <a:pPr lvl="5" marL="2524029">
              <a:spcBef>
                <a:spcPts val="1900"/>
              </a:spcBef>
            </a:pPr>
            <a:r>
              <a:t>Fragment the protein</a:t>
            </a:r>
          </a:p>
          <a:p>
            <a:pPr lvl="5" marL="2524029">
              <a:spcBef>
                <a:spcPts val="1900"/>
              </a:spcBef>
            </a:pPr>
            <a:r>
              <a:t>Identify the protein from the fragmentation pattern</a:t>
            </a:r>
          </a:p>
        </p:txBody>
      </p:sp>
      <p:sp>
        <p:nvSpPr>
          <p:cNvPr id="123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Top-down vs. Bottom-up proteomics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37" name="Group"/>
          <p:cNvGrpSpPr/>
          <p:nvPr/>
        </p:nvGrpSpPr>
        <p:grpSpPr>
          <a:xfrm>
            <a:off x="21293247" y="118785"/>
            <a:ext cx="2964014" cy="980138"/>
            <a:chOff x="0" y="0"/>
            <a:chExt cx="2964012" cy="980137"/>
          </a:xfrm>
        </p:grpSpPr>
        <p:pic>
          <p:nvPicPr>
            <p:cNvPr id="123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3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3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39"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
        <p:nvSpPr>
          <p:cNvPr id="1240"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241" name="Rectangle"/>
          <p:cNvSpPr/>
          <p:nvPr/>
        </p:nvSpPr>
        <p:spPr>
          <a:xfrm>
            <a:off x="459744" y="3757201"/>
            <a:ext cx="22850197" cy="9932631"/>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47" name="Group"/>
          <p:cNvGrpSpPr/>
          <p:nvPr/>
        </p:nvGrpSpPr>
        <p:grpSpPr>
          <a:xfrm>
            <a:off x="21293247" y="118785"/>
            <a:ext cx="2964014" cy="980138"/>
            <a:chOff x="0" y="0"/>
            <a:chExt cx="2964012" cy="980137"/>
          </a:xfrm>
        </p:grpSpPr>
        <p:pic>
          <p:nvPicPr>
            <p:cNvPr id="124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4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4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4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250" name="Rectangle"/>
          <p:cNvSpPr/>
          <p:nvPr/>
        </p:nvSpPr>
        <p:spPr>
          <a:xfrm>
            <a:off x="459744" y="4747596"/>
            <a:ext cx="22850197" cy="8942236"/>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25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57" name="Group"/>
          <p:cNvGrpSpPr/>
          <p:nvPr/>
        </p:nvGrpSpPr>
        <p:grpSpPr>
          <a:xfrm>
            <a:off x="21293247" y="118785"/>
            <a:ext cx="2964014" cy="980138"/>
            <a:chOff x="0" y="0"/>
            <a:chExt cx="2964012" cy="980137"/>
          </a:xfrm>
        </p:grpSpPr>
        <p:pic>
          <p:nvPicPr>
            <p:cNvPr id="125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5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5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5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260" name="Rectangle"/>
          <p:cNvSpPr/>
          <p:nvPr/>
        </p:nvSpPr>
        <p:spPr>
          <a:xfrm>
            <a:off x="459744" y="5697428"/>
            <a:ext cx="22850197" cy="7992404"/>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26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67" name="Group"/>
          <p:cNvGrpSpPr/>
          <p:nvPr/>
        </p:nvGrpSpPr>
        <p:grpSpPr>
          <a:xfrm>
            <a:off x="21293247" y="118785"/>
            <a:ext cx="2964014" cy="980138"/>
            <a:chOff x="0" y="0"/>
            <a:chExt cx="2964012" cy="980137"/>
          </a:xfrm>
        </p:grpSpPr>
        <p:pic>
          <p:nvPicPr>
            <p:cNvPr id="126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6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6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6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270" name="Rectangle"/>
          <p:cNvSpPr/>
          <p:nvPr/>
        </p:nvSpPr>
        <p:spPr>
          <a:xfrm>
            <a:off x="459744" y="6719187"/>
            <a:ext cx="22850197" cy="6970645"/>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27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77" name="Group"/>
          <p:cNvGrpSpPr/>
          <p:nvPr/>
        </p:nvGrpSpPr>
        <p:grpSpPr>
          <a:xfrm>
            <a:off x="21293247" y="118785"/>
            <a:ext cx="2964014" cy="980138"/>
            <a:chOff x="0" y="0"/>
            <a:chExt cx="2964012" cy="980137"/>
          </a:xfrm>
        </p:grpSpPr>
        <p:pic>
          <p:nvPicPr>
            <p:cNvPr id="127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7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7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7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280" name="Rectangle"/>
          <p:cNvSpPr/>
          <p:nvPr/>
        </p:nvSpPr>
        <p:spPr>
          <a:xfrm>
            <a:off x="459744" y="7780786"/>
            <a:ext cx="22850197" cy="5909046"/>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28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87" name="Group"/>
          <p:cNvGrpSpPr/>
          <p:nvPr/>
        </p:nvGrpSpPr>
        <p:grpSpPr>
          <a:xfrm>
            <a:off x="21293247" y="118785"/>
            <a:ext cx="2964014" cy="980138"/>
            <a:chOff x="0" y="0"/>
            <a:chExt cx="2964012" cy="980137"/>
          </a:xfrm>
        </p:grpSpPr>
        <p:pic>
          <p:nvPicPr>
            <p:cNvPr id="128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8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8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8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290" name="Rectangle"/>
          <p:cNvSpPr/>
          <p:nvPr/>
        </p:nvSpPr>
        <p:spPr>
          <a:xfrm>
            <a:off x="459744" y="8633690"/>
            <a:ext cx="22850197" cy="5056142"/>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29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97" name="Group"/>
          <p:cNvGrpSpPr/>
          <p:nvPr/>
        </p:nvGrpSpPr>
        <p:grpSpPr>
          <a:xfrm>
            <a:off x="21293247" y="118785"/>
            <a:ext cx="2964014" cy="980138"/>
            <a:chOff x="0" y="0"/>
            <a:chExt cx="2964012" cy="980137"/>
          </a:xfrm>
        </p:grpSpPr>
        <p:pic>
          <p:nvPicPr>
            <p:cNvPr id="129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29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29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29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300" name="Rectangle"/>
          <p:cNvSpPr/>
          <p:nvPr/>
        </p:nvSpPr>
        <p:spPr>
          <a:xfrm>
            <a:off x="459744" y="9727710"/>
            <a:ext cx="22850197" cy="3962122"/>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0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Proteins are what do the real work…"/>
          <p:cNvSpPr txBox="1"/>
          <p:nvPr>
            <p:ph type="body" idx="1"/>
          </p:nvPr>
        </p:nvSpPr>
        <p:spPr>
          <a:xfrm>
            <a:off x="2143247" y="3643312"/>
            <a:ext cx="20097506" cy="8840392"/>
          </a:xfrm>
          <a:prstGeom prst="rect">
            <a:avLst/>
          </a:prstGeom>
        </p:spPr>
        <p:txBody>
          <a:bodyPr/>
          <a:lstStyle/>
          <a:p>
            <a:pPr marL="585073" indent="-585073" defTabSz="640794">
              <a:spcBef>
                <a:spcPts val="4600"/>
              </a:spcBef>
              <a:defRPr sz="4212"/>
            </a:pPr>
            <a:r>
              <a:t>Proteins are what do the real work</a:t>
            </a:r>
          </a:p>
          <a:p>
            <a:pPr marL="585073" indent="-585073" defTabSz="640794">
              <a:spcBef>
                <a:spcPts val="4600"/>
              </a:spcBef>
              <a:defRPr sz="4212"/>
            </a:pPr>
            <a:r>
              <a:t>There are many disconnects between DNA, RNA, and protein</a:t>
            </a:r>
          </a:p>
          <a:p>
            <a:pPr lvl="4" marL="1971912" indent="-585073" defTabSz="640794">
              <a:spcBef>
                <a:spcPts val="1400"/>
              </a:spcBef>
              <a:defRPr sz="4212"/>
            </a:pPr>
            <a:r>
              <a:t>Alternative splicing</a:t>
            </a:r>
          </a:p>
          <a:p>
            <a:pPr lvl="4" marL="1971912" indent="-585073" defTabSz="640794">
              <a:spcBef>
                <a:spcPts val="1400"/>
              </a:spcBef>
              <a:defRPr sz="4212"/>
            </a:pPr>
            <a:r>
              <a:t>Nonsense mediated decay</a:t>
            </a:r>
          </a:p>
          <a:p>
            <a:pPr lvl="4" marL="1971912" indent="-585073" defTabSz="640794">
              <a:spcBef>
                <a:spcPts val="1400"/>
              </a:spcBef>
              <a:defRPr sz="4212"/>
            </a:pPr>
            <a:r>
              <a:t>Post-translational modifications</a:t>
            </a:r>
          </a:p>
          <a:p>
            <a:pPr lvl="4" marL="1971912" indent="-585073" defTabSz="640794">
              <a:spcBef>
                <a:spcPts val="1400"/>
              </a:spcBef>
              <a:defRPr sz="4212"/>
            </a:pPr>
            <a:r>
              <a:t>Protein turnover</a:t>
            </a:r>
          </a:p>
          <a:p>
            <a:pPr lvl="4" marL="585073" indent="-585073" defTabSz="640794">
              <a:spcBef>
                <a:spcPts val="4600"/>
              </a:spcBef>
              <a:defRPr sz="4212"/>
            </a:pPr>
            <a:r>
              <a:t>Measuring just nucleic acids does not inform us on:</a:t>
            </a:r>
          </a:p>
          <a:p>
            <a:pPr lvl="5" marL="1968743" indent="-585073" defTabSz="640794">
              <a:spcBef>
                <a:spcPts val="1400"/>
              </a:spcBef>
              <a:defRPr sz="4212"/>
            </a:pPr>
            <a:r>
              <a:t>Where the protein is</a:t>
            </a:r>
          </a:p>
          <a:p>
            <a:pPr lvl="5" marL="1968743" indent="-585073" defTabSz="640794">
              <a:spcBef>
                <a:spcPts val="1400"/>
              </a:spcBef>
              <a:defRPr sz="4212"/>
            </a:pPr>
            <a:r>
              <a:t>How much of the protein there is</a:t>
            </a:r>
          </a:p>
          <a:p>
            <a:pPr lvl="5" marL="1968743" indent="-585073" defTabSz="640794">
              <a:spcBef>
                <a:spcPts val="1400"/>
              </a:spcBef>
              <a:defRPr sz="4212"/>
            </a:pPr>
            <a:r>
              <a:t>How rapidly that protein is turned over (my specialty)</a:t>
            </a:r>
          </a:p>
        </p:txBody>
      </p:sp>
      <p:grpSp>
        <p:nvGrpSpPr>
          <p:cNvPr id="238" name="Group"/>
          <p:cNvGrpSpPr/>
          <p:nvPr/>
        </p:nvGrpSpPr>
        <p:grpSpPr>
          <a:xfrm>
            <a:off x="21293247" y="118785"/>
            <a:ext cx="2964014" cy="980138"/>
            <a:chOff x="0" y="0"/>
            <a:chExt cx="2964012" cy="980137"/>
          </a:xfrm>
        </p:grpSpPr>
        <p:pic>
          <p:nvPicPr>
            <p:cNvPr id="236"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237"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23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240"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So why measure at the protein pevel?</a:t>
            </a:r>
          </a:p>
        </p:txBody>
      </p:sp>
      <p:sp>
        <p:nvSpPr>
          <p:cNvPr id="241" name="Rectangle"/>
          <p:cNvSpPr/>
          <p:nvPr/>
        </p:nvSpPr>
        <p:spPr>
          <a:xfrm>
            <a:off x="1592834" y="4464385"/>
            <a:ext cx="20787427" cy="8840392"/>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07" name="Group"/>
          <p:cNvGrpSpPr/>
          <p:nvPr/>
        </p:nvGrpSpPr>
        <p:grpSpPr>
          <a:xfrm>
            <a:off x="21293247" y="118785"/>
            <a:ext cx="2964014" cy="980138"/>
            <a:chOff x="0" y="0"/>
            <a:chExt cx="2964012" cy="980137"/>
          </a:xfrm>
        </p:grpSpPr>
        <p:pic>
          <p:nvPicPr>
            <p:cNvPr id="130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30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30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30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310" name="Rectangle"/>
          <p:cNvSpPr/>
          <p:nvPr/>
        </p:nvSpPr>
        <p:spPr>
          <a:xfrm>
            <a:off x="459744" y="10722829"/>
            <a:ext cx="22850197" cy="2967003"/>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1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17" name="Group"/>
          <p:cNvGrpSpPr/>
          <p:nvPr/>
        </p:nvGrpSpPr>
        <p:grpSpPr>
          <a:xfrm>
            <a:off x="21293247" y="118785"/>
            <a:ext cx="2964014" cy="980138"/>
            <a:chOff x="0" y="0"/>
            <a:chExt cx="2964012" cy="980137"/>
          </a:xfrm>
        </p:grpSpPr>
        <p:pic>
          <p:nvPicPr>
            <p:cNvPr id="131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31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31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31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320" name="Rectangle"/>
          <p:cNvSpPr/>
          <p:nvPr/>
        </p:nvSpPr>
        <p:spPr>
          <a:xfrm>
            <a:off x="459744" y="11659565"/>
            <a:ext cx="13010922" cy="2030268"/>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2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27" name="Group"/>
          <p:cNvGrpSpPr/>
          <p:nvPr/>
        </p:nvGrpSpPr>
        <p:grpSpPr>
          <a:xfrm>
            <a:off x="21293247" y="118785"/>
            <a:ext cx="2964014" cy="980138"/>
            <a:chOff x="0" y="0"/>
            <a:chExt cx="2964012" cy="980137"/>
          </a:xfrm>
        </p:grpSpPr>
        <p:pic>
          <p:nvPicPr>
            <p:cNvPr id="132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32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32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32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330" name="Rectangle"/>
          <p:cNvSpPr/>
          <p:nvPr/>
        </p:nvSpPr>
        <p:spPr>
          <a:xfrm>
            <a:off x="459744" y="12536727"/>
            <a:ext cx="13010922" cy="1153105"/>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31"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37" name="Group"/>
          <p:cNvGrpSpPr/>
          <p:nvPr/>
        </p:nvGrpSpPr>
        <p:grpSpPr>
          <a:xfrm>
            <a:off x="21293247" y="118785"/>
            <a:ext cx="2964014" cy="980138"/>
            <a:chOff x="0" y="0"/>
            <a:chExt cx="2964012" cy="980137"/>
          </a:xfrm>
        </p:grpSpPr>
        <p:pic>
          <p:nvPicPr>
            <p:cNvPr id="133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33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33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339" name="Extract proteins from biological matrix…"/>
          <p:cNvSpPr txBox="1"/>
          <p:nvPr>
            <p:ph type="body" idx="4294967295"/>
          </p:nvPr>
        </p:nvSpPr>
        <p:spPr>
          <a:xfrm>
            <a:off x="710074" y="2666797"/>
            <a:ext cx="22963852" cy="10918440"/>
          </a:xfrm>
          <a:prstGeom prst="rect">
            <a:avLst/>
          </a:prstGeom>
        </p:spPr>
        <p:txBody>
          <a:bodyPr/>
          <a:lstStyle/>
          <a:p>
            <a:pPr marL="1071562" indent="-1071562">
              <a:spcBef>
                <a:spcPts val="1600"/>
              </a:spcBef>
              <a:buSzPct val="100000"/>
              <a:buAutoNum type="arabicPeriod" startAt="1"/>
            </a:pPr>
            <a:r>
              <a:t>Extract proteins from biological matrix</a:t>
            </a:r>
          </a:p>
          <a:p>
            <a:pPr marL="1071562" indent="-1071562">
              <a:spcBef>
                <a:spcPts val="1600"/>
              </a:spcBef>
              <a:buSzPct val="100000"/>
              <a:buAutoNum type="arabicPeriod" startAt="1"/>
            </a:pPr>
            <a:r>
              <a:t>Digest proteins into peptides</a:t>
            </a:r>
          </a:p>
          <a:p>
            <a:pPr marL="1071562" indent="-1071562">
              <a:spcBef>
                <a:spcPts val="1600"/>
              </a:spcBef>
              <a:buSzPct val="100000"/>
              <a:buAutoNum type="arabicPeriod" startAt="1"/>
            </a:pPr>
            <a:r>
              <a:t>(Optional) Fractionate peptides based on some biophysical property</a:t>
            </a:r>
          </a:p>
          <a:p>
            <a:pPr marL="1071562" indent="-1071562">
              <a:spcBef>
                <a:spcPts val="1600"/>
              </a:spcBef>
              <a:buSzPct val="100000"/>
              <a:buAutoNum type="arabicPeriod" startAt="1"/>
            </a:pPr>
            <a:r>
              <a:t>Separate peptides using reverse phase chromatography</a:t>
            </a:r>
          </a:p>
          <a:p>
            <a:pPr marL="1071562" indent="-1071562">
              <a:spcBef>
                <a:spcPts val="1600"/>
              </a:spcBef>
              <a:buSzPct val="100000"/>
              <a:buAutoNum type="arabicPeriod" startAt="1"/>
            </a:pPr>
            <a:r>
              <a:t>Ionize peptides (liquid to gas phase)</a:t>
            </a:r>
          </a:p>
          <a:p>
            <a:pPr marL="1071562" indent="-1071562">
              <a:spcBef>
                <a:spcPts val="1600"/>
              </a:spcBef>
              <a:buSzPct val="100000"/>
              <a:buAutoNum type="arabicPeriod" startAt="1"/>
            </a:pPr>
            <a:r>
              <a:t>Measure the mass of peptides using a mass spectrometer</a:t>
            </a:r>
          </a:p>
          <a:p>
            <a:pPr marL="1071562" indent="-1071562">
              <a:spcBef>
                <a:spcPts val="1600"/>
              </a:spcBef>
              <a:buSzPct val="100000"/>
              <a:buAutoNum type="arabicPeriod" startAt="1"/>
            </a:pPr>
            <a:r>
              <a:t>Isolate and fragment the peptides in the mass spectrometer</a:t>
            </a:r>
          </a:p>
          <a:p>
            <a:pPr marL="1071562" indent="-1071562">
              <a:spcBef>
                <a:spcPts val="1600"/>
              </a:spcBef>
              <a:buSzPct val="100000"/>
              <a:buAutoNum type="arabicPeriod" startAt="1"/>
            </a:pPr>
            <a:r>
              <a:t>Measure the mass of the fragments</a:t>
            </a:r>
          </a:p>
          <a:p>
            <a:pPr marL="1071562" indent="-1071562">
              <a:spcBef>
                <a:spcPts val="1600"/>
              </a:spcBef>
              <a:buSzPct val="100000"/>
              <a:buAutoNum type="arabicPeriod" startAt="1"/>
            </a:pPr>
            <a:r>
              <a:t>Use this data to identify the peptide using computer software</a:t>
            </a:r>
          </a:p>
          <a:p>
            <a:pPr marL="1071562" indent="-1071562">
              <a:spcBef>
                <a:spcPts val="1600"/>
              </a:spcBef>
              <a:buSzPct val="100000"/>
              <a:buAutoNum type="arabicPeriod" startAt="1"/>
            </a:pPr>
            <a:r>
              <a:t>Quantify peptides using intensity data</a:t>
            </a:r>
          </a:p>
          <a:p>
            <a:pPr marL="1071562" indent="-1071562">
              <a:spcBef>
                <a:spcPts val="1600"/>
              </a:spcBef>
              <a:buSzPct val="100000"/>
              <a:buAutoNum type="arabicPeriod" startAt="1"/>
            </a:pPr>
            <a:r>
              <a:t>Statistics and differential expression</a:t>
            </a:r>
          </a:p>
        </p:txBody>
      </p:sp>
      <p:sp>
        <p:nvSpPr>
          <p:cNvPr id="1340"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Routine bottom-up proteomics workflow</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4" name="1) Extract protein from a biological matrix"/>
          <p:cNvSpPr txBox="1"/>
          <p:nvPr>
            <p:ph type="title"/>
          </p:nvPr>
        </p:nvSpPr>
        <p:spPr>
          <a:prstGeom prst="rect">
            <a:avLst/>
          </a:prstGeom>
        </p:spPr>
        <p:txBody>
          <a:bodyPr/>
          <a:lstStyle>
            <a:lvl1pPr indent="14178" defTabSz="1020840">
              <a:defRPr sz="7176"/>
            </a:lvl1pPr>
          </a:lstStyle>
          <a:p>
            <a:pPr/>
            <a:r>
              <a:t>1) Extract protein from a biological matrix</a:t>
            </a:r>
          </a:p>
        </p:txBody>
      </p:sp>
      <p:grpSp>
        <p:nvGrpSpPr>
          <p:cNvPr id="1347" name="Group"/>
          <p:cNvGrpSpPr/>
          <p:nvPr/>
        </p:nvGrpSpPr>
        <p:grpSpPr>
          <a:xfrm>
            <a:off x="21293247" y="118785"/>
            <a:ext cx="2964014" cy="980138"/>
            <a:chOff x="0" y="0"/>
            <a:chExt cx="2964012" cy="980137"/>
          </a:xfrm>
        </p:grpSpPr>
        <p:pic>
          <p:nvPicPr>
            <p:cNvPr id="134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34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34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349" name="Every sample and tissue is different…"/>
          <p:cNvSpPr txBox="1"/>
          <p:nvPr>
            <p:ph type="body" idx="4294967295"/>
          </p:nvPr>
        </p:nvSpPr>
        <p:spPr>
          <a:xfrm>
            <a:off x="674007" y="3019461"/>
            <a:ext cx="22963852" cy="10433697"/>
          </a:xfrm>
          <a:prstGeom prst="rect">
            <a:avLst/>
          </a:prstGeom>
        </p:spPr>
        <p:txBody>
          <a:bodyPr/>
          <a:lstStyle/>
          <a:p>
            <a:pPr/>
            <a:r>
              <a:t>Every sample and tissue is different</a:t>
            </a:r>
          </a:p>
          <a:p>
            <a:pPr/>
            <a:r>
              <a:t>General method: </a:t>
            </a:r>
          </a:p>
          <a:p>
            <a:pPr lvl="4">
              <a:spcBef>
                <a:spcPts val="500"/>
              </a:spcBef>
            </a:pPr>
            <a:r>
              <a:t>Lyse cells using a detergent (SDS, RIPA) or urea followed by mechanical disruption (sonication, bead beating, liquid nitrogen grinding)</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3" name="2) Digest proteins into peptides"/>
          <p:cNvSpPr txBox="1"/>
          <p:nvPr>
            <p:ph type="title"/>
          </p:nvPr>
        </p:nvSpPr>
        <p:spPr>
          <a:prstGeom prst="rect">
            <a:avLst/>
          </a:prstGeom>
        </p:spPr>
        <p:txBody>
          <a:bodyPr/>
          <a:lstStyle>
            <a:lvl1pPr indent="14178" defTabSz="1020840">
              <a:defRPr sz="7176"/>
            </a:lvl1pPr>
          </a:lstStyle>
          <a:p>
            <a:pPr/>
            <a:r>
              <a:t>2) Digest proteins into peptides</a:t>
            </a:r>
          </a:p>
        </p:txBody>
      </p:sp>
      <p:grpSp>
        <p:nvGrpSpPr>
          <p:cNvPr id="1356" name="Group"/>
          <p:cNvGrpSpPr/>
          <p:nvPr/>
        </p:nvGrpSpPr>
        <p:grpSpPr>
          <a:xfrm>
            <a:off x="21293247" y="118785"/>
            <a:ext cx="2964014" cy="980138"/>
            <a:chOff x="0" y="0"/>
            <a:chExt cx="2964012" cy="980137"/>
          </a:xfrm>
        </p:grpSpPr>
        <p:pic>
          <p:nvPicPr>
            <p:cNvPr id="1354"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355"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357"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358" name="Almost always use enzymes (Trypsin by far the most common followed by Lys-C)"/>
          <p:cNvSpPr txBox="1"/>
          <p:nvPr>
            <p:ph type="body" sz="quarter" idx="4294967295"/>
          </p:nvPr>
        </p:nvSpPr>
        <p:spPr>
          <a:xfrm>
            <a:off x="674007" y="3645110"/>
            <a:ext cx="22963852" cy="2272683"/>
          </a:xfrm>
          <a:prstGeom prst="rect">
            <a:avLst/>
          </a:prstGeom>
        </p:spPr>
        <p:txBody>
          <a:bodyPr/>
          <a:lstStyle/>
          <a:p>
            <a:pPr/>
            <a:r>
              <a:t>Almost always use enzymes (Trypsin by far the most common followed by Lys-C)</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64" name="Group"/>
          <p:cNvGrpSpPr/>
          <p:nvPr/>
        </p:nvGrpSpPr>
        <p:grpSpPr>
          <a:xfrm>
            <a:off x="21293247" y="118785"/>
            <a:ext cx="2964014" cy="980138"/>
            <a:chOff x="0" y="0"/>
            <a:chExt cx="2964012" cy="980137"/>
          </a:xfrm>
        </p:grpSpPr>
        <p:pic>
          <p:nvPicPr>
            <p:cNvPr id="1362"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363"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365"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366" name="Almost always use enzymes (Trypsin by far the most common followed by Lys-C)"/>
          <p:cNvSpPr txBox="1"/>
          <p:nvPr>
            <p:ph type="body" sz="quarter" idx="4294967295"/>
          </p:nvPr>
        </p:nvSpPr>
        <p:spPr>
          <a:xfrm>
            <a:off x="674007" y="3645110"/>
            <a:ext cx="22963852" cy="2272683"/>
          </a:xfrm>
          <a:prstGeom prst="rect">
            <a:avLst/>
          </a:prstGeom>
        </p:spPr>
        <p:txBody>
          <a:bodyPr/>
          <a:lstStyle/>
          <a:p>
            <a:pPr/>
            <a:r>
              <a:t>Almost always use enzymes (Trypsin by far the most common followed by Lys-C)</a:t>
            </a:r>
          </a:p>
        </p:txBody>
      </p:sp>
      <p:grpSp>
        <p:nvGrpSpPr>
          <p:cNvPr id="1376" name="Group"/>
          <p:cNvGrpSpPr/>
          <p:nvPr/>
        </p:nvGrpSpPr>
        <p:grpSpPr>
          <a:xfrm>
            <a:off x="2965207" y="5641905"/>
            <a:ext cx="11995974" cy="7548393"/>
            <a:chOff x="0" y="0"/>
            <a:chExt cx="11995973" cy="7548392"/>
          </a:xfrm>
        </p:grpSpPr>
        <p:pic>
          <p:nvPicPr>
            <p:cNvPr id="1367" name="digestion.pdf" descr="digestion.pdf"/>
            <p:cNvPicPr>
              <a:picLocks noChangeAspect="1"/>
            </p:cNvPicPr>
            <p:nvPr/>
          </p:nvPicPr>
          <p:blipFill>
            <a:blip r:embed="rId4">
              <a:extLst/>
            </a:blip>
            <a:srcRect l="0" t="0" r="34738" b="0"/>
            <a:stretch>
              <a:fillRect/>
            </a:stretch>
          </p:blipFill>
          <p:spPr>
            <a:xfrm>
              <a:off x="0" y="304391"/>
              <a:ext cx="11995974" cy="7244002"/>
            </a:xfrm>
            <a:prstGeom prst="rect">
              <a:avLst/>
            </a:prstGeom>
            <a:ln w="12700" cap="flat">
              <a:noFill/>
              <a:miter lim="400000"/>
            </a:ln>
            <a:effectLst/>
          </p:spPr>
        </p:pic>
        <p:sp>
          <p:nvSpPr>
            <p:cNvPr id="1368" name="Rectangle"/>
            <p:cNvSpPr/>
            <p:nvPr/>
          </p:nvSpPr>
          <p:spPr>
            <a:xfrm>
              <a:off x="7195068" y="0"/>
              <a:ext cx="2964014" cy="1270000"/>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69" name="Rectangle"/>
            <p:cNvSpPr/>
            <p:nvPr/>
          </p:nvSpPr>
          <p:spPr>
            <a:xfrm>
              <a:off x="8307339" y="4721998"/>
              <a:ext cx="2964014" cy="1270001"/>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70" name="Rectangle"/>
            <p:cNvSpPr/>
            <p:nvPr/>
          </p:nvSpPr>
          <p:spPr>
            <a:xfrm>
              <a:off x="7672630" y="1232286"/>
              <a:ext cx="108501" cy="99697"/>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71" name="Rectangle"/>
            <p:cNvSpPr/>
            <p:nvPr/>
          </p:nvSpPr>
          <p:spPr>
            <a:xfrm>
              <a:off x="7278930" y="1204346"/>
              <a:ext cx="108501" cy="99698"/>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72" name="Rectangle"/>
            <p:cNvSpPr/>
            <p:nvPr/>
          </p:nvSpPr>
          <p:spPr>
            <a:xfrm>
              <a:off x="8406055" y="1206886"/>
              <a:ext cx="108501" cy="99697"/>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73" name="Rectangle"/>
            <p:cNvSpPr/>
            <p:nvPr/>
          </p:nvSpPr>
          <p:spPr>
            <a:xfrm>
              <a:off x="8780705" y="1232286"/>
              <a:ext cx="108501" cy="99697"/>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74" name="Rectangle"/>
            <p:cNvSpPr/>
            <p:nvPr/>
          </p:nvSpPr>
          <p:spPr>
            <a:xfrm>
              <a:off x="9495080" y="1219586"/>
              <a:ext cx="108501" cy="99697"/>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1375" name="Rectangle"/>
            <p:cNvSpPr/>
            <p:nvPr/>
          </p:nvSpPr>
          <p:spPr>
            <a:xfrm>
              <a:off x="9869730" y="1244986"/>
              <a:ext cx="108501" cy="99697"/>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pc="0" sz="3000">
                  <a:solidFill>
                    <a:srgbClr val="FFFFFF"/>
                  </a:solidFill>
                  <a:latin typeface="+mn-lt"/>
                  <a:ea typeface="+mn-ea"/>
                  <a:cs typeface="+mn-cs"/>
                  <a:sym typeface="Helvetica Neue Medium"/>
                </a:defRPr>
              </a:pPr>
            </a:p>
          </p:txBody>
        </p:sp>
      </p:grpSp>
      <p:sp>
        <p:nvSpPr>
          <p:cNvPr id="1377" name="2) Digest proteins into peptides"/>
          <p:cNvSpPr txBox="1"/>
          <p:nvPr>
            <p:ph type="title"/>
          </p:nvPr>
        </p:nvSpPr>
        <p:spPr>
          <a:prstGeom prst="rect">
            <a:avLst/>
          </a:prstGeom>
        </p:spPr>
        <p:txBody>
          <a:bodyPr/>
          <a:lstStyle>
            <a:lvl1pPr indent="14178" defTabSz="1020840">
              <a:defRPr sz="7176"/>
            </a:lvl1pPr>
          </a:lstStyle>
          <a:p>
            <a:pPr/>
            <a:r>
              <a:t>2) Digest proteins into peptides</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83" name="Group"/>
          <p:cNvGrpSpPr/>
          <p:nvPr/>
        </p:nvGrpSpPr>
        <p:grpSpPr>
          <a:xfrm>
            <a:off x="21293247" y="118785"/>
            <a:ext cx="2964014" cy="980138"/>
            <a:chOff x="0" y="0"/>
            <a:chExt cx="2964012" cy="980137"/>
          </a:xfrm>
        </p:grpSpPr>
        <p:pic>
          <p:nvPicPr>
            <p:cNvPr id="1381"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382"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384"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385" name="Almost always use enzymes (Trypsin by far the most common followed by Lys-C)"/>
          <p:cNvSpPr txBox="1"/>
          <p:nvPr>
            <p:ph type="body" sz="quarter" idx="4294967295"/>
          </p:nvPr>
        </p:nvSpPr>
        <p:spPr>
          <a:xfrm>
            <a:off x="674007" y="3645110"/>
            <a:ext cx="22963852" cy="2272683"/>
          </a:xfrm>
          <a:prstGeom prst="rect">
            <a:avLst/>
          </a:prstGeom>
        </p:spPr>
        <p:txBody>
          <a:bodyPr/>
          <a:lstStyle/>
          <a:p>
            <a:pPr/>
            <a:r>
              <a:t>Almost always use enzymes (Trypsin by far the most common followed by Lys-C)</a:t>
            </a:r>
          </a:p>
        </p:txBody>
      </p:sp>
      <p:pic>
        <p:nvPicPr>
          <p:cNvPr id="1386" name="digestion.pdf" descr="digestion.pdf"/>
          <p:cNvPicPr>
            <a:picLocks noChangeAspect="1"/>
          </p:cNvPicPr>
          <p:nvPr/>
        </p:nvPicPr>
        <p:blipFill>
          <a:blip r:embed="rId4">
            <a:extLst/>
          </a:blip>
          <a:srcRect l="0" t="0" r="34738" b="0"/>
          <a:stretch>
            <a:fillRect/>
          </a:stretch>
        </p:blipFill>
        <p:spPr>
          <a:xfrm>
            <a:off x="2965207" y="5946297"/>
            <a:ext cx="11995974" cy="7244001"/>
          </a:xfrm>
          <a:prstGeom prst="rect">
            <a:avLst/>
          </a:prstGeom>
          <a:ln w="12700">
            <a:miter lim="400000"/>
          </a:ln>
        </p:spPr>
      </p:pic>
      <p:sp>
        <p:nvSpPr>
          <p:cNvPr id="1387" name="2) Digest proteins into peptides"/>
          <p:cNvSpPr txBox="1"/>
          <p:nvPr>
            <p:ph type="title"/>
          </p:nvPr>
        </p:nvSpPr>
        <p:spPr>
          <a:prstGeom prst="rect">
            <a:avLst/>
          </a:prstGeom>
        </p:spPr>
        <p:txBody>
          <a:bodyPr/>
          <a:lstStyle>
            <a:lvl1pPr indent="14178" defTabSz="1020840">
              <a:defRPr sz="7176"/>
            </a:lvl1pPr>
          </a:lstStyle>
          <a:p>
            <a:pPr/>
            <a:r>
              <a:t>2) Digest proteins into peptides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93" name="Group"/>
          <p:cNvGrpSpPr/>
          <p:nvPr/>
        </p:nvGrpSpPr>
        <p:grpSpPr>
          <a:xfrm>
            <a:off x="21293247" y="118785"/>
            <a:ext cx="2964014" cy="980138"/>
            <a:chOff x="0" y="0"/>
            <a:chExt cx="2964012" cy="980137"/>
          </a:xfrm>
        </p:grpSpPr>
        <p:pic>
          <p:nvPicPr>
            <p:cNvPr id="1391"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392"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394"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1395" name="Almost always use enzymes (Trypsin by far the most common followed by Lys-C)"/>
          <p:cNvSpPr txBox="1"/>
          <p:nvPr>
            <p:ph type="body" sz="quarter" idx="4294967295"/>
          </p:nvPr>
        </p:nvSpPr>
        <p:spPr>
          <a:xfrm>
            <a:off x="674007" y="3645110"/>
            <a:ext cx="22963852" cy="2272683"/>
          </a:xfrm>
          <a:prstGeom prst="rect">
            <a:avLst/>
          </a:prstGeom>
        </p:spPr>
        <p:txBody>
          <a:bodyPr/>
          <a:lstStyle/>
          <a:p>
            <a:pPr/>
            <a:r>
              <a:t>Almost always use enzymes (Trypsin by far the most common followed by Lys-C)</a:t>
            </a:r>
          </a:p>
        </p:txBody>
      </p:sp>
      <p:pic>
        <p:nvPicPr>
          <p:cNvPr id="1396" name="digestion.pdf" descr="digestion.pdf"/>
          <p:cNvPicPr>
            <a:picLocks noChangeAspect="1"/>
          </p:cNvPicPr>
          <p:nvPr/>
        </p:nvPicPr>
        <p:blipFill>
          <a:blip r:embed="rId4">
            <a:extLst/>
          </a:blip>
          <a:stretch>
            <a:fillRect/>
          </a:stretch>
        </p:blipFill>
        <p:spPr>
          <a:xfrm>
            <a:off x="2965207" y="5946297"/>
            <a:ext cx="18381451" cy="7244001"/>
          </a:xfrm>
          <a:prstGeom prst="rect">
            <a:avLst/>
          </a:prstGeom>
          <a:ln w="12700">
            <a:miter lim="400000"/>
          </a:ln>
        </p:spPr>
      </p:pic>
      <p:sp>
        <p:nvSpPr>
          <p:cNvPr id="1397" name="2) Digest proteins into peptides"/>
          <p:cNvSpPr txBox="1"/>
          <p:nvPr>
            <p:ph type="title"/>
          </p:nvPr>
        </p:nvSpPr>
        <p:spPr>
          <a:prstGeom prst="rect">
            <a:avLst/>
          </a:prstGeom>
        </p:spPr>
        <p:txBody>
          <a:bodyPr/>
          <a:lstStyle>
            <a:lvl1pPr indent="14178" defTabSz="1020840">
              <a:defRPr sz="7176"/>
            </a:lvl1pPr>
          </a:lstStyle>
          <a:p>
            <a:pPr/>
            <a:r>
              <a:t>2) Digest proteins into peptides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1" name="4) Separate peptides using reverse phase chromatography"/>
          <p:cNvSpPr txBox="1"/>
          <p:nvPr>
            <p:ph type="title"/>
          </p:nvPr>
        </p:nvSpPr>
        <p:spPr>
          <a:xfrm>
            <a:off x="123698" y="1212965"/>
            <a:ext cx="24064469" cy="1152145"/>
          </a:xfrm>
          <a:prstGeom prst="rect">
            <a:avLst/>
          </a:prstGeom>
        </p:spPr>
        <p:txBody>
          <a:bodyPr/>
          <a:lstStyle>
            <a:lvl1pPr indent="14178" defTabSz="1020840">
              <a:defRPr sz="7176"/>
            </a:lvl1pPr>
          </a:lstStyle>
          <a:p>
            <a:pPr/>
            <a:r>
              <a:t>4) Separate peptides using reverse phase chromatography</a:t>
            </a:r>
          </a:p>
        </p:txBody>
      </p:sp>
      <p:sp>
        <p:nvSpPr>
          <p:cNvPr id="1402" name="TextBox 2"/>
          <p:cNvSpPr txBox="1"/>
          <p:nvPr/>
        </p:nvSpPr>
        <p:spPr>
          <a:xfrm>
            <a:off x="12575829" y="3276947"/>
            <a:ext cx="11433791" cy="26732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0" indent="0" defTabSz="821531">
              <a:lnSpc>
                <a:spcPct val="100000"/>
              </a:lnSpc>
              <a:spcBef>
                <a:spcPts val="1900"/>
              </a:spcBef>
              <a:defRPr spc="0" sz="5400"/>
            </a:pPr>
            <a:r>
              <a:t>High Performance Liquid Chromatography (HPLC)</a:t>
            </a:r>
          </a:p>
          <a:p>
            <a:pPr marR="0" indent="0" defTabSz="821531">
              <a:lnSpc>
                <a:spcPct val="100000"/>
              </a:lnSpc>
              <a:spcBef>
                <a:spcPts val="1900"/>
              </a:spcBef>
              <a:defRPr spc="0" sz="5400"/>
            </a:pPr>
            <a:r>
              <a:t>(The Robin To Mass Spec’s Batman!)</a:t>
            </a:r>
          </a:p>
        </p:txBody>
      </p:sp>
      <p:pic>
        <p:nvPicPr>
          <p:cNvPr id="1403" name="Picture 6" descr="Picture 6"/>
          <p:cNvPicPr>
            <a:picLocks noChangeAspect="1"/>
          </p:cNvPicPr>
          <p:nvPr/>
        </p:nvPicPr>
        <p:blipFill>
          <a:blip r:embed="rId3">
            <a:extLst/>
          </a:blip>
          <a:stretch>
            <a:fillRect/>
          </a:stretch>
        </p:blipFill>
        <p:spPr>
          <a:xfrm>
            <a:off x="540753" y="3454875"/>
            <a:ext cx="11623491" cy="9406222"/>
          </a:xfrm>
          <a:prstGeom prst="rect">
            <a:avLst/>
          </a:prstGeom>
          <a:ln w="12700">
            <a:miter lim="400000"/>
          </a:ln>
        </p:spPr>
      </p:pic>
      <p:sp>
        <p:nvSpPr>
          <p:cNvPr id="1404" name="By connecting a C18 column to the HPLC, we are able to separate peptides and significantly reduce the complexity of the sample entering the mass spec at any given time"/>
          <p:cNvSpPr txBox="1"/>
          <p:nvPr/>
        </p:nvSpPr>
        <p:spPr>
          <a:xfrm>
            <a:off x="12657583" y="7212884"/>
            <a:ext cx="10300073" cy="563224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R="0" indent="0" defTabSz="821531">
              <a:lnSpc>
                <a:spcPct val="100000"/>
              </a:lnSpc>
              <a:spcBef>
                <a:spcPts val="5900"/>
              </a:spcBef>
              <a:defRPr spc="0" sz="5400"/>
            </a:lvl1pPr>
          </a:lstStyle>
          <a:p>
            <a:pPr/>
            <a:r>
              <a:t>By connecting a C18 column to the HPLC, we are able to separate peptides and significantly reduce the complexity of the sample entering the mass spec at any given time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Proteins are what do the real work…"/>
          <p:cNvSpPr txBox="1"/>
          <p:nvPr>
            <p:ph type="body" idx="1"/>
          </p:nvPr>
        </p:nvSpPr>
        <p:spPr>
          <a:xfrm>
            <a:off x="2143247" y="3643312"/>
            <a:ext cx="20097506" cy="8840392"/>
          </a:xfrm>
          <a:prstGeom prst="rect">
            <a:avLst/>
          </a:prstGeom>
        </p:spPr>
        <p:txBody>
          <a:bodyPr/>
          <a:lstStyle/>
          <a:p>
            <a:pPr marL="585073" indent="-585073" defTabSz="640794">
              <a:spcBef>
                <a:spcPts val="4600"/>
              </a:spcBef>
              <a:defRPr sz="4212"/>
            </a:pPr>
            <a:r>
              <a:t>Proteins are what do the real work</a:t>
            </a:r>
          </a:p>
          <a:p>
            <a:pPr marL="585073" indent="-585073" defTabSz="640794">
              <a:spcBef>
                <a:spcPts val="4600"/>
              </a:spcBef>
              <a:defRPr sz="4212"/>
            </a:pPr>
            <a:r>
              <a:t>There are many disconnects between DNA, RNA, and protein</a:t>
            </a:r>
          </a:p>
          <a:p>
            <a:pPr lvl="4" marL="1971912" indent="-585073" defTabSz="640794">
              <a:spcBef>
                <a:spcPts val="1400"/>
              </a:spcBef>
              <a:defRPr sz="4212"/>
            </a:pPr>
            <a:r>
              <a:t>Alternative splicing</a:t>
            </a:r>
          </a:p>
          <a:p>
            <a:pPr lvl="4" marL="1971912" indent="-585073" defTabSz="640794">
              <a:spcBef>
                <a:spcPts val="1400"/>
              </a:spcBef>
              <a:defRPr sz="4212"/>
            </a:pPr>
            <a:r>
              <a:t>Nonsense mediated decay</a:t>
            </a:r>
          </a:p>
          <a:p>
            <a:pPr lvl="4" marL="1971912" indent="-585073" defTabSz="640794">
              <a:spcBef>
                <a:spcPts val="1400"/>
              </a:spcBef>
              <a:defRPr sz="4212"/>
            </a:pPr>
            <a:r>
              <a:t>Post-translational modifications</a:t>
            </a:r>
          </a:p>
          <a:p>
            <a:pPr lvl="4" marL="1971912" indent="-585073" defTabSz="640794">
              <a:spcBef>
                <a:spcPts val="1400"/>
              </a:spcBef>
              <a:defRPr sz="4212"/>
            </a:pPr>
            <a:r>
              <a:t>Protein turnover</a:t>
            </a:r>
          </a:p>
          <a:p>
            <a:pPr lvl="4" marL="585073" indent="-585073" defTabSz="640794">
              <a:spcBef>
                <a:spcPts val="4600"/>
              </a:spcBef>
              <a:defRPr sz="4212"/>
            </a:pPr>
            <a:r>
              <a:t>Measuring just nucleic acids does not inform us on:</a:t>
            </a:r>
          </a:p>
          <a:p>
            <a:pPr lvl="5" marL="1968743" indent="-585073" defTabSz="640794">
              <a:spcBef>
                <a:spcPts val="1400"/>
              </a:spcBef>
              <a:defRPr sz="4212"/>
            </a:pPr>
            <a:r>
              <a:t>Where the protein is</a:t>
            </a:r>
          </a:p>
          <a:p>
            <a:pPr lvl="5" marL="1968743" indent="-585073" defTabSz="640794">
              <a:spcBef>
                <a:spcPts val="1400"/>
              </a:spcBef>
              <a:defRPr sz="4212"/>
            </a:pPr>
            <a:r>
              <a:t>How much of the protein there is</a:t>
            </a:r>
          </a:p>
          <a:p>
            <a:pPr lvl="5" marL="1968743" indent="-585073" defTabSz="640794">
              <a:spcBef>
                <a:spcPts val="1400"/>
              </a:spcBef>
              <a:defRPr sz="4212"/>
            </a:pPr>
            <a:r>
              <a:t>How rapidly that protein is turned over (my specialty)</a:t>
            </a:r>
          </a:p>
        </p:txBody>
      </p:sp>
      <p:grpSp>
        <p:nvGrpSpPr>
          <p:cNvPr id="248" name="Group"/>
          <p:cNvGrpSpPr/>
          <p:nvPr/>
        </p:nvGrpSpPr>
        <p:grpSpPr>
          <a:xfrm>
            <a:off x="21293247" y="118785"/>
            <a:ext cx="2964014" cy="980138"/>
            <a:chOff x="0" y="0"/>
            <a:chExt cx="2964012" cy="980137"/>
          </a:xfrm>
        </p:grpSpPr>
        <p:pic>
          <p:nvPicPr>
            <p:cNvPr id="246"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247"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24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250"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So why measure at the protein pevel?</a:t>
            </a:r>
          </a:p>
        </p:txBody>
      </p:sp>
      <p:sp>
        <p:nvSpPr>
          <p:cNvPr id="251" name="Rectangle"/>
          <p:cNvSpPr/>
          <p:nvPr/>
        </p:nvSpPr>
        <p:spPr>
          <a:xfrm>
            <a:off x="1592834" y="5658406"/>
            <a:ext cx="20787427" cy="7646371"/>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88" name="Group 99"/>
          <p:cNvGrpSpPr/>
          <p:nvPr/>
        </p:nvGrpSpPr>
        <p:grpSpPr>
          <a:xfrm>
            <a:off x="4891032" y="3523823"/>
            <a:ext cx="11291995" cy="9223976"/>
            <a:chOff x="0" y="0"/>
            <a:chExt cx="11291994" cy="9223974"/>
          </a:xfrm>
        </p:grpSpPr>
        <p:grpSp>
          <p:nvGrpSpPr>
            <p:cNvPr id="1485" name="Group 87"/>
            <p:cNvGrpSpPr/>
            <p:nvPr/>
          </p:nvGrpSpPr>
          <p:grpSpPr>
            <a:xfrm>
              <a:off x="0" y="-1"/>
              <a:ext cx="11291995" cy="9223976"/>
              <a:chOff x="0" y="0"/>
              <a:chExt cx="11291994" cy="9223974"/>
            </a:xfrm>
          </p:grpSpPr>
          <p:sp>
            <p:nvSpPr>
              <p:cNvPr id="1408" name="Arc 2"/>
              <p:cNvSpPr/>
              <p:nvPr/>
            </p:nvSpPr>
            <p:spPr>
              <a:xfrm rot="2651873">
                <a:off x="986539" y="3090228"/>
                <a:ext cx="4670213" cy="472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38100" cap="flat">
                <a:solidFill>
                  <a:srgbClr val="00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latin typeface="Calibri"/>
                    <a:ea typeface="Calibri"/>
                    <a:cs typeface="Calibri"/>
                    <a:sym typeface="Calibri"/>
                  </a:defRPr>
                </a:pPr>
              </a:p>
            </p:txBody>
          </p:sp>
          <p:grpSp>
            <p:nvGrpSpPr>
              <p:cNvPr id="1427" name="Group 29"/>
              <p:cNvGrpSpPr/>
              <p:nvPr/>
            </p:nvGrpSpPr>
            <p:grpSpPr>
              <a:xfrm>
                <a:off x="4315479" y="0"/>
                <a:ext cx="5658192" cy="3602205"/>
                <a:chOff x="0" y="0"/>
                <a:chExt cx="5658190" cy="3602204"/>
              </a:xfrm>
            </p:grpSpPr>
            <p:sp>
              <p:nvSpPr>
                <p:cNvPr id="1409" name="Straight Connector 4"/>
                <p:cNvSpPr/>
                <p:nvPr/>
              </p:nvSpPr>
              <p:spPr>
                <a:xfrm flipV="1">
                  <a:off x="-1" y="3136692"/>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0" name="Straight Connector 5"/>
                <p:cNvSpPr/>
                <p:nvPr/>
              </p:nvSpPr>
              <p:spPr>
                <a:xfrm flipH="1" flipV="1">
                  <a:off x="199507" y="3149990"/>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1" name="Straight Connector 13"/>
                <p:cNvSpPr/>
                <p:nvPr/>
              </p:nvSpPr>
              <p:spPr>
                <a:xfrm flipV="1">
                  <a:off x="637307" y="2759846"/>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2" name="Straight Connector 14"/>
                <p:cNvSpPr/>
                <p:nvPr/>
              </p:nvSpPr>
              <p:spPr>
                <a:xfrm flipH="1" flipV="1">
                  <a:off x="836815" y="2773144"/>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3" name="Straight Connector 15"/>
                <p:cNvSpPr/>
                <p:nvPr/>
              </p:nvSpPr>
              <p:spPr>
                <a:xfrm flipV="1">
                  <a:off x="1269071" y="2377455"/>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4" name="Straight Connector 16"/>
                <p:cNvSpPr/>
                <p:nvPr/>
              </p:nvSpPr>
              <p:spPr>
                <a:xfrm flipH="1" flipV="1">
                  <a:off x="1468579" y="2390754"/>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5" name="Straight Connector 17"/>
                <p:cNvSpPr/>
                <p:nvPr/>
              </p:nvSpPr>
              <p:spPr>
                <a:xfrm flipV="1">
                  <a:off x="1889752" y="1967358"/>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6" name="Straight Connector 18"/>
                <p:cNvSpPr/>
                <p:nvPr/>
              </p:nvSpPr>
              <p:spPr>
                <a:xfrm flipH="1" flipV="1">
                  <a:off x="2089260" y="1980656"/>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7" name="Straight Connector 19"/>
                <p:cNvSpPr/>
                <p:nvPr/>
              </p:nvSpPr>
              <p:spPr>
                <a:xfrm flipV="1">
                  <a:off x="2527057" y="1573887"/>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8" name="Straight Connector 20"/>
                <p:cNvSpPr/>
                <p:nvPr/>
              </p:nvSpPr>
              <p:spPr>
                <a:xfrm flipH="1" flipV="1">
                  <a:off x="2709939" y="1587186"/>
                  <a:ext cx="432262"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19" name="Straight Connector 21"/>
                <p:cNvSpPr/>
                <p:nvPr/>
              </p:nvSpPr>
              <p:spPr>
                <a:xfrm flipV="1">
                  <a:off x="3147738" y="1180416"/>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20" name="Straight Connector 22"/>
                <p:cNvSpPr/>
                <p:nvPr/>
              </p:nvSpPr>
              <p:spPr>
                <a:xfrm flipH="1" flipV="1">
                  <a:off x="3347245" y="1193714"/>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21" name="Straight Connector 23"/>
                <p:cNvSpPr/>
                <p:nvPr/>
              </p:nvSpPr>
              <p:spPr>
                <a:xfrm flipV="1">
                  <a:off x="3768423" y="770318"/>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22" name="Straight Connector 24"/>
                <p:cNvSpPr/>
                <p:nvPr/>
              </p:nvSpPr>
              <p:spPr>
                <a:xfrm flipH="1" flipV="1">
                  <a:off x="3967931" y="783616"/>
                  <a:ext cx="432262"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23" name="Straight Connector 25"/>
                <p:cNvSpPr/>
                <p:nvPr/>
              </p:nvSpPr>
              <p:spPr>
                <a:xfrm flipV="1">
                  <a:off x="4389109" y="376846"/>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24" name="Straight Connector 26"/>
                <p:cNvSpPr/>
                <p:nvPr/>
              </p:nvSpPr>
              <p:spPr>
                <a:xfrm flipH="1" flipV="1">
                  <a:off x="4588618" y="390144"/>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25" name="Straight Connector 27"/>
                <p:cNvSpPr/>
                <p:nvPr/>
              </p:nvSpPr>
              <p:spPr>
                <a:xfrm flipV="1">
                  <a:off x="5026421" y="0"/>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26" name="Straight Connector 28"/>
                <p:cNvSpPr/>
                <p:nvPr/>
              </p:nvSpPr>
              <p:spPr>
                <a:xfrm flipH="1" flipV="1">
                  <a:off x="5225930" y="13298"/>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1446" name="Group 30"/>
              <p:cNvGrpSpPr/>
              <p:nvPr/>
            </p:nvGrpSpPr>
            <p:grpSpPr>
              <a:xfrm>
                <a:off x="4664830" y="2420050"/>
                <a:ext cx="6249960" cy="2476809"/>
                <a:chOff x="0" y="0"/>
                <a:chExt cx="6249958" cy="2476808"/>
              </a:xfrm>
            </p:grpSpPr>
            <p:sp>
              <p:nvSpPr>
                <p:cNvPr id="1428" name="Straight Connector 31"/>
                <p:cNvSpPr/>
                <p:nvPr/>
              </p:nvSpPr>
              <p:spPr>
                <a:xfrm flipV="1">
                  <a:off x="-1" y="2060970"/>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29" name="Straight Connector 32"/>
                <p:cNvSpPr/>
                <p:nvPr/>
              </p:nvSpPr>
              <p:spPr>
                <a:xfrm flipH="1" flipV="1">
                  <a:off x="286432" y="2073996"/>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0" name="Straight Connector 33"/>
                <p:cNvSpPr/>
                <p:nvPr/>
              </p:nvSpPr>
              <p:spPr>
                <a:xfrm flipV="1">
                  <a:off x="700107" y="1820089"/>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1" name="Straight Connector 34"/>
                <p:cNvSpPr/>
                <p:nvPr/>
              </p:nvSpPr>
              <p:spPr>
                <a:xfrm flipH="1" flipV="1">
                  <a:off x="986540" y="1833116"/>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2" name="Straight Connector 35"/>
                <p:cNvSpPr/>
                <p:nvPr/>
              </p:nvSpPr>
              <p:spPr>
                <a:xfrm flipV="1">
                  <a:off x="1395900" y="1572663"/>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3" name="Straight Connector 36"/>
                <p:cNvSpPr/>
                <p:nvPr/>
              </p:nvSpPr>
              <p:spPr>
                <a:xfrm flipH="1" flipV="1">
                  <a:off x="1682333" y="1585689"/>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4" name="Straight Connector 37"/>
                <p:cNvSpPr/>
                <p:nvPr/>
              </p:nvSpPr>
              <p:spPr>
                <a:xfrm flipV="1">
                  <a:off x="2086412" y="1295864"/>
                  <a:ext cx="289108" cy="41584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5" name="Straight Connector 38"/>
                <p:cNvSpPr/>
                <p:nvPr/>
              </p:nvSpPr>
              <p:spPr>
                <a:xfrm flipH="1" flipV="1">
                  <a:off x="2372845" y="1308891"/>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6" name="Straight Connector 39"/>
                <p:cNvSpPr/>
                <p:nvPr/>
              </p:nvSpPr>
              <p:spPr>
                <a:xfrm flipV="1">
                  <a:off x="2789864" y="1038700"/>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7" name="Straight Connector 40"/>
                <p:cNvSpPr/>
                <p:nvPr/>
              </p:nvSpPr>
              <p:spPr>
                <a:xfrm flipH="1" flipV="1">
                  <a:off x="3060011" y="1048380"/>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8" name="Straight Connector 41"/>
                <p:cNvSpPr/>
                <p:nvPr/>
              </p:nvSpPr>
              <p:spPr>
                <a:xfrm flipV="1">
                  <a:off x="3477030" y="778187"/>
                  <a:ext cx="289108" cy="41584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39" name="Straight Connector 42"/>
                <p:cNvSpPr/>
                <p:nvPr/>
              </p:nvSpPr>
              <p:spPr>
                <a:xfrm flipH="1" flipV="1">
                  <a:off x="3763462" y="791214"/>
                  <a:ext cx="408696"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40" name="Straight Connector 43"/>
                <p:cNvSpPr/>
                <p:nvPr/>
              </p:nvSpPr>
              <p:spPr>
                <a:xfrm flipV="1">
                  <a:off x="4167548" y="501390"/>
                  <a:ext cx="289107"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41" name="Straight Connector 44"/>
                <p:cNvSpPr/>
                <p:nvPr/>
              </p:nvSpPr>
              <p:spPr>
                <a:xfrm flipH="1" flipV="1">
                  <a:off x="4453980" y="514417"/>
                  <a:ext cx="408696" cy="158648"/>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42" name="Straight Connector 45"/>
                <p:cNvSpPr/>
                <p:nvPr/>
              </p:nvSpPr>
              <p:spPr>
                <a:xfrm flipV="1">
                  <a:off x="4854720" y="240879"/>
                  <a:ext cx="289107"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43" name="Straight Connector 46"/>
                <p:cNvSpPr/>
                <p:nvPr/>
              </p:nvSpPr>
              <p:spPr>
                <a:xfrm flipH="1" flipV="1">
                  <a:off x="5141152" y="253905"/>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44" name="Straight Connector 47"/>
                <p:cNvSpPr/>
                <p:nvPr/>
              </p:nvSpPr>
              <p:spPr>
                <a:xfrm flipV="1">
                  <a:off x="5554831" y="0"/>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45" name="Straight Connector 48"/>
                <p:cNvSpPr/>
                <p:nvPr/>
              </p:nvSpPr>
              <p:spPr>
                <a:xfrm flipH="1" flipV="1">
                  <a:off x="5841264" y="13026"/>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1465" name="Group 49"/>
              <p:cNvGrpSpPr/>
              <p:nvPr/>
            </p:nvGrpSpPr>
            <p:grpSpPr>
              <a:xfrm>
                <a:off x="4650685" y="5616559"/>
                <a:ext cx="6641310" cy="775231"/>
                <a:chOff x="0" y="0"/>
                <a:chExt cx="6641309" cy="775229"/>
              </a:xfrm>
            </p:grpSpPr>
            <p:sp>
              <p:nvSpPr>
                <p:cNvPr id="1447" name="Straight Connector 50"/>
                <p:cNvSpPr/>
                <p:nvPr/>
              </p:nvSpPr>
              <p:spPr>
                <a:xfrm flipV="1">
                  <a:off x="-1" y="-1"/>
                  <a:ext cx="436457" cy="256928"/>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48" name="Straight Connector 51"/>
                <p:cNvSpPr/>
                <p:nvPr/>
              </p:nvSpPr>
              <p:spPr>
                <a:xfrm flipH="1" flipV="1">
                  <a:off x="428580" y="10716"/>
                  <a:ext cx="304968"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49" name="Straight Connector 52"/>
                <p:cNvSpPr/>
                <p:nvPr/>
              </p:nvSpPr>
              <p:spPr>
                <a:xfrm flipV="1">
                  <a:off x="736699" y="73808"/>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0" name="Straight Connector 53"/>
                <p:cNvSpPr/>
                <p:nvPr/>
              </p:nvSpPr>
              <p:spPr>
                <a:xfrm flipH="1" flipV="1">
                  <a:off x="1165280" y="84524"/>
                  <a:ext cx="304968" cy="3149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1" name="Straight Connector 54"/>
                <p:cNvSpPr/>
                <p:nvPr/>
              </p:nvSpPr>
              <p:spPr>
                <a:xfrm flipV="1">
                  <a:off x="1472216" y="139866"/>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2" name="Straight Connector 55"/>
                <p:cNvSpPr/>
                <p:nvPr/>
              </p:nvSpPr>
              <p:spPr>
                <a:xfrm flipH="1" flipV="1">
                  <a:off x="1900797" y="150582"/>
                  <a:ext cx="304967"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3" name="Straight Connector 56"/>
                <p:cNvSpPr/>
                <p:nvPr/>
              </p:nvSpPr>
              <p:spPr>
                <a:xfrm flipV="1">
                  <a:off x="2215211" y="177034"/>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4" name="Straight Connector 57"/>
                <p:cNvSpPr/>
                <p:nvPr/>
              </p:nvSpPr>
              <p:spPr>
                <a:xfrm flipH="1" flipV="1">
                  <a:off x="2643792" y="187750"/>
                  <a:ext cx="304968"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5" name="Straight Connector 58"/>
                <p:cNvSpPr/>
                <p:nvPr/>
              </p:nvSpPr>
              <p:spPr>
                <a:xfrm flipV="1">
                  <a:off x="2961755" y="237446"/>
                  <a:ext cx="436457"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6" name="Straight Connector 59"/>
                <p:cNvSpPr/>
                <p:nvPr/>
              </p:nvSpPr>
              <p:spPr>
                <a:xfrm flipH="1" flipV="1">
                  <a:off x="3376940" y="238315"/>
                  <a:ext cx="304967" cy="3149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7" name="Straight Connector 60"/>
                <p:cNvSpPr/>
                <p:nvPr/>
              </p:nvSpPr>
              <p:spPr>
                <a:xfrm flipV="1">
                  <a:off x="3694904" y="288010"/>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8" name="Straight Connector 61"/>
                <p:cNvSpPr/>
                <p:nvPr/>
              </p:nvSpPr>
              <p:spPr>
                <a:xfrm flipH="1" flipV="1">
                  <a:off x="4123485" y="298726"/>
                  <a:ext cx="304968" cy="3149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59" name="Straight Connector 62"/>
                <p:cNvSpPr/>
                <p:nvPr/>
              </p:nvSpPr>
              <p:spPr>
                <a:xfrm flipV="1">
                  <a:off x="4437905" y="325181"/>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60" name="Straight Connector 63"/>
                <p:cNvSpPr/>
                <p:nvPr/>
              </p:nvSpPr>
              <p:spPr>
                <a:xfrm flipH="1" flipV="1">
                  <a:off x="4866485" y="335897"/>
                  <a:ext cx="304968" cy="3149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61" name="Straight Connector 64"/>
                <p:cNvSpPr/>
                <p:nvPr/>
              </p:nvSpPr>
              <p:spPr>
                <a:xfrm flipV="1">
                  <a:off x="5171058" y="375749"/>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62" name="Straight Connector 65"/>
                <p:cNvSpPr/>
                <p:nvPr/>
              </p:nvSpPr>
              <p:spPr>
                <a:xfrm flipH="1" flipV="1">
                  <a:off x="5599639" y="386465"/>
                  <a:ext cx="304968"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63" name="Straight Connector 66"/>
                <p:cNvSpPr/>
                <p:nvPr/>
              </p:nvSpPr>
              <p:spPr>
                <a:xfrm flipV="1">
                  <a:off x="5907761" y="449560"/>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64" name="Straight Connector 67"/>
                <p:cNvSpPr/>
                <p:nvPr/>
              </p:nvSpPr>
              <p:spPr>
                <a:xfrm flipH="1" flipV="1">
                  <a:off x="6336342" y="460276"/>
                  <a:ext cx="304968"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1484" name="Group 68"/>
              <p:cNvGrpSpPr/>
              <p:nvPr/>
            </p:nvGrpSpPr>
            <p:grpSpPr>
              <a:xfrm>
                <a:off x="4246471" y="7305014"/>
                <a:ext cx="6428087" cy="1918961"/>
                <a:chOff x="0" y="0"/>
                <a:chExt cx="6428086" cy="1918960"/>
              </a:xfrm>
            </p:grpSpPr>
            <p:sp>
              <p:nvSpPr>
                <p:cNvPr id="1466" name="Straight Connector 69"/>
                <p:cNvSpPr/>
                <p:nvPr/>
              </p:nvSpPr>
              <p:spPr>
                <a:xfrm flipV="1">
                  <a:off x="0" y="-1"/>
                  <a:ext cx="476718" cy="171011"/>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67" name="Straight Connector 70"/>
                <p:cNvSpPr/>
                <p:nvPr/>
              </p:nvSpPr>
              <p:spPr>
                <a:xfrm flipH="1" flipV="1">
                  <a:off x="466983" y="9059"/>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68" name="Straight Connector 71"/>
                <p:cNvSpPr/>
                <p:nvPr/>
              </p:nvSpPr>
              <p:spPr>
                <a:xfrm flipV="1">
                  <a:off x="710004" y="209923"/>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69" name="Straight Connector 72"/>
                <p:cNvSpPr/>
                <p:nvPr/>
              </p:nvSpPr>
              <p:spPr>
                <a:xfrm flipH="1" flipV="1">
                  <a:off x="1176987" y="218982"/>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0" name="Straight Connector 73"/>
                <p:cNvSpPr/>
                <p:nvPr/>
              </p:nvSpPr>
              <p:spPr>
                <a:xfrm flipV="1">
                  <a:off x="1420292" y="412010"/>
                  <a:ext cx="476719" cy="171011"/>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1" name="Straight Connector 74"/>
                <p:cNvSpPr/>
                <p:nvPr/>
              </p:nvSpPr>
              <p:spPr>
                <a:xfrm flipH="1" flipV="1">
                  <a:off x="1887275" y="421070"/>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2" name="Straight Connector 75"/>
                <p:cNvSpPr/>
                <p:nvPr/>
              </p:nvSpPr>
              <p:spPr>
                <a:xfrm flipV="1">
                  <a:off x="2143316" y="587110"/>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3" name="Straight Connector 76"/>
                <p:cNvSpPr/>
                <p:nvPr/>
              </p:nvSpPr>
              <p:spPr>
                <a:xfrm flipH="1" flipV="1">
                  <a:off x="2610299" y="596169"/>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4" name="Straight Connector 77"/>
                <p:cNvSpPr/>
                <p:nvPr/>
              </p:nvSpPr>
              <p:spPr>
                <a:xfrm flipV="1">
                  <a:off x="2865491" y="785709"/>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5" name="Straight Connector 78"/>
                <p:cNvSpPr/>
                <p:nvPr/>
              </p:nvSpPr>
              <p:spPr>
                <a:xfrm flipH="1" flipV="1">
                  <a:off x="3321149" y="782595"/>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6" name="Straight Connector 79"/>
                <p:cNvSpPr/>
                <p:nvPr/>
              </p:nvSpPr>
              <p:spPr>
                <a:xfrm flipV="1">
                  <a:off x="3576342" y="972133"/>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7" name="Straight Connector 80"/>
                <p:cNvSpPr/>
                <p:nvPr/>
              </p:nvSpPr>
              <p:spPr>
                <a:xfrm flipH="1" flipV="1">
                  <a:off x="4043325" y="981192"/>
                  <a:ext cx="240871"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8" name="Straight Connector 81"/>
                <p:cNvSpPr/>
                <p:nvPr/>
              </p:nvSpPr>
              <p:spPr>
                <a:xfrm flipV="1">
                  <a:off x="4299371" y="1147237"/>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79" name="Straight Connector 82"/>
                <p:cNvSpPr/>
                <p:nvPr/>
              </p:nvSpPr>
              <p:spPr>
                <a:xfrm flipH="1" flipV="1">
                  <a:off x="4766354" y="1156296"/>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80" name="Straight Connector 83"/>
                <p:cNvSpPr/>
                <p:nvPr/>
              </p:nvSpPr>
              <p:spPr>
                <a:xfrm flipV="1">
                  <a:off x="5010226" y="1333665"/>
                  <a:ext cx="476719" cy="171011"/>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81" name="Straight Connector 84"/>
                <p:cNvSpPr/>
                <p:nvPr/>
              </p:nvSpPr>
              <p:spPr>
                <a:xfrm flipH="1" flipV="1">
                  <a:off x="5477209" y="1342725"/>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82" name="Straight Connector 85"/>
                <p:cNvSpPr/>
                <p:nvPr/>
              </p:nvSpPr>
              <p:spPr>
                <a:xfrm flipV="1">
                  <a:off x="5720234" y="1543592"/>
                  <a:ext cx="476718"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483" name="Straight Connector 86"/>
                <p:cNvSpPr/>
                <p:nvPr/>
              </p:nvSpPr>
              <p:spPr>
                <a:xfrm flipH="1" flipV="1">
                  <a:off x="6187217" y="1552651"/>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sp>
          <p:nvSpPr>
            <p:cNvPr id="1486" name="TextBox 88"/>
            <p:cNvSpPr txBox="1"/>
            <p:nvPr/>
          </p:nvSpPr>
          <p:spPr>
            <a:xfrm>
              <a:off x="3127961" y="4943922"/>
              <a:ext cx="1130966" cy="6407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1828800">
                <a:lnSpc>
                  <a:spcPct val="100000"/>
                </a:lnSpc>
                <a:defRPr spc="0" sz="3600">
                  <a:solidFill>
                    <a:srgbClr val="FF0000"/>
                  </a:solidFill>
                  <a:latin typeface="Calibri"/>
                  <a:ea typeface="Calibri"/>
                  <a:cs typeface="Calibri"/>
                  <a:sym typeface="Calibri"/>
                </a:defRPr>
              </a:lvl1pPr>
            </a:lstStyle>
            <a:p>
              <a:pPr/>
              <a:r>
                <a:t>Bead</a:t>
              </a:r>
            </a:p>
          </p:txBody>
        </p:sp>
        <p:sp>
          <p:nvSpPr>
            <p:cNvPr id="1487" name="TextBox 89"/>
            <p:cNvSpPr txBox="1"/>
            <p:nvPr/>
          </p:nvSpPr>
          <p:spPr>
            <a:xfrm rot="19551136">
              <a:off x="5704015" y="639508"/>
              <a:ext cx="2182659" cy="6407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1828800">
                <a:lnSpc>
                  <a:spcPct val="100000"/>
                </a:lnSpc>
                <a:defRPr spc="0" sz="3600">
                  <a:solidFill>
                    <a:srgbClr val="FF0000"/>
                  </a:solidFill>
                  <a:latin typeface="Calibri"/>
                  <a:ea typeface="Calibri"/>
                  <a:cs typeface="Calibri"/>
                  <a:sym typeface="Calibri"/>
                </a:defRPr>
              </a:lvl1pPr>
            </a:lstStyle>
            <a:p>
              <a:pPr/>
              <a:r>
                <a:t>C18 chains</a:t>
              </a:r>
            </a:p>
          </p:txBody>
        </p:sp>
      </p:grpSp>
      <p:sp>
        <p:nvSpPr>
          <p:cNvPr id="1489" name="TextBox 101"/>
          <p:cNvSpPr txBox="1"/>
          <p:nvPr/>
        </p:nvSpPr>
        <p:spPr>
          <a:xfrm>
            <a:off x="777241" y="590550"/>
            <a:ext cx="22619969" cy="130617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marR="0" indent="15411" algn="ctr">
              <a:lnSpc>
                <a:spcPct val="100000"/>
              </a:lnSpc>
              <a:defRPr spc="0" sz="7800"/>
            </a:lvl1pPr>
          </a:lstStyle>
          <a:p>
            <a:pPr/>
            <a:r>
              <a:t>C18 resin</a:t>
            </a:r>
          </a:p>
        </p:txBody>
      </p:sp>
      <p:grpSp>
        <p:nvGrpSpPr>
          <p:cNvPr id="1492" name="Group"/>
          <p:cNvGrpSpPr/>
          <p:nvPr/>
        </p:nvGrpSpPr>
        <p:grpSpPr>
          <a:xfrm>
            <a:off x="21293247" y="118785"/>
            <a:ext cx="2964014" cy="980138"/>
            <a:chOff x="0" y="0"/>
            <a:chExt cx="2964012" cy="980137"/>
          </a:xfrm>
        </p:grpSpPr>
        <p:pic>
          <p:nvPicPr>
            <p:cNvPr id="1490"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491"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493"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7" name="Freeform 96"/>
          <p:cNvSpPr/>
          <p:nvPr/>
        </p:nvSpPr>
        <p:spPr>
          <a:xfrm>
            <a:off x="11772235" y="4700261"/>
            <a:ext cx="1429791" cy="7597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9" y="79"/>
                  <a:pt x="866" y="152"/>
                  <a:pt x="1256" y="236"/>
                </a:cubicBezTo>
                <a:cubicBezTo>
                  <a:pt x="1455" y="279"/>
                  <a:pt x="1574" y="333"/>
                  <a:pt x="1758" y="378"/>
                </a:cubicBezTo>
                <a:cubicBezTo>
                  <a:pt x="2412" y="538"/>
                  <a:pt x="3173" y="683"/>
                  <a:pt x="3767" y="851"/>
                </a:cubicBezTo>
                <a:cubicBezTo>
                  <a:pt x="5069" y="1218"/>
                  <a:pt x="4395" y="1046"/>
                  <a:pt x="5777" y="1371"/>
                </a:cubicBezTo>
                <a:cubicBezTo>
                  <a:pt x="6384" y="1713"/>
                  <a:pt x="5579" y="1339"/>
                  <a:pt x="8037" y="1843"/>
                </a:cubicBezTo>
                <a:cubicBezTo>
                  <a:pt x="8367" y="1911"/>
                  <a:pt x="8469" y="2011"/>
                  <a:pt x="8791" y="2080"/>
                </a:cubicBezTo>
                <a:cubicBezTo>
                  <a:pt x="9648" y="2264"/>
                  <a:pt x="10633" y="2426"/>
                  <a:pt x="11553" y="2600"/>
                </a:cubicBezTo>
                <a:cubicBezTo>
                  <a:pt x="11972" y="2678"/>
                  <a:pt x="12419" y="2752"/>
                  <a:pt x="12809" y="2836"/>
                </a:cubicBezTo>
                <a:cubicBezTo>
                  <a:pt x="13395" y="2962"/>
                  <a:pt x="13964" y="3091"/>
                  <a:pt x="14567" y="3214"/>
                </a:cubicBezTo>
                <a:cubicBezTo>
                  <a:pt x="14969" y="3296"/>
                  <a:pt x="15381" y="3376"/>
                  <a:pt x="15823" y="3450"/>
                </a:cubicBezTo>
                <a:cubicBezTo>
                  <a:pt x="17321" y="3701"/>
                  <a:pt x="16504" y="3477"/>
                  <a:pt x="18084" y="3828"/>
                </a:cubicBezTo>
                <a:cubicBezTo>
                  <a:pt x="21237" y="4530"/>
                  <a:pt x="18391" y="3981"/>
                  <a:pt x="20344" y="4348"/>
                </a:cubicBezTo>
                <a:cubicBezTo>
                  <a:pt x="20428" y="4411"/>
                  <a:pt x="20455" y="4478"/>
                  <a:pt x="20595" y="4537"/>
                </a:cubicBezTo>
                <a:cubicBezTo>
                  <a:pt x="20794" y="4621"/>
                  <a:pt x="21205" y="4686"/>
                  <a:pt x="21349" y="4774"/>
                </a:cubicBezTo>
                <a:cubicBezTo>
                  <a:pt x="21547" y="4895"/>
                  <a:pt x="21516" y="5026"/>
                  <a:pt x="21600" y="5152"/>
                </a:cubicBezTo>
                <a:cubicBezTo>
                  <a:pt x="21433" y="5498"/>
                  <a:pt x="21434" y="5849"/>
                  <a:pt x="21098" y="6192"/>
                </a:cubicBezTo>
                <a:cubicBezTo>
                  <a:pt x="21009" y="6282"/>
                  <a:pt x="20581" y="6348"/>
                  <a:pt x="20344" y="6428"/>
                </a:cubicBezTo>
                <a:cubicBezTo>
                  <a:pt x="19319" y="6775"/>
                  <a:pt x="20495" y="6494"/>
                  <a:pt x="18335" y="6901"/>
                </a:cubicBezTo>
                <a:lnTo>
                  <a:pt x="17330" y="7090"/>
                </a:lnTo>
                <a:cubicBezTo>
                  <a:pt x="17079" y="7137"/>
                  <a:pt x="16795" y="7179"/>
                  <a:pt x="16577" y="7232"/>
                </a:cubicBezTo>
                <a:cubicBezTo>
                  <a:pt x="15991" y="7373"/>
                  <a:pt x="15582" y="7549"/>
                  <a:pt x="14819" y="7657"/>
                </a:cubicBezTo>
                <a:cubicBezTo>
                  <a:pt x="14484" y="7704"/>
                  <a:pt x="14136" y="7748"/>
                  <a:pt x="13814" y="7799"/>
                </a:cubicBezTo>
                <a:cubicBezTo>
                  <a:pt x="13632" y="7827"/>
                  <a:pt x="13497" y="7865"/>
                  <a:pt x="13312" y="7893"/>
                </a:cubicBezTo>
                <a:cubicBezTo>
                  <a:pt x="12598" y="8001"/>
                  <a:pt x="12261" y="7996"/>
                  <a:pt x="11553" y="8130"/>
                </a:cubicBezTo>
                <a:cubicBezTo>
                  <a:pt x="11257" y="8185"/>
                  <a:pt x="11096" y="8263"/>
                  <a:pt x="10800" y="8319"/>
                </a:cubicBezTo>
                <a:cubicBezTo>
                  <a:pt x="9604" y="8544"/>
                  <a:pt x="9535" y="8532"/>
                  <a:pt x="8288" y="8649"/>
                </a:cubicBezTo>
                <a:cubicBezTo>
                  <a:pt x="7328" y="8921"/>
                  <a:pt x="8348" y="8677"/>
                  <a:pt x="6530" y="8933"/>
                </a:cubicBezTo>
                <a:cubicBezTo>
                  <a:pt x="6246" y="8973"/>
                  <a:pt x="6046" y="9031"/>
                  <a:pt x="5777" y="9075"/>
                </a:cubicBezTo>
                <a:cubicBezTo>
                  <a:pt x="5459" y="9126"/>
                  <a:pt x="5068" y="9161"/>
                  <a:pt x="4772" y="9217"/>
                </a:cubicBezTo>
                <a:cubicBezTo>
                  <a:pt x="2428" y="9658"/>
                  <a:pt x="5693" y="9169"/>
                  <a:pt x="3014" y="9547"/>
                </a:cubicBezTo>
                <a:cubicBezTo>
                  <a:pt x="2967" y="9583"/>
                  <a:pt x="2666" y="9830"/>
                  <a:pt x="2512" y="9878"/>
                </a:cubicBezTo>
                <a:cubicBezTo>
                  <a:pt x="2390" y="9917"/>
                  <a:pt x="2141" y="9936"/>
                  <a:pt x="2009" y="9973"/>
                </a:cubicBezTo>
                <a:cubicBezTo>
                  <a:pt x="1802" y="10031"/>
                  <a:pt x="1674" y="10099"/>
                  <a:pt x="1507" y="10162"/>
                </a:cubicBezTo>
                <a:cubicBezTo>
                  <a:pt x="1423" y="10225"/>
                  <a:pt x="1351" y="10289"/>
                  <a:pt x="1256" y="10351"/>
                </a:cubicBezTo>
                <a:cubicBezTo>
                  <a:pt x="1059" y="10481"/>
                  <a:pt x="768" y="10604"/>
                  <a:pt x="502" y="10729"/>
                </a:cubicBezTo>
                <a:cubicBezTo>
                  <a:pt x="419" y="10824"/>
                  <a:pt x="362" y="10919"/>
                  <a:pt x="251" y="11013"/>
                </a:cubicBezTo>
                <a:cubicBezTo>
                  <a:pt x="194" y="11061"/>
                  <a:pt x="0" y="11105"/>
                  <a:pt x="0" y="11154"/>
                </a:cubicBezTo>
                <a:cubicBezTo>
                  <a:pt x="0" y="11196"/>
                  <a:pt x="254" y="12055"/>
                  <a:pt x="502" y="12242"/>
                </a:cubicBezTo>
                <a:cubicBezTo>
                  <a:pt x="593" y="12310"/>
                  <a:pt x="886" y="12364"/>
                  <a:pt x="1005" y="12431"/>
                </a:cubicBezTo>
                <a:cubicBezTo>
                  <a:pt x="1223" y="12554"/>
                  <a:pt x="1289" y="12685"/>
                  <a:pt x="1507" y="12809"/>
                </a:cubicBezTo>
                <a:cubicBezTo>
                  <a:pt x="1878" y="13018"/>
                  <a:pt x="2046" y="13131"/>
                  <a:pt x="2512" y="13329"/>
                </a:cubicBezTo>
                <a:cubicBezTo>
                  <a:pt x="2664" y="13393"/>
                  <a:pt x="2862" y="13453"/>
                  <a:pt x="3014" y="13518"/>
                </a:cubicBezTo>
                <a:cubicBezTo>
                  <a:pt x="3197" y="13595"/>
                  <a:pt x="3293" y="13680"/>
                  <a:pt x="3516" y="13754"/>
                </a:cubicBezTo>
                <a:cubicBezTo>
                  <a:pt x="3634" y="13793"/>
                  <a:pt x="3873" y="13813"/>
                  <a:pt x="4019" y="13849"/>
                </a:cubicBezTo>
                <a:cubicBezTo>
                  <a:pt x="4461" y="13956"/>
                  <a:pt x="4856" y="14069"/>
                  <a:pt x="5274" y="14179"/>
                </a:cubicBezTo>
                <a:cubicBezTo>
                  <a:pt x="5358" y="14227"/>
                  <a:pt x="5385" y="14279"/>
                  <a:pt x="5526" y="14321"/>
                </a:cubicBezTo>
                <a:cubicBezTo>
                  <a:pt x="6037" y="14475"/>
                  <a:pt x="6625" y="14575"/>
                  <a:pt x="7284" y="14699"/>
                </a:cubicBezTo>
                <a:cubicBezTo>
                  <a:pt x="8122" y="15094"/>
                  <a:pt x="7536" y="14865"/>
                  <a:pt x="9293" y="15361"/>
                </a:cubicBezTo>
                <a:lnTo>
                  <a:pt x="10298" y="15645"/>
                </a:lnTo>
                <a:cubicBezTo>
                  <a:pt x="10381" y="15723"/>
                  <a:pt x="10375" y="15808"/>
                  <a:pt x="10549" y="15881"/>
                </a:cubicBezTo>
                <a:cubicBezTo>
                  <a:pt x="10719" y="15953"/>
                  <a:pt x="11070" y="16004"/>
                  <a:pt x="11302" y="16070"/>
                </a:cubicBezTo>
                <a:cubicBezTo>
                  <a:pt x="12469" y="16399"/>
                  <a:pt x="11569" y="16215"/>
                  <a:pt x="12558" y="16401"/>
                </a:cubicBezTo>
                <a:cubicBezTo>
                  <a:pt x="12809" y="16543"/>
                  <a:pt x="12750" y="16721"/>
                  <a:pt x="13312" y="16826"/>
                </a:cubicBezTo>
                <a:cubicBezTo>
                  <a:pt x="13779" y="16914"/>
                  <a:pt x="13999" y="16943"/>
                  <a:pt x="14316" y="17063"/>
                </a:cubicBezTo>
                <a:cubicBezTo>
                  <a:pt x="15545" y="17525"/>
                  <a:pt x="14157" y="17112"/>
                  <a:pt x="15321" y="17441"/>
                </a:cubicBezTo>
                <a:cubicBezTo>
                  <a:pt x="16289" y="18169"/>
                  <a:pt x="14548" y="16937"/>
                  <a:pt x="16326" y="17866"/>
                </a:cubicBezTo>
                <a:cubicBezTo>
                  <a:pt x="18796" y="19158"/>
                  <a:pt x="16703" y="18457"/>
                  <a:pt x="18586" y="19048"/>
                </a:cubicBezTo>
                <a:cubicBezTo>
                  <a:pt x="19060" y="19671"/>
                  <a:pt x="18909" y="19322"/>
                  <a:pt x="18586" y="20324"/>
                </a:cubicBezTo>
                <a:cubicBezTo>
                  <a:pt x="18536" y="20480"/>
                  <a:pt x="18528" y="20905"/>
                  <a:pt x="18084" y="21127"/>
                </a:cubicBezTo>
                <a:cubicBezTo>
                  <a:pt x="17952" y="21193"/>
                  <a:pt x="17749" y="21253"/>
                  <a:pt x="17581" y="21316"/>
                </a:cubicBezTo>
                <a:lnTo>
                  <a:pt x="17330" y="21600"/>
                </a:lnTo>
              </a:path>
            </a:pathLst>
          </a:custGeom>
          <a:ln w="25400">
            <a:solidFill>
              <a:srgbClr val="42719B"/>
            </a:solidFill>
            <a:miter/>
          </a:ln>
        </p:spPr>
        <p:txBody>
          <a:bodyPr tIns="91439" bIns="91439" anchor="ct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498" name="Freeform 97"/>
          <p:cNvSpPr/>
          <p:nvPr/>
        </p:nvSpPr>
        <p:spPr>
          <a:xfrm>
            <a:off x="12899594" y="3300620"/>
            <a:ext cx="1429790" cy="7597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9" y="79"/>
                  <a:pt x="866" y="152"/>
                  <a:pt x="1256" y="236"/>
                </a:cubicBezTo>
                <a:cubicBezTo>
                  <a:pt x="1455" y="279"/>
                  <a:pt x="1574" y="333"/>
                  <a:pt x="1758" y="378"/>
                </a:cubicBezTo>
                <a:cubicBezTo>
                  <a:pt x="2412" y="538"/>
                  <a:pt x="3173" y="683"/>
                  <a:pt x="3767" y="851"/>
                </a:cubicBezTo>
                <a:cubicBezTo>
                  <a:pt x="5069" y="1218"/>
                  <a:pt x="4395" y="1046"/>
                  <a:pt x="5777" y="1371"/>
                </a:cubicBezTo>
                <a:cubicBezTo>
                  <a:pt x="6384" y="1713"/>
                  <a:pt x="5579" y="1339"/>
                  <a:pt x="8037" y="1843"/>
                </a:cubicBezTo>
                <a:cubicBezTo>
                  <a:pt x="8367" y="1911"/>
                  <a:pt x="8469" y="2011"/>
                  <a:pt x="8791" y="2080"/>
                </a:cubicBezTo>
                <a:cubicBezTo>
                  <a:pt x="9648" y="2264"/>
                  <a:pt x="10633" y="2426"/>
                  <a:pt x="11553" y="2600"/>
                </a:cubicBezTo>
                <a:cubicBezTo>
                  <a:pt x="11972" y="2678"/>
                  <a:pt x="12419" y="2752"/>
                  <a:pt x="12809" y="2836"/>
                </a:cubicBezTo>
                <a:cubicBezTo>
                  <a:pt x="13395" y="2962"/>
                  <a:pt x="13964" y="3091"/>
                  <a:pt x="14567" y="3214"/>
                </a:cubicBezTo>
                <a:cubicBezTo>
                  <a:pt x="14969" y="3296"/>
                  <a:pt x="15381" y="3376"/>
                  <a:pt x="15823" y="3450"/>
                </a:cubicBezTo>
                <a:cubicBezTo>
                  <a:pt x="17321" y="3701"/>
                  <a:pt x="16504" y="3477"/>
                  <a:pt x="18084" y="3828"/>
                </a:cubicBezTo>
                <a:cubicBezTo>
                  <a:pt x="21237" y="4530"/>
                  <a:pt x="18391" y="3981"/>
                  <a:pt x="20344" y="4348"/>
                </a:cubicBezTo>
                <a:cubicBezTo>
                  <a:pt x="20428" y="4411"/>
                  <a:pt x="20455" y="4478"/>
                  <a:pt x="20595" y="4537"/>
                </a:cubicBezTo>
                <a:cubicBezTo>
                  <a:pt x="20794" y="4621"/>
                  <a:pt x="21205" y="4686"/>
                  <a:pt x="21349" y="4774"/>
                </a:cubicBezTo>
                <a:cubicBezTo>
                  <a:pt x="21547" y="4895"/>
                  <a:pt x="21516" y="5026"/>
                  <a:pt x="21600" y="5152"/>
                </a:cubicBezTo>
                <a:cubicBezTo>
                  <a:pt x="21433" y="5498"/>
                  <a:pt x="21434" y="5849"/>
                  <a:pt x="21098" y="6192"/>
                </a:cubicBezTo>
                <a:cubicBezTo>
                  <a:pt x="21009" y="6282"/>
                  <a:pt x="20581" y="6348"/>
                  <a:pt x="20344" y="6428"/>
                </a:cubicBezTo>
                <a:cubicBezTo>
                  <a:pt x="19319" y="6775"/>
                  <a:pt x="20495" y="6494"/>
                  <a:pt x="18335" y="6901"/>
                </a:cubicBezTo>
                <a:lnTo>
                  <a:pt x="17330" y="7090"/>
                </a:lnTo>
                <a:cubicBezTo>
                  <a:pt x="17079" y="7137"/>
                  <a:pt x="16795" y="7179"/>
                  <a:pt x="16577" y="7232"/>
                </a:cubicBezTo>
                <a:cubicBezTo>
                  <a:pt x="15991" y="7373"/>
                  <a:pt x="15582" y="7549"/>
                  <a:pt x="14819" y="7657"/>
                </a:cubicBezTo>
                <a:cubicBezTo>
                  <a:pt x="14484" y="7704"/>
                  <a:pt x="14136" y="7748"/>
                  <a:pt x="13814" y="7799"/>
                </a:cubicBezTo>
                <a:cubicBezTo>
                  <a:pt x="13632" y="7827"/>
                  <a:pt x="13497" y="7865"/>
                  <a:pt x="13312" y="7893"/>
                </a:cubicBezTo>
                <a:cubicBezTo>
                  <a:pt x="12598" y="8001"/>
                  <a:pt x="12261" y="7996"/>
                  <a:pt x="11553" y="8130"/>
                </a:cubicBezTo>
                <a:cubicBezTo>
                  <a:pt x="11257" y="8185"/>
                  <a:pt x="11096" y="8263"/>
                  <a:pt x="10800" y="8319"/>
                </a:cubicBezTo>
                <a:cubicBezTo>
                  <a:pt x="9604" y="8544"/>
                  <a:pt x="9535" y="8532"/>
                  <a:pt x="8288" y="8649"/>
                </a:cubicBezTo>
                <a:cubicBezTo>
                  <a:pt x="7328" y="8921"/>
                  <a:pt x="8348" y="8677"/>
                  <a:pt x="6530" y="8933"/>
                </a:cubicBezTo>
                <a:cubicBezTo>
                  <a:pt x="6246" y="8973"/>
                  <a:pt x="6046" y="9031"/>
                  <a:pt x="5777" y="9075"/>
                </a:cubicBezTo>
                <a:cubicBezTo>
                  <a:pt x="5459" y="9126"/>
                  <a:pt x="5068" y="9161"/>
                  <a:pt x="4772" y="9217"/>
                </a:cubicBezTo>
                <a:cubicBezTo>
                  <a:pt x="2428" y="9658"/>
                  <a:pt x="5693" y="9169"/>
                  <a:pt x="3014" y="9547"/>
                </a:cubicBezTo>
                <a:cubicBezTo>
                  <a:pt x="2967" y="9583"/>
                  <a:pt x="2666" y="9830"/>
                  <a:pt x="2512" y="9878"/>
                </a:cubicBezTo>
                <a:cubicBezTo>
                  <a:pt x="2390" y="9917"/>
                  <a:pt x="2141" y="9936"/>
                  <a:pt x="2009" y="9973"/>
                </a:cubicBezTo>
                <a:cubicBezTo>
                  <a:pt x="1802" y="10031"/>
                  <a:pt x="1674" y="10099"/>
                  <a:pt x="1507" y="10162"/>
                </a:cubicBezTo>
                <a:cubicBezTo>
                  <a:pt x="1423" y="10225"/>
                  <a:pt x="1351" y="10289"/>
                  <a:pt x="1256" y="10351"/>
                </a:cubicBezTo>
                <a:cubicBezTo>
                  <a:pt x="1059" y="10481"/>
                  <a:pt x="768" y="10604"/>
                  <a:pt x="502" y="10729"/>
                </a:cubicBezTo>
                <a:cubicBezTo>
                  <a:pt x="419" y="10824"/>
                  <a:pt x="362" y="10919"/>
                  <a:pt x="251" y="11013"/>
                </a:cubicBezTo>
                <a:cubicBezTo>
                  <a:pt x="194" y="11061"/>
                  <a:pt x="0" y="11105"/>
                  <a:pt x="0" y="11154"/>
                </a:cubicBezTo>
                <a:cubicBezTo>
                  <a:pt x="0" y="11196"/>
                  <a:pt x="254" y="12055"/>
                  <a:pt x="502" y="12242"/>
                </a:cubicBezTo>
                <a:cubicBezTo>
                  <a:pt x="593" y="12310"/>
                  <a:pt x="886" y="12364"/>
                  <a:pt x="1005" y="12431"/>
                </a:cubicBezTo>
                <a:cubicBezTo>
                  <a:pt x="1223" y="12554"/>
                  <a:pt x="1289" y="12685"/>
                  <a:pt x="1507" y="12809"/>
                </a:cubicBezTo>
                <a:cubicBezTo>
                  <a:pt x="1878" y="13018"/>
                  <a:pt x="2046" y="13131"/>
                  <a:pt x="2512" y="13329"/>
                </a:cubicBezTo>
                <a:cubicBezTo>
                  <a:pt x="2664" y="13393"/>
                  <a:pt x="2862" y="13453"/>
                  <a:pt x="3014" y="13518"/>
                </a:cubicBezTo>
                <a:cubicBezTo>
                  <a:pt x="3197" y="13595"/>
                  <a:pt x="3293" y="13680"/>
                  <a:pt x="3516" y="13754"/>
                </a:cubicBezTo>
                <a:cubicBezTo>
                  <a:pt x="3634" y="13793"/>
                  <a:pt x="3873" y="13813"/>
                  <a:pt x="4019" y="13849"/>
                </a:cubicBezTo>
                <a:cubicBezTo>
                  <a:pt x="4461" y="13956"/>
                  <a:pt x="4856" y="14069"/>
                  <a:pt x="5274" y="14179"/>
                </a:cubicBezTo>
                <a:cubicBezTo>
                  <a:pt x="5358" y="14227"/>
                  <a:pt x="5385" y="14279"/>
                  <a:pt x="5526" y="14321"/>
                </a:cubicBezTo>
                <a:cubicBezTo>
                  <a:pt x="6037" y="14475"/>
                  <a:pt x="6625" y="14575"/>
                  <a:pt x="7284" y="14699"/>
                </a:cubicBezTo>
                <a:cubicBezTo>
                  <a:pt x="8122" y="15094"/>
                  <a:pt x="7536" y="14865"/>
                  <a:pt x="9293" y="15361"/>
                </a:cubicBezTo>
                <a:lnTo>
                  <a:pt x="10298" y="15645"/>
                </a:lnTo>
                <a:cubicBezTo>
                  <a:pt x="10381" y="15723"/>
                  <a:pt x="10375" y="15808"/>
                  <a:pt x="10549" y="15881"/>
                </a:cubicBezTo>
                <a:cubicBezTo>
                  <a:pt x="10719" y="15953"/>
                  <a:pt x="11070" y="16004"/>
                  <a:pt x="11302" y="16070"/>
                </a:cubicBezTo>
                <a:cubicBezTo>
                  <a:pt x="12469" y="16399"/>
                  <a:pt x="11569" y="16215"/>
                  <a:pt x="12558" y="16401"/>
                </a:cubicBezTo>
                <a:cubicBezTo>
                  <a:pt x="12809" y="16543"/>
                  <a:pt x="12750" y="16721"/>
                  <a:pt x="13312" y="16826"/>
                </a:cubicBezTo>
                <a:cubicBezTo>
                  <a:pt x="13779" y="16914"/>
                  <a:pt x="13999" y="16943"/>
                  <a:pt x="14316" y="17063"/>
                </a:cubicBezTo>
                <a:cubicBezTo>
                  <a:pt x="15545" y="17525"/>
                  <a:pt x="14157" y="17112"/>
                  <a:pt x="15321" y="17441"/>
                </a:cubicBezTo>
                <a:cubicBezTo>
                  <a:pt x="16289" y="18169"/>
                  <a:pt x="14548" y="16937"/>
                  <a:pt x="16326" y="17866"/>
                </a:cubicBezTo>
                <a:cubicBezTo>
                  <a:pt x="18796" y="19158"/>
                  <a:pt x="16703" y="18457"/>
                  <a:pt x="18586" y="19048"/>
                </a:cubicBezTo>
                <a:cubicBezTo>
                  <a:pt x="19060" y="19671"/>
                  <a:pt x="18909" y="19322"/>
                  <a:pt x="18586" y="20324"/>
                </a:cubicBezTo>
                <a:cubicBezTo>
                  <a:pt x="18536" y="20480"/>
                  <a:pt x="18528" y="20905"/>
                  <a:pt x="18084" y="21127"/>
                </a:cubicBezTo>
                <a:cubicBezTo>
                  <a:pt x="17952" y="21193"/>
                  <a:pt x="17749" y="21253"/>
                  <a:pt x="17581" y="21316"/>
                </a:cubicBezTo>
                <a:lnTo>
                  <a:pt x="17330" y="21600"/>
                </a:lnTo>
              </a:path>
            </a:pathLst>
          </a:custGeom>
          <a:ln w="25400">
            <a:solidFill>
              <a:srgbClr val="FF0000"/>
            </a:solidFill>
            <a:miter/>
          </a:ln>
        </p:spPr>
        <p:txBody>
          <a:bodyPr tIns="91439" bIns="91439" anchor="ct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499" name="Freeform 98"/>
          <p:cNvSpPr/>
          <p:nvPr/>
        </p:nvSpPr>
        <p:spPr>
          <a:xfrm>
            <a:off x="13635753" y="5964447"/>
            <a:ext cx="1429791" cy="7597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19" y="79"/>
                  <a:pt x="866" y="152"/>
                  <a:pt x="1256" y="236"/>
                </a:cubicBezTo>
                <a:cubicBezTo>
                  <a:pt x="1455" y="279"/>
                  <a:pt x="1574" y="333"/>
                  <a:pt x="1758" y="378"/>
                </a:cubicBezTo>
                <a:cubicBezTo>
                  <a:pt x="2412" y="538"/>
                  <a:pt x="3173" y="683"/>
                  <a:pt x="3767" y="851"/>
                </a:cubicBezTo>
                <a:cubicBezTo>
                  <a:pt x="5069" y="1218"/>
                  <a:pt x="4395" y="1046"/>
                  <a:pt x="5777" y="1371"/>
                </a:cubicBezTo>
                <a:cubicBezTo>
                  <a:pt x="6384" y="1713"/>
                  <a:pt x="5579" y="1339"/>
                  <a:pt x="8037" y="1843"/>
                </a:cubicBezTo>
                <a:cubicBezTo>
                  <a:pt x="8367" y="1911"/>
                  <a:pt x="8469" y="2011"/>
                  <a:pt x="8791" y="2080"/>
                </a:cubicBezTo>
                <a:cubicBezTo>
                  <a:pt x="9648" y="2264"/>
                  <a:pt x="10633" y="2426"/>
                  <a:pt x="11553" y="2600"/>
                </a:cubicBezTo>
                <a:cubicBezTo>
                  <a:pt x="11972" y="2678"/>
                  <a:pt x="12419" y="2752"/>
                  <a:pt x="12809" y="2836"/>
                </a:cubicBezTo>
                <a:cubicBezTo>
                  <a:pt x="13395" y="2962"/>
                  <a:pt x="13964" y="3091"/>
                  <a:pt x="14567" y="3214"/>
                </a:cubicBezTo>
                <a:cubicBezTo>
                  <a:pt x="14969" y="3296"/>
                  <a:pt x="15381" y="3376"/>
                  <a:pt x="15823" y="3450"/>
                </a:cubicBezTo>
                <a:cubicBezTo>
                  <a:pt x="17321" y="3701"/>
                  <a:pt x="16504" y="3477"/>
                  <a:pt x="18084" y="3828"/>
                </a:cubicBezTo>
                <a:cubicBezTo>
                  <a:pt x="21237" y="4530"/>
                  <a:pt x="18391" y="3981"/>
                  <a:pt x="20344" y="4348"/>
                </a:cubicBezTo>
                <a:cubicBezTo>
                  <a:pt x="20428" y="4411"/>
                  <a:pt x="20455" y="4478"/>
                  <a:pt x="20595" y="4537"/>
                </a:cubicBezTo>
                <a:cubicBezTo>
                  <a:pt x="20794" y="4621"/>
                  <a:pt x="21205" y="4686"/>
                  <a:pt x="21349" y="4774"/>
                </a:cubicBezTo>
                <a:cubicBezTo>
                  <a:pt x="21547" y="4895"/>
                  <a:pt x="21516" y="5026"/>
                  <a:pt x="21600" y="5152"/>
                </a:cubicBezTo>
                <a:cubicBezTo>
                  <a:pt x="21433" y="5498"/>
                  <a:pt x="21434" y="5849"/>
                  <a:pt x="21098" y="6192"/>
                </a:cubicBezTo>
                <a:cubicBezTo>
                  <a:pt x="21009" y="6282"/>
                  <a:pt x="20581" y="6348"/>
                  <a:pt x="20344" y="6428"/>
                </a:cubicBezTo>
                <a:cubicBezTo>
                  <a:pt x="19319" y="6775"/>
                  <a:pt x="20495" y="6494"/>
                  <a:pt x="18335" y="6901"/>
                </a:cubicBezTo>
                <a:lnTo>
                  <a:pt x="17330" y="7090"/>
                </a:lnTo>
                <a:cubicBezTo>
                  <a:pt x="17079" y="7137"/>
                  <a:pt x="16795" y="7179"/>
                  <a:pt x="16577" y="7232"/>
                </a:cubicBezTo>
                <a:cubicBezTo>
                  <a:pt x="15991" y="7373"/>
                  <a:pt x="15582" y="7549"/>
                  <a:pt x="14819" y="7657"/>
                </a:cubicBezTo>
                <a:cubicBezTo>
                  <a:pt x="14484" y="7704"/>
                  <a:pt x="14136" y="7748"/>
                  <a:pt x="13814" y="7799"/>
                </a:cubicBezTo>
                <a:cubicBezTo>
                  <a:pt x="13632" y="7827"/>
                  <a:pt x="13497" y="7865"/>
                  <a:pt x="13312" y="7893"/>
                </a:cubicBezTo>
                <a:cubicBezTo>
                  <a:pt x="12598" y="8001"/>
                  <a:pt x="12261" y="7996"/>
                  <a:pt x="11553" y="8130"/>
                </a:cubicBezTo>
                <a:cubicBezTo>
                  <a:pt x="11257" y="8185"/>
                  <a:pt x="11096" y="8263"/>
                  <a:pt x="10800" y="8319"/>
                </a:cubicBezTo>
                <a:cubicBezTo>
                  <a:pt x="9604" y="8544"/>
                  <a:pt x="9535" y="8532"/>
                  <a:pt x="8288" y="8649"/>
                </a:cubicBezTo>
                <a:cubicBezTo>
                  <a:pt x="7328" y="8921"/>
                  <a:pt x="8348" y="8677"/>
                  <a:pt x="6530" y="8933"/>
                </a:cubicBezTo>
                <a:cubicBezTo>
                  <a:pt x="6246" y="8973"/>
                  <a:pt x="6046" y="9031"/>
                  <a:pt x="5777" y="9075"/>
                </a:cubicBezTo>
                <a:cubicBezTo>
                  <a:pt x="5459" y="9126"/>
                  <a:pt x="5068" y="9161"/>
                  <a:pt x="4772" y="9217"/>
                </a:cubicBezTo>
                <a:cubicBezTo>
                  <a:pt x="2428" y="9658"/>
                  <a:pt x="5693" y="9169"/>
                  <a:pt x="3014" y="9547"/>
                </a:cubicBezTo>
                <a:cubicBezTo>
                  <a:pt x="2967" y="9583"/>
                  <a:pt x="2666" y="9830"/>
                  <a:pt x="2512" y="9878"/>
                </a:cubicBezTo>
                <a:cubicBezTo>
                  <a:pt x="2390" y="9917"/>
                  <a:pt x="2141" y="9936"/>
                  <a:pt x="2009" y="9973"/>
                </a:cubicBezTo>
                <a:cubicBezTo>
                  <a:pt x="1802" y="10031"/>
                  <a:pt x="1674" y="10099"/>
                  <a:pt x="1507" y="10162"/>
                </a:cubicBezTo>
                <a:cubicBezTo>
                  <a:pt x="1423" y="10225"/>
                  <a:pt x="1351" y="10289"/>
                  <a:pt x="1256" y="10351"/>
                </a:cubicBezTo>
                <a:cubicBezTo>
                  <a:pt x="1059" y="10481"/>
                  <a:pt x="768" y="10604"/>
                  <a:pt x="502" y="10729"/>
                </a:cubicBezTo>
                <a:cubicBezTo>
                  <a:pt x="419" y="10824"/>
                  <a:pt x="362" y="10919"/>
                  <a:pt x="251" y="11013"/>
                </a:cubicBezTo>
                <a:cubicBezTo>
                  <a:pt x="194" y="11061"/>
                  <a:pt x="0" y="11105"/>
                  <a:pt x="0" y="11154"/>
                </a:cubicBezTo>
                <a:cubicBezTo>
                  <a:pt x="0" y="11196"/>
                  <a:pt x="254" y="12055"/>
                  <a:pt x="502" y="12242"/>
                </a:cubicBezTo>
                <a:cubicBezTo>
                  <a:pt x="593" y="12310"/>
                  <a:pt x="886" y="12364"/>
                  <a:pt x="1005" y="12431"/>
                </a:cubicBezTo>
                <a:cubicBezTo>
                  <a:pt x="1223" y="12554"/>
                  <a:pt x="1289" y="12685"/>
                  <a:pt x="1507" y="12809"/>
                </a:cubicBezTo>
                <a:cubicBezTo>
                  <a:pt x="1878" y="13018"/>
                  <a:pt x="2046" y="13131"/>
                  <a:pt x="2512" y="13329"/>
                </a:cubicBezTo>
                <a:cubicBezTo>
                  <a:pt x="2664" y="13393"/>
                  <a:pt x="2862" y="13453"/>
                  <a:pt x="3014" y="13518"/>
                </a:cubicBezTo>
                <a:cubicBezTo>
                  <a:pt x="3197" y="13595"/>
                  <a:pt x="3293" y="13680"/>
                  <a:pt x="3516" y="13754"/>
                </a:cubicBezTo>
                <a:cubicBezTo>
                  <a:pt x="3634" y="13793"/>
                  <a:pt x="3873" y="13813"/>
                  <a:pt x="4019" y="13849"/>
                </a:cubicBezTo>
                <a:cubicBezTo>
                  <a:pt x="4461" y="13956"/>
                  <a:pt x="4856" y="14069"/>
                  <a:pt x="5274" y="14179"/>
                </a:cubicBezTo>
                <a:cubicBezTo>
                  <a:pt x="5358" y="14227"/>
                  <a:pt x="5385" y="14279"/>
                  <a:pt x="5526" y="14321"/>
                </a:cubicBezTo>
                <a:cubicBezTo>
                  <a:pt x="6037" y="14475"/>
                  <a:pt x="6625" y="14575"/>
                  <a:pt x="7284" y="14699"/>
                </a:cubicBezTo>
                <a:cubicBezTo>
                  <a:pt x="8122" y="15094"/>
                  <a:pt x="7536" y="14865"/>
                  <a:pt x="9293" y="15361"/>
                </a:cubicBezTo>
                <a:lnTo>
                  <a:pt x="10298" y="15645"/>
                </a:lnTo>
                <a:cubicBezTo>
                  <a:pt x="10381" y="15723"/>
                  <a:pt x="10375" y="15808"/>
                  <a:pt x="10549" y="15881"/>
                </a:cubicBezTo>
                <a:cubicBezTo>
                  <a:pt x="10719" y="15953"/>
                  <a:pt x="11070" y="16004"/>
                  <a:pt x="11302" y="16070"/>
                </a:cubicBezTo>
                <a:cubicBezTo>
                  <a:pt x="12469" y="16399"/>
                  <a:pt x="11569" y="16215"/>
                  <a:pt x="12558" y="16401"/>
                </a:cubicBezTo>
                <a:cubicBezTo>
                  <a:pt x="12809" y="16543"/>
                  <a:pt x="12750" y="16721"/>
                  <a:pt x="13312" y="16826"/>
                </a:cubicBezTo>
                <a:cubicBezTo>
                  <a:pt x="13779" y="16914"/>
                  <a:pt x="13999" y="16943"/>
                  <a:pt x="14316" y="17063"/>
                </a:cubicBezTo>
                <a:cubicBezTo>
                  <a:pt x="15545" y="17525"/>
                  <a:pt x="14157" y="17112"/>
                  <a:pt x="15321" y="17441"/>
                </a:cubicBezTo>
                <a:cubicBezTo>
                  <a:pt x="16289" y="18169"/>
                  <a:pt x="14548" y="16937"/>
                  <a:pt x="16326" y="17866"/>
                </a:cubicBezTo>
                <a:cubicBezTo>
                  <a:pt x="18796" y="19158"/>
                  <a:pt x="16703" y="18457"/>
                  <a:pt x="18586" y="19048"/>
                </a:cubicBezTo>
                <a:cubicBezTo>
                  <a:pt x="19060" y="19671"/>
                  <a:pt x="18909" y="19322"/>
                  <a:pt x="18586" y="20324"/>
                </a:cubicBezTo>
                <a:cubicBezTo>
                  <a:pt x="18536" y="20480"/>
                  <a:pt x="18528" y="20905"/>
                  <a:pt x="18084" y="21127"/>
                </a:cubicBezTo>
                <a:cubicBezTo>
                  <a:pt x="17952" y="21193"/>
                  <a:pt x="17749" y="21253"/>
                  <a:pt x="17581" y="21316"/>
                </a:cubicBezTo>
                <a:lnTo>
                  <a:pt x="17330" y="21600"/>
                </a:lnTo>
              </a:path>
            </a:pathLst>
          </a:custGeom>
          <a:ln w="25400">
            <a:solidFill>
              <a:srgbClr val="FFFF00"/>
            </a:solidFill>
            <a:miter/>
          </a:ln>
        </p:spPr>
        <p:txBody>
          <a:bodyPr tIns="91439" bIns="91439" anchor="ctr"/>
          <a:lstStyle/>
          <a:p>
            <a:pPr marR="0" indent="0" algn="ctr" defTabSz="1828800">
              <a:lnSpc>
                <a:spcPct val="100000"/>
              </a:lnSpc>
              <a:defRPr spc="0" sz="3600">
                <a:solidFill>
                  <a:srgbClr val="FFFFFF"/>
                </a:solidFill>
                <a:latin typeface="Calibri"/>
                <a:ea typeface="Calibri"/>
                <a:cs typeface="Calibri"/>
                <a:sym typeface="Calibri"/>
              </a:defRPr>
            </a:pPr>
          </a:p>
        </p:txBody>
      </p:sp>
      <p:grpSp>
        <p:nvGrpSpPr>
          <p:cNvPr id="1580" name="Group 90"/>
          <p:cNvGrpSpPr/>
          <p:nvPr/>
        </p:nvGrpSpPr>
        <p:grpSpPr>
          <a:xfrm>
            <a:off x="4891032" y="3523823"/>
            <a:ext cx="11291995" cy="9223976"/>
            <a:chOff x="0" y="0"/>
            <a:chExt cx="11291994" cy="9223974"/>
          </a:xfrm>
        </p:grpSpPr>
        <p:grpSp>
          <p:nvGrpSpPr>
            <p:cNvPr id="1577" name="Group 91"/>
            <p:cNvGrpSpPr/>
            <p:nvPr/>
          </p:nvGrpSpPr>
          <p:grpSpPr>
            <a:xfrm>
              <a:off x="0" y="-1"/>
              <a:ext cx="11291995" cy="9223976"/>
              <a:chOff x="0" y="0"/>
              <a:chExt cx="11291994" cy="9223974"/>
            </a:xfrm>
          </p:grpSpPr>
          <p:sp>
            <p:nvSpPr>
              <p:cNvPr id="1500" name="Arc 94"/>
              <p:cNvSpPr/>
              <p:nvPr/>
            </p:nvSpPr>
            <p:spPr>
              <a:xfrm rot="2651873">
                <a:off x="986539" y="3090228"/>
                <a:ext cx="4670213" cy="472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38100" cap="flat">
                <a:solidFill>
                  <a:srgbClr val="00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latin typeface="Calibri"/>
                    <a:ea typeface="Calibri"/>
                    <a:cs typeface="Calibri"/>
                    <a:sym typeface="Calibri"/>
                  </a:defRPr>
                </a:pPr>
              </a:p>
            </p:txBody>
          </p:sp>
          <p:grpSp>
            <p:nvGrpSpPr>
              <p:cNvPr id="1519" name="Group 95"/>
              <p:cNvGrpSpPr/>
              <p:nvPr/>
            </p:nvGrpSpPr>
            <p:grpSpPr>
              <a:xfrm>
                <a:off x="4315479" y="0"/>
                <a:ext cx="5658192" cy="3602205"/>
                <a:chOff x="0" y="0"/>
                <a:chExt cx="5658190" cy="3602204"/>
              </a:xfrm>
            </p:grpSpPr>
            <p:sp>
              <p:nvSpPr>
                <p:cNvPr id="1501" name="Straight Connector 156"/>
                <p:cNvSpPr/>
                <p:nvPr/>
              </p:nvSpPr>
              <p:spPr>
                <a:xfrm flipV="1">
                  <a:off x="-1" y="3136692"/>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02" name="Straight Connector 157"/>
                <p:cNvSpPr/>
                <p:nvPr/>
              </p:nvSpPr>
              <p:spPr>
                <a:xfrm flipH="1" flipV="1">
                  <a:off x="199507" y="3149990"/>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03" name="Straight Connector 158"/>
                <p:cNvSpPr/>
                <p:nvPr/>
              </p:nvSpPr>
              <p:spPr>
                <a:xfrm flipV="1">
                  <a:off x="637307" y="2759846"/>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04" name="Straight Connector 159"/>
                <p:cNvSpPr/>
                <p:nvPr/>
              </p:nvSpPr>
              <p:spPr>
                <a:xfrm flipH="1" flipV="1">
                  <a:off x="836815" y="2773144"/>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05" name="Straight Connector 160"/>
                <p:cNvSpPr/>
                <p:nvPr/>
              </p:nvSpPr>
              <p:spPr>
                <a:xfrm flipV="1">
                  <a:off x="1269071" y="2377455"/>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06" name="Straight Connector 161"/>
                <p:cNvSpPr/>
                <p:nvPr/>
              </p:nvSpPr>
              <p:spPr>
                <a:xfrm flipH="1" flipV="1">
                  <a:off x="1468579" y="2390754"/>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07" name="Straight Connector 162"/>
                <p:cNvSpPr/>
                <p:nvPr/>
              </p:nvSpPr>
              <p:spPr>
                <a:xfrm flipV="1">
                  <a:off x="1889752" y="1967358"/>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08" name="Straight Connector 163"/>
                <p:cNvSpPr/>
                <p:nvPr/>
              </p:nvSpPr>
              <p:spPr>
                <a:xfrm flipH="1" flipV="1">
                  <a:off x="2089260" y="1980656"/>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09" name="Straight Connector 164"/>
                <p:cNvSpPr/>
                <p:nvPr/>
              </p:nvSpPr>
              <p:spPr>
                <a:xfrm flipV="1">
                  <a:off x="2527057" y="1573887"/>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10" name="Straight Connector 165"/>
                <p:cNvSpPr/>
                <p:nvPr/>
              </p:nvSpPr>
              <p:spPr>
                <a:xfrm flipH="1" flipV="1">
                  <a:off x="2709939" y="1587186"/>
                  <a:ext cx="432262"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11" name="Straight Connector 166"/>
                <p:cNvSpPr/>
                <p:nvPr/>
              </p:nvSpPr>
              <p:spPr>
                <a:xfrm flipV="1">
                  <a:off x="3147738" y="1180416"/>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12" name="Straight Connector 167"/>
                <p:cNvSpPr/>
                <p:nvPr/>
              </p:nvSpPr>
              <p:spPr>
                <a:xfrm flipH="1" flipV="1">
                  <a:off x="3347245" y="1193714"/>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13" name="Straight Connector 168"/>
                <p:cNvSpPr/>
                <p:nvPr/>
              </p:nvSpPr>
              <p:spPr>
                <a:xfrm flipV="1">
                  <a:off x="3768423" y="770318"/>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14" name="Straight Connector 169"/>
                <p:cNvSpPr/>
                <p:nvPr/>
              </p:nvSpPr>
              <p:spPr>
                <a:xfrm flipH="1" flipV="1">
                  <a:off x="3967931" y="783616"/>
                  <a:ext cx="432262"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15" name="Straight Connector 170"/>
                <p:cNvSpPr/>
                <p:nvPr/>
              </p:nvSpPr>
              <p:spPr>
                <a:xfrm flipV="1">
                  <a:off x="4389109" y="376846"/>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16" name="Straight Connector 171"/>
                <p:cNvSpPr/>
                <p:nvPr/>
              </p:nvSpPr>
              <p:spPr>
                <a:xfrm flipH="1" flipV="1">
                  <a:off x="4588618" y="390144"/>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17" name="Straight Connector 172"/>
                <p:cNvSpPr/>
                <p:nvPr/>
              </p:nvSpPr>
              <p:spPr>
                <a:xfrm flipV="1">
                  <a:off x="5026421" y="0"/>
                  <a:ext cx="199507" cy="465513"/>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18" name="Straight Connector 173"/>
                <p:cNvSpPr/>
                <p:nvPr/>
              </p:nvSpPr>
              <p:spPr>
                <a:xfrm flipH="1" flipV="1">
                  <a:off x="5225930" y="13298"/>
                  <a:ext cx="432261" cy="731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1538" name="Group 99"/>
              <p:cNvGrpSpPr/>
              <p:nvPr/>
            </p:nvGrpSpPr>
            <p:grpSpPr>
              <a:xfrm>
                <a:off x="4664830" y="2420050"/>
                <a:ext cx="6249960" cy="2476809"/>
                <a:chOff x="0" y="0"/>
                <a:chExt cx="6249958" cy="2476808"/>
              </a:xfrm>
            </p:grpSpPr>
            <p:sp>
              <p:nvSpPr>
                <p:cNvPr id="1520" name="Straight Connector 138"/>
                <p:cNvSpPr/>
                <p:nvPr/>
              </p:nvSpPr>
              <p:spPr>
                <a:xfrm flipV="1">
                  <a:off x="-1" y="2060970"/>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21" name="Straight Connector 139"/>
                <p:cNvSpPr/>
                <p:nvPr/>
              </p:nvSpPr>
              <p:spPr>
                <a:xfrm flipH="1" flipV="1">
                  <a:off x="286432" y="2073996"/>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22" name="Straight Connector 140"/>
                <p:cNvSpPr/>
                <p:nvPr/>
              </p:nvSpPr>
              <p:spPr>
                <a:xfrm flipV="1">
                  <a:off x="700107" y="1820089"/>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23" name="Straight Connector 141"/>
                <p:cNvSpPr/>
                <p:nvPr/>
              </p:nvSpPr>
              <p:spPr>
                <a:xfrm flipH="1" flipV="1">
                  <a:off x="986540" y="1833116"/>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24" name="Straight Connector 142"/>
                <p:cNvSpPr/>
                <p:nvPr/>
              </p:nvSpPr>
              <p:spPr>
                <a:xfrm flipV="1">
                  <a:off x="1395900" y="1572663"/>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25" name="Straight Connector 143"/>
                <p:cNvSpPr/>
                <p:nvPr/>
              </p:nvSpPr>
              <p:spPr>
                <a:xfrm flipH="1" flipV="1">
                  <a:off x="1682333" y="1585689"/>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26" name="Straight Connector 144"/>
                <p:cNvSpPr/>
                <p:nvPr/>
              </p:nvSpPr>
              <p:spPr>
                <a:xfrm flipV="1">
                  <a:off x="2086412" y="1295864"/>
                  <a:ext cx="289108" cy="41584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27" name="Straight Connector 145"/>
                <p:cNvSpPr/>
                <p:nvPr/>
              </p:nvSpPr>
              <p:spPr>
                <a:xfrm flipH="1" flipV="1">
                  <a:off x="2372845" y="1308891"/>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28" name="Straight Connector 146"/>
                <p:cNvSpPr/>
                <p:nvPr/>
              </p:nvSpPr>
              <p:spPr>
                <a:xfrm flipV="1">
                  <a:off x="2789864" y="1038700"/>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29" name="Straight Connector 147"/>
                <p:cNvSpPr/>
                <p:nvPr/>
              </p:nvSpPr>
              <p:spPr>
                <a:xfrm flipH="1" flipV="1">
                  <a:off x="3060011" y="1048380"/>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30" name="Straight Connector 148"/>
                <p:cNvSpPr/>
                <p:nvPr/>
              </p:nvSpPr>
              <p:spPr>
                <a:xfrm flipV="1">
                  <a:off x="3477030" y="778187"/>
                  <a:ext cx="289108" cy="41584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31" name="Straight Connector 149"/>
                <p:cNvSpPr/>
                <p:nvPr/>
              </p:nvSpPr>
              <p:spPr>
                <a:xfrm flipH="1" flipV="1">
                  <a:off x="3763462" y="791214"/>
                  <a:ext cx="408696"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32" name="Straight Connector 150"/>
                <p:cNvSpPr/>
                <p:nvPr/>
              </p:nvSpPr>
              <p:spPr>
                <a:xfrm flipV="1">
                  <a:off x="4167548" y="501390"/>
                  <a:ext cx="289107"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33" name="Straight Connector 151"/>
                <p:cNvSpPr/>
                <p:nvPr/>
              </p:nvSpPr>
              <p:spPr>
                <a:xfrm flipH="1" flipV="1">
                  <a:off x="4453980" y="514417"/>
                  <a:ext cx="408696" cy="158648"/>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34" name="Straight Connector 152"/>
                <p:cNvSpPr/>
                <p:nvPr/>
              </p:nvSpPr>
              <p:spPr>
                <a:xfrm flipV="1">
                  <a:off x="4854720" y="240879"/>
                  <a:ext cx="289107"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35" name="Straight Connector 153"/>
                <p:cNvSpPr/>
                <p:nvPr/>
              </p:nvSpPr>
              <p:spPr>
                <a:xfrm flipH="1" flipV="1">
                  <a:off x="5141152" y="253905"/>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36" name="Straight Connector 154"/>
                <p:cNvSpPr/>
                <p:nvPr/>
              </p:nvSpPr>
              <p:spPr>
                <a:xfrm flipV="1">
                  <a:off x="5554831" y="0"/>
                  <a:ext cx="289108" cy="41583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37" name="Straight Connector 155"/>
                <p:cNvSpPr/>
                <p:nvPr/>
              </p:nvSpPr>
              <p:spPr>
                <a:xfrm flipH="1" flipV="1">
                  <a:off x="5841264" y="13026"/>
                  <a:ext cx="408695" cy="158649"/>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1557" name="Group 100"/>
              <p:cNvGrpSpPr/>
              <p:nvPr/>
            </p:nvGrpSpPr>
            <p:grpSpPr>
              <a:xfrm>
                <a:off x="4650685" y="5616559"/>
                <a:ext cx="6641310" cy="775231"/>
                <a:chOff x="0" y="0"/>
                <a:chExt cx="6641309" cy="775229"/>
              </a:xfrm>
            </p:grpSpPr>
            <p:sp>
              <p:nvSpPr>
                <p:cNvPr id="1539" name="Straight Connector 120"/>
                <p:cNvSpPr/>
                <p:nvPr/>
              </p:nvSpPr>
              <p:spPr>
                <a:xfrm flipV="1">
                  <a:off x="-1" y="-1"/>
                  <a:ext cx="436457" cy="256928"/>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0" name="Straight Connector 121"/>
                <p:cNvSpPr/>
                <p:nvPr/>
              </p:nvSpPr>
              <p:spPr>
                <a:xfrm flipH="1" flipV="1">
                  <a:off x="428580" y="10716"/>
                  <a:ext cx="304968"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1" name="Straight Connector 122"/>
                <p:cNvSpPr/>
                <p:nvPr/>
              </p:nvSpPr>
              <p:spPr>
                <a:xfrm flipV="1">
                  <a:off x="736699" y="73808"/>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2" name="Straight Connector 123"/>
                <p:cNvSpPr/>
                <p:nvPr/>
              </p:nvSpPr>
              <p:spPr>
                <a:xfrm flipH="1" flipV="1">
                  <a:off x="1165280" y="84524"/>
                  <a:ext cx="304968" cy="3149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3" name="Straight Connector 124"/>
                <p:cNvSpPr/>
                <p:nvPr/>
              </p:nvSpPr>
              <p:spPr>
                <a:xfrm flipV="1">
                  <a:off x="1472216" y="139866"/>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4" name="Straight Connector 125"/>
                <p:cNvSpPr/>
                <p:nvPr/>
              </p:nvSpPr>
              <p:spPr>
                <a:xfrm flipH="1" flipV="1">
                  <a:off x="1900797" y="150582"/>
                  <a:ext cx="304967"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5" name="Straight Connector 126"/>
                <p:cNvSpPr/>
                <p:nvPr/>
              </p:nvSpPr>
              <p:spPr>
                <a:xfrm flipV="1">
                  <a:off x="2215211" y="177034"/>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6" name="Straight Connector 127"/>
                <p:cNvSpPr/>
                <p:nvPr/>
              </p:nvSpPr>
              <p:spPr>
                <a:xfrm flipH="1" flipV="1">
                  <a:off x="2643792" y="187750"/>
                  <a:ext cx="304968"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7" name="Straight Connector 128"/>
                <p:cNvSpPr/>
                <p:nvPr/>
              </p:nvSpPr>
              <p:spPr>
                <a:xfrm flipV="1">
                  <a:off x="2961755" y="237446"/>
                  <a:ext cx="436457"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8" name="Straight Connector 129"/>
                <p:cNvSpPr/>
                <p:nvPr/>
              </p:nvSpPr>
              <p:spPr>
                <a:xfrm flipH="1" flipV="1">
                  <a:off x="3376940" y="238315"/>
                  <a:ext cx="304967" cy="3149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49" name="Straight Connector 130"/>
                <p:cNvSpPr/>
                <p:nvPr/>
              </p:nvSpPr>
              <p:spPr>
                <a:xfrm flipV="1">
                  <a:off x="3694904" y="288010"/>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50" name="Straight Connector 131"/>
                <p:cNvSpPr/>
                <p:nvPr/>
              </p:nvSpPr>
              <p:spPr>
                <a:xfrm flipH="1" flipV="1">
                  <a:off x="4123485" y="298726"/>
                  <a:ext cx="304968" cy="3149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51" name="Straight Connector 132"/>
                <p:cNvSpPr/>
                <p:nvPr/>
              </p:nvSpPr>
              <p:spPr>
                <a:xfrm flipV="1">
                  <a:off x="4437905" y="325181"/>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52" name="Straight Connector 133"/>
                <p:cNvSpPr/>
                <p:nvPr/>
              </p:nvSpPr>
              <p:spPr>
                <a:xfrm flipH="1" flipV="1">
                  <a:off x="4866485" y="335897"/>
                  <a:ext cx="304968" cy="314955"/>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53" name="Straight Connector 134"/>
                <p:cNvSpPr/>
                <p:nvPr/>
              </p:nvSpPr>
              <p:spPr>
                <a:xfrm flipV="1">
                  <a:off x="5171058" y="375749"/>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54" name="Straight Connector 135"/>
                <p:cNvSpPr/>
                <p:nvPr/>
              </p:nvSpPr>
              <p:spPr>
                <a:xfrm flipH="1" flipV="1">
                  <a:off x="5599639" y="386465"/>
                  <a:ext cx="304968"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55" name="Straight Connector 136"/>
                <p:cNvSpPr/>
                <p:nvPr/>
              </p:nvSpPr>
              <p:spPr>
                <a:xfrm flipV="1">
                  <a:off x="5907761" y="449560"/>
                  <a:ext cx="436456" cy="256927"/>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56" name="Straight Connector 137"/>
                <p:cNvSpPr/>
                <p:nvPr/>
              </p:nvSpPr>
              <p:spPr>
                <a:xfrm flipH="1" flipV="1">
                  <a:off x="6336342" y="460276"/>
                  <a:ext cx="304968" cy="314954"/>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1576" name="Group 101"/>
              <p:cNvGrpSpPr/>
              <p:nvPr/>
            </p:nvGrpSpPr>
            <p:grpSpPr>
              <a:xfrm>
                <a:off x="4246471" y="7305014"/>
                <a:ext cx="6428087" cy="1918961"/>
                <a:chOff x="0" y="0"/>
                <a:chExt cx="6428086" cy="1918960"/>
              </a:xfrm>
            </p:grpSpPr>
            <p:sp>
              <p:nvSpPr>
                <p:cNvPr id="1558" name="Straight Connector 102"/>
                <p:cNvSpPr/>
                <p:nvPr/>
              </p:nvSpPr>
              <p:spPr>
                <a:xfrm flipV="1">
                  <a:off x="0" y="-1"/>
                  <a:ext cx="476718" cy="171011"/>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59" name="Straight Connector 103"/>
                <p:cNvSpPr/>
                <p:nvPr/>
              </p:nvSpPr>
              <p:spPr>
                <a:xfrm flipH="1" flipV="1">
                  <a:off x="466983" y="9059"/>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0" name="Straight Connector 104"/>
                <p:cNvSpPr/>
                <p:nvPr/>
              </p:nvSpPr>
              <p:spPr>
                <a:xfrm flipV="1">
                  <a:off x="710004" y="209923"/>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1" name="Straight Connector 105"/>
                <p:cNvSpPr/>
                <p:nvPr/>
              </p:nvSpPr>
              <p:spPr>
                <a:xfrm flipH="1" flipV="1">
                  <a:off x="1176987" y="218982"/>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2" name="Straight Connector 106"/>
                <p:cNvSpPr/>
                <p:nvPr/>
              </p:nvSpPr>
              <p:spPr>
                <a:xfrm flipV="1">
                  <a:off x="1420292" y="412010"/>
                  <a:ext cx="476719" cy="171011"/>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3" name="Straight Connector 107"/>
                <p:cNvSpPr/>
                <p:nvPr/>
              </p:nvSpPr>
              <p:spPr>
                <a:xfrm flipH="1" flipV="1">
                  <a:off x="1887275" y="421070"/>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4" name="Straight Connector 108"/>
                <p:cNvSpPr/>
                <p:nvPr/>
              </p:nvSpPr>
              <p:spPr>
                <a:xfrm flipV="1">
                  <a:off x="2143316" y="587110"/>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5" name="Straight Connector 109"/>
                <p:cNvSpPr/>
                <p:nvPr/>
              </p:nvSpPr>
              <p:spPr>
                <a:xfrm flipH="1" flipV="1">
                  <a:off x="2610299" y="596169"/>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6" name="Straight Connector 110"/>
                <p:cNvSpPr/>
                <p:nvPr/>
              </p:nvSpPr>
              <p:spPr>
                <a:xfrm flipV="1">
                  <a:off x="2865491" y="785709"/>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7" name="Straight Connector 111"/>
                <p:cNvSpPr/>
                <p:nvPr/>
              </p:nvSpPr>
              <p:spPr>
                <a:xfrm flipH="1" flipV="1">
                  <a:off x="3321149" y="782595"/>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8" name="Straight Connector 112"/>
                <p:cNvSpPr/>
                <p:nvPr/>
              </p:nvSpPr>
              <p:spPr>
                <a:xfrm flipV="1">
                  <a:off x="3576342" y="972133"/>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69" name="Straight Connector 113"/>
                <p:cNvSpPr/>
                <p:nvPr/>
              </p:nvSpPr>
              <p:spPr>
                <a:xfrm flipH="1" flipV="1">
                  <a:off x="4043325" y="981192"/>
                  <a:ext cx="240871"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70" name="Straight Connector 114"/>
                <p:cNvSpPr/>
                <p:nvPr/>
              </p:nvSpPr>
              <p:spPr>
                <a:xfrm flipV="1">
                  <a:off x="4299371" y="1147237"/>
                  <a:ext cx="476719"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71" name="Straight Connector 115"/>
                <p:cNvSpPr/>
                <p:nvPr/>
              </p:nvSpPr>
              <p:spPr>
                <a:xfrm flipH="1" flipV="1">
                  <a:off x="4766354" y="1156296"/>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72" name="Straight Connector 116"/>
                <p:cNvSpPr/>
                <p:nvPr/>
              </p:nvSpPr>
              <p:spPr>
                <a:xfrm flipV="1">
                  <a:off x="5010226" y="1333665"/>
                  <a:ext cx="476719" cy="171011"/>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73" name="Straight Connector 117"/>
                <p:cNvSpPr/>
                <p:nvPr/>
              </p:nvSpPr>
              <p:spPr>
                <a:xfrm flipH="1" flipV="1">
                  <a:off x="5477209" y="1342725"/>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74" name="Straight Connector 118"/>
                <p:cNvSpPr/>
                <p:nvPr/>
              </p:nvSpPr>
              <p:spPr>
                <a:xfrm flipV="1">
                  <a:off x="5720234" y="1543592"/>
                  <a:ext cx="476718" cy="1710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75" name="Straight Connector 119"/>
                <p:cNvSpPr/>
                <p:nvPr/>
              </p:nvSpPr>
              <p:spPr>
                <a:xfrm flipH="1" flipV="1">
                  <a:off x="6187217" y="1552651"/>
                  <a:ext cx="240870" cy="366310"/>
                </a:xfrm>
                <a:prstGeom prst="line">
                  <a:avLst/>
                </a:prstGeom>
                <a:noFill/>
                <a:ln w="127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sp>
          <p:nvSpPr>
            <p:cNvPr id="1578" name="TextBox 92"/>
            <p:cNvSpPr txBox="1"/>
            <p:nvPr/>
          </p:nvSpPr>
          <p:spPr>
            <a:xfrm>
              <a:off x="3127961" y="4943922"/>
              <a:ext cx="1130966" cy="6407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1828800">
                <a:lnSpc>
                  <a:spcPct val="100000"/>
                </a:lnSpc>
                <a:defRPr spc="0" sz="3600">
                  <a:solidFill>
                    <a:srgbClr val="FF0000"/>
                  </a:solidFill>
                  <a:latin typeface="Calibri"/>
                  <a:ea typeface="Calibri"/>
                  <a:cs typeface="Calibri"/>
                  <a:sym typeface="Calibri"/>
                </a:defRPr>
              </a:lvl1pPr>
            </a:lstStyle>
            <a:p>
              <a:pPr/>
              <a:r>
                <a:t>Bead</a:t>
              </a:r>
            </a:p>
          </p:txBody>
        </p:sp>
        <p:sp>
          <p:nvSpPr>
            <p:cNvPr id="1579" name="TextBox 93"/>
            <p:cNvSpPr txBox="1"/>
            <p:nvPr/>
          </p:nvSpPr>
          <p:spPr>
            <a:xfrm rot="19551136">
              <a:off x="5704015" y="639508"/>
              <a:ext cx="2182659" cy="6407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1828800">
                <a:lnSpc>
                  <a:spcPct val="100000"/>
                </a:lnSpc>
                <a:defRPr spc="0" sz="3600">
                  <a:solidFill>
                    <a:srgbClr val="FF0000"/>
                  </a:solidFill>
                  <a:latin typeface="Calibri"/>
                  <a:ea typeface="Calibri"/>
                  <a:cs typeface="Calibri"/>
                  <a:sym typeface="Calibri"/>
                </a:defRPr>
              </a:lvl1pPr>
            </a:lstStyle>
            <a:p>
              <a:pPr/>
              <a:r>
                <a:t>C18 chains</a:t>
              </a:r>
            </a:p>
          </p:txBody>
        </p:sp>
      </p:grpSp>
      <p:sp>
        <p:nvSpPr>
          <p:cNvPr id="1581" name="TextBox 174"/>
          <p:cNvSpPr txBox="1"/>
          <p:nvPr/>
        </p:nvSpPr>
        <p:spPr>
          <a:xfrm>
            <a:off x="777241" y="590550"/>
            <a:ext cx="22619969" cy="130617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marR="0" indent="15411" algn="ctr">
              <a:lnSpc>
                <a:spcPct val="100000"/>
              </a:lnSpc>
              <a:defRPr spc="0" sz="7800"/>
            </a:lvl1pPr>
          </a:lstStyle>
          <a:p>
            <a:pPr/>
            <a:r>
              <a:t>C18 resin</a:t>
            </a:r>
          </a:p>
        </p:txBody>
      </p:sp>
      <p:grpSp>
        <p:nvGrpSpPr>
          <p:cNvPr id="1584" name="Group"/>
          <p:cNvGrpSpPr/>
          <p:nvPr/>
        </p:nvGrpSpPr>
        <p:grpSpPr>
          <a:xfrm>
            <a:off x="21293247" y="118785"/>
            <a:ext cx="2964014" cy="980138"/>
            <a:chOff x="0" y="0"/>
            <a:chExt cx="2964012" cy="980137"/>
          </a:xfrm>
        </p:grpSpPr>
        <p:pic>
          <p:nvPicPr>
            <p:cNvPr id="1582"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1583"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1585"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03" name="Group 575"/>
          <p:cNvGrpSpPr/>
          <p:nvPr/>
        </p:nvGrpSpPr>
        <p:grpSpPr>
          <a:xfrm>
            <a:off x="4588627" y="6725422"/>
            <a:ext cx="12646394" cy="1623775"/>
            <a:chOff x="0" y="0"/>
            <a:chExt cx="12646392" cy="1623774"/>
          </a:xfrm>
        </p:grpSpPr>
        <p:grpSp>
          <p:nvGrpSpPr>
            <p:cNvPr id="2090" name="Group 588"/>
            <p:cNvGrpSpPr/>
            <p:nvPr/>
          </p:nvGrpSpPr>
          <p:grpSpPr>
            <a:xfrm>
              <a:off x="-1" y="-1"/>
              <a:ext cx="11792992" cy="1623776"/>
              <a:chOff x="0" y="0"/>
              <a:chExt cx="11792990" cy="1623774"/>
            </a:xfrm>
          </p:grpSpPr>
          <p:sp>
            <p:nvSpPr>
              <p:cNvPr id="1589" name="Straight Connector 601"/>
              <p:cNvSpPr/>
              <p:nvPr/>
            </p:nvSpPr>
            <p:spPr>
              <a:xfrm flipV="1">
                <a:off x="0" y="11127"/>
                <a:ext cx="11737573" cy="16627"/>
              </a:xfrm>
              <a:prstGeom prst="line">
                <a:avLst/>
              </a:prstGeom>
              <a:noFill/>
              <a:ln w="381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1590" name="Straight Connector 602"/>
              <p:cNvSpPr/>
              <p:nvPr/>
            </p:nvSpPr>
            <p:spPr>
              <a:xfrm flipV="1">
                <a:off x="55418" y="1579472"/>
                <a:ext cx="11737573" cy="16627"/>
              </a:xfrm>
              <a:prstGeom prst="line">
                <a:avLst/>
              </a:prstGeom>
              <a:noFill/>
              <a:ln w="381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nvGrpSpPr>
              <p:cNvPr id="1667" name="Group 603"/>
              <p:cNvGrpSpPr/>
              <p:nvPr/>
            </p:nvGrpSpPr>
            <p:grpSpPr>
              <a:xfrm>
                <a:off x="77574" y="22197"/>
                <a:ext cx="1801086" cy="1596046"/>
                <a:chOff x="0" y="0"/>
                <a:chExt cx="1801085" cy="1596044"/>
              </a:xfrm>
            </p:grpSpPr>
            <p:grpSp>
              <p:nvGrpSpPr>
                <p:cNvPr id="1628" name="Group 1026"/>
                <p:cNvGrpSpPr/>
                <p:nvPr/>
              </p:nvGrpSpPr>
              <p:grpSpPr>
                <a:xfrm>
                  <a:off x="0" y="-1"/>
                  <a:ext cx="914394" cy="1573887"/>
                  <a:chOff x="0" y="0"/>
                  <a:chExt cx="914393" cy="1573885"/>
                </a:xfrm>
              </p:grpSpPr>
              <p:grpSp>
                <p:nvGrpSpPr>
                  <p:cNvPr id="1599" name="Group 1065"/>
                  <p:cNvGrpSpPr/>
                  <p:nvPr/>
                </p:nvGrpSpPr>
                <p:grpSpPr>
                  <a:xfrm>
                    <a:off x="459965" y="0"/>
                    <a:ext cx="216133" cy="1562797"/>
                    <a:chOff x="0" y="0"/>
                    <a:chExt cx="216132" cy="1562795"/>
                  </a:xfrm>
                </p:grpSpPr>
                <p:sp>
                  <p:nvSpPr>
                    <p:cNvPr id="1591" name="Oval 109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592" name="Oval 109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593" name="Oval 109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594" name="Oval 109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595" name="Oval 109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596" name="Oval 109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597" name="Oval 110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598" name="Oval 110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627" name="Group 1066"/>
                  <p:cNvGrpSpPr/>
                  <p:nvPr/>
                </p:nvGrpSpPr>
                <p:grpSpPr>
                  <a:xfrm>
                    <a:off x="0" y="5532"/>
                    <a:ext cx="914394" cy="1568355"/>
                    <a:chOff x="0" y="0"/>
                    <a:chExt cx="914393" cy="1568353"/>
                  </a:xfrm>
                </p:grpSpPr>
                <p:grpSp>
                  <p:nvGrpSpPr>
                    <p:cNvPr id="1608" name="Group 1067"/>
                    <p:cNvGrpSpPr/>
                    <p:nvPr/>
                  </p:nvGrpSpPr>
                  <p:grpSpPr>
                    <a:xfrm>
                      <a:off x="0" y="20"/>
                      <a:ext cx="216133" cy="1562796"/>
                      <a:chOff x="0" y="0"/>
                      <a:chExt cx="216132" cy="1562795"/>
                    </a:xfrm>
                  </p:grpSpPr>
                  <p:sp>
                    <p:nvSpPr>
                      <p:cNvPr id="1600" name="Oval 108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01" name="Oval 108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02" name="Oval 108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03" name="Oval 108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04" name="Oval 109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05" name="Oval 109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06" name="Oval 109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07" name="Oval 109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617" name="Group 1068"/>
                    <p:cNvGrpSpPr/>
                    <p:nvPr/>
                  </p:nvGrpSpPr>
                  <p:grpSpPr>
                    <a:xfrm>
                      <a:off x="221669" y="5558"/>
                      <a:ext cx="216134" cy="1562796"/>
                      <a:chOff x="0" y="0"/>
                      <a:chExt cx="216132" cy="1562795"/>
                    </a:xfrm>
                  </p:grpSpPr>
                  <p:sp>
                    <p:nvSpPr>
                      <p:cNvPr id="1609" name="Oval 107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10" name="Oval 107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11" name="Oval 108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12" name="Oval 108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13" name="Oval 108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14" name="Oval 108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15" name="Oval 108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16" name="Oval 108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626" name="Group 1069"/>
                    <p:cNvGrpSpPr/>
                    <p:nvPr/>
                  </p:nvGrpSpPr>
                  <p:grpSpPr>
                    <a:xfrm>
                      <a:off x="698261" y="0"/>
                      <a:ext cx="216133" cy="1562796"/>
                      <a:chOff x="0" y="0"/>
                      <a:chExt cx="216132" cy="1562795"/>
                    </a:xfrm>
                  </p:grpSpPr>
                  <p:sp>
                    <p:nvSpPr>
                      <p:cNvPr id="1618" name="Oval 107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19" name="Oval 107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20" name="Oval 107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21" name="Oval 107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22" name="Oval 107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23" name="Oval 107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24" name="Oval 107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25" name="Oval 107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1666" name="Group 1027"/>
                <p:cNvGrpSpPr/>
                <p:nvPr/>
              </p:nvGrpSpPr>
              <p:grpSpPr>
                <a:xfrm>
                  <a:off x="886692" y="22157"/>
                  <a:ext cx="914394" cy="1573887"/>
                  <a:chOff x="0" y="0"/>
                  <a:chExt cx="914393" cy="1573885"/>
                </a:xfrm>
              </p:grpSpPr>
              <p:grpSp>
                <p:nvGrpSpPr>
                  <p:cNvPr id="1637" name="Group 1028"/>
                  <p:cNvGrpSpPr/>
                  <p:nvPr/>
                </p:nvGrpSpPr>
                <p:grpSpPr>
                  <a:xfrm>
                    <a:off x="459965" y="0"/>
                    <a:ext cx="216133" cy="1562797"/>
                    <a:chOff x="0" y="0"/>
                    <a:chExt cx="216132" cy="1562795"/>
                  </a:xfrm>
                </p:grpSpPr>
                <p:sp>
                  <p:nvSpPr>
                    <p:cNvPr id="1629" name="Oval 105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30" name="Oval 105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31" name="Oval 105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32" name="Oval 106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33" name="Oval 106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34" name="Oval 106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35" name="Oval 106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36" name="Oval 106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665" name="Group 1029"/>
                  <p:cNvGrpSpPr/>
                  <p:nvPr/>
                </p:nvGrpSpPr>
                <p:grpSpPr>
                  <a:xfrm>
                    <a:off x="0" y="5532"/>
                    <a:ext cx="914394" cy="1568355"/>
                    <a:chOff x="0" y="0"/>
                    <a:chExt cx="914393" cy="1568353"/>
                  </a:xfrm>
                </p:grpSpPr>
                <p:grpSp>
                  <p:nvGrpSpPr>
                    <p:cNvPr id="1646" name="Group 1030"/>
                    <p:cNvGrpSpPr/>
                    <p:nvPr/>
                  </p:nvGrpSpPr>
                  <p:grpSpPr>
                    <a:xfrm>
                      <a:off x="0" y="20"/>
                      <a:ext cx="216133" cy="1562796"/>
                      <a:chOff x="0" y="0"/>
                      <a:chExt cx="216132" cy="1562795"/>
                    </a:xfrm>
                  </p:grpSpPr>
                  <p:sp>
                    <p:nvSpPr>
                      <p:cNvPr id="1638" name="Oval 104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39" name="Oval 105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40" name="Oval 105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41" name="Oval 105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42" name="Oval 105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43" name="Oval 105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44" name="Oval 105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45" name="Oval 105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655" name="Group 1031"/>
                    <p:cNvGrpSpPr/>
                    <p:nvPr/>
                  </p:nvGrpSpPr>
                  <p:grpSpPr>
                    <a:xfrm>
                      <a:off x="221669" y="5558"/>
                      <a:ext cx="216134" cy="1562796"/>
                      <a:chOff x="0" y="0"/>
                      <a:chExt cx="216132" cy="1562795"/>
                    </a:xfrm>
                  </p:grpSpPr>
                  <p:sp>
                    <p:nvSpPr>
                      <p:cNvPr id="1647" name="Oval 104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48" name="Oval 104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49" name="Oval 104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50" name="Oval 104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51" name="Oval 104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52" name="Oval 104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53" name="Oval 104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54" name="Oval 104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664" name="Group 1032"/>
                    <p:cNvGrpSpPr/>
                    <p:nvPr/>
                  </p:nvGrpSpPr>
                  <p:grpSpPr>
                    <a:xfrm>
                      <a:off x="698261" y="0"/>
                      <a:ext cx="216133" cy="1562796"/>
                      <a:chOff x="0" y="0"/>
                      <a:chExt cx="216132" cy="1562795"/>
                    </a:xfrm>
                  </p:grpSpPr>
                  <p:sp>
                    <p:nvSpPr>
                      <p:cNvPr id="1656" name="Oval 103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57" name="Oval 103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58" name="Oval 103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59" name="Oval 103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60" name="Oval 103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61" name="Oval 103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62" name="Oval 103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63" name="Oval 104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1744" name="Group 604"/>
              <p:cNvGrpSpPr/>
              <p:nvPr/>
            </p:nvGrpSpPr>
            <p:grpSpPr>
              <a:xfrm>
                <a:off x="1878666" y="27729"/>
                <a:ext cx="1801087" cy="1596046"/>
                <a:chOff x="0" y="0"/>
                <a:chExt cx="1801085" cy="1596044"/>
              </a:xfrm>
            </p:grpSpPr>
            <p:grpSp>
              <p:nvGrpSpPr>
                <p:cNvPr id="1705" name="Group 950"/>
                <p:cNvGrpSpPr/>
                <p:nvPr/>
              </p:nvGrpSpPr>
              <p:grpSpPr>
                <a:xfrm>
                  <a:off x="0" y="-1"/>
                  <a:ext cx="914394" cy="1573887"/>
                  <a:chOff x="0" y="0"/>
                  <a:chExt cx="914393" cy="1573885"/>
                </a:xfrm>
              </p:grpSpPr>
              <p:grpSp>
                <p:nvGrpSpPr>
                  <p:cNvPr id="1676" name="Group 989"/>
                  <p:cNvGrpSpPr/>
                  <p:nvPr/>
                </p:nvGrpSpPr>
                <p:grpSpPr>
                  <a:xfrm>
                    <a:off x="459965" y="0"/>
                    <a:ext cx="216133" cy="1562797"/>
                    <a:chOff x="0" y="0"/>
                    <a:chExt cx="216132" cy="1562795"/>
                  </a:xfrm>
                </p:grpSpPr>
                <p:sp>
                  <p:nvSpPr>
                    <p:cNvPr id="1668" name="Oval 101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69" name="Oval 101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70" name="Oval 102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71" name="Oval 102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72" name="Oval 102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73" name="Oval 102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74" name="Oval 102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75" name="Oval 102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704" name="Group 990"/>
                  <p:cNvGrpSpPr/>
                  <p:nvPr/>
                </p:nvGrpSpPr>
                <p:grpSpPr>
                  <a:xfrm>
                    <a:off x="0" y="5532"/>
                    <a:ext cx="914394" cy="1568355"/>
                    <a:chOff x="0" y="0"/>
                    <a:chExt cx="914393" cy="1568353"/>
                  </a:xfrm>
                </p:grpSpPr>
                <p:grpSp>
                  <p:nvGrpSpPr>
                    <p:cNvPr id="1685" name="Group 991"/>
                    <p:cNvGrpSpPr/>
                    <p:nvPr/>
                  </p:nvGrpSpPr>
                  <p:grpSpPr>
                    <a:xfrm>
                      <a:off x="0" y="20"/>
                      <a:ext cx="216133" cy="1562796"/>
                      <a:chOff x="0" y="0"/>
                      <a:chExt cx="216132" cy="1562795"/>
                    </a:xfrm>
                  </p:grpSpPr>
                  <p:sp>
                    <p:nvSpPr>
                      <p:cNvPr id="1677" name="Oval 101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78" name="Oval 101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79" name="Oval 101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80" name="Oval 101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81" name="Oval 101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82" name="Oval 101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83" name="Oval 101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84" name="Oval 101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694" name="Group 992"/>
                    <p:cNvGrpSpPr/>
                    <p:nvPr/>
                  </p:nvGrpSpPr>
                  <p:grpSpPr>
                    <a:xfrm>
                      <a:off x="221669" y="5558"/>
                      <a:ext cx="216134" cy="1562796"/>
                      <a:chOff x="0" y="0"/>
                      <a:chExt cx="216132" cy="1562795"/>
                    </a:xfrm>
                  </p:grpSpPr>
                  <p:sp>
                    <p:nvSpPr>
                      <p:cNvPr id="1686" name="Oval 100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87" name="Oval 100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88" name="Oval 100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89" name="Oval 100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90" name="Oval 100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91" name="Oval 100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92" name="Oval 100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93" name="Oval 100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703" name="Group 993"/>
                    <p:cNvGrpSpPr/>
                    <p:nvPr/>
                  </p:nvGrpSpPr>
                  <p:grpSpPr>
                    <a:xfrm>
                      <a:off x="698261" y="0"/>
                      <a:ext cx="216133" cy="1562796"/>
                      <a:chOff x="0" y="0"/>
                      <a:chExt cx="216132" cy="1562795"/>
                    </a:xfrm>
                  </p:grpSpPr>
                  <p:sp>
                    <p:nvSpPr>
                      <p:cNvPr id="1695" name="Oval 99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96" name="Oval 99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97" name="Oval 99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98" name="Oval 99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699" name="Oval 99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00" name="Oval 99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01" name="Oval 100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02" name="Oval 100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1743" name="Group 951"/>
                <p:cNvGrpSpPr/>
                <p:nvPr/>
              </p:nvGrpSpPr>
              <p:grpSpPr>
                <a:xfrm>
                  <a:off x="886692" y="22157"/>
                  <a:ext cx="914394" cy="1573887"/>
                  <a:chOff x="0" y="0"/>
                  <a:chExt cx="914393" cy="1573885"/>
                </a:xfrm>
              </p:grpSpPr>
              <p:grpSp>
                <p:nvGrpSpPr>
                  <p:cNvPr id="1714" name="Group 952"/>
                  <p:cNvGrpSpPr/>
                  <p:nvPr/>
                </p:nvGrpSpPr>
                <p:grpSpPr>
                  <a:xfrm>
                    <a:off x="459965" y="0"/>
                    <a:ext cx="216133" cy="1562797"/>
                    <a:chOff x="0" y="0"/>
                    <a:chExt cx="216132" cy="1562795"/>
                  </a:xfrm>
                </p:grpSpPr>
                <p:sp>
                  <p:nvSpPr>
                    <p:cNvPr id="1706" name="Oval 98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07" name="Oval 98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08" name="Oval 98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09" name="Oval 98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10" name="Oval 98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11" name="Oval 98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12" name="Oval 98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13" name="Oval 98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742" name="Group 953"/>
                  <p:cNvGrpSpPr/>
                  <p:nvPr/>
                </p:nvGrpSpPr>
                <p:grpSpPr>
                  <a:xfrm>
                    <a:off x="0" y="5532"/>
                    <a:ext cx="914394" cy="1568355"/>
                    <a:chOff x="0" y="0"/>
                    <a:chExt cx="914393" cy="1568353"/>
                  </a:xfrm>
                </p:grpSpPr>
                <p:grpSp>
                  <p:nvGrpSpPr>
                    <p:cNvPr id="1723" name="Group 954"/>
                    <p:cNvGrpSpPr/>
                    <p:nvPr/>
                  </p:nvGrpSpPr>
                  <p:grpSpPr>
                    <a:xfrm>
                      <a:off x="0" y="20"/>
                      <a:ext cx="216133" cy="1562796"/>
                      <a:chOff x="0" y="0"/>
                      <a:chExt cx="216132" cy="1562795"/>
                    </a:xfrm>
                  </p:grpSpPr>
                  <p:sp>
                    <p:nvSpPr>
                      <p:cNvPr id="1715" name="Oval 97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16" name="Oval 97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17" name="Oval 97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18" name="Oval 97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19" name="Oval 97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20" name="Oval 97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21" name="Oval 97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22" name="Oval 98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732" name="Group 955"/>
                    <p:cNvGrpSpPr/>
                    <p:nvPr/>
                  </p:nvGrpSpPr>
                  <p:grpSpPr>
                    <a:xfrm>
                      <a:off x="221669" y="5558"/>
                      <a:ext cx="216134" cy="1562796"/>
                      <a:chOff x="0" y="0"/>
                      <a:chExt cx="216132" cy="1562795"/>
                    </a:xfrm>
                  </p:grpSpPr>
                  <p:sp>
                    <p:nvSpPr>
                      <p:cNvPr id="1724" name="Oval 96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25" name="Oval 96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26" name="Oval 96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27" name="Oval 96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28" name="Oval 96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29" name="Oval 97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30" name="Oval 97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31" name="Oval 97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741" name="Group 956"/>
                    <p:cNvGrpSpPr/>
                    <p:nvPr/>
                  </p:nvGrpSpPr>
                  <p:grpSpPr>
                    <a:xfrm>
                      <a:off x="698261" y="0"/>
                      <a:ext cx="216133" cy="1562796"/>
                      <a:chOff x="0" y="0"/>
                      <a:chExt cx="216132" cy="1562795"/>
                    </a:xfrm>
                  </p:grpSpPr>
                  <p:sp>
                    <p:nvSpPr>
                      <p:cNvPr id="1733" name="Oval 95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34" name="Oval 95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35" name="Oval 95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36" name="Oval 96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37" name="Oval 96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38" name="Oval 96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39" name="Oval 96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40" name="Oval 96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1821" name="Group 605"/>
              <p:cNvGrpSpPr/>
              <p:nvPr/>
            </p:nvGrpSpPr>
            <p:grpSpPr>
              <a:xfrm>
                <a:off x="3679754" y="16635"/>
                <a:ext cx="1801086" cy="1596046"/>
                <a:chOff x="0" y="0"/>
                <a:chExt cx="1801085" cy="1596044"/>
              </a:xfrm>
            </p:grpSpPr>
            <p:grpSp>
              <p:nvGrpSpPr>
                <p:cNvPr id="1782" name="Group 874"/>
                <p:cNvGrpSpPr/>
                <p:nvPr/>
              </p:nvGrpSpPr>
              <p:grpSpPr>
                <a:xfrm>
                  <a:off x="0" y="-1"/>
                  <a:ext cx="914394" cy="1573887"/>
                  <a:chOff x="0" y="0"/>
                  <a:chExt cx="914393" cy="1573885"/>
                </a:xfrm>
              </p:grpSpPr>
              <p:grpSp>
                <p:nvGrpSpPr>
                  <p:cNvPr id="1753" name="Group 913"/>
                  <p:cNvGrpSpPr/>
                  <p:nvPr/>
                </p:nvGrpSpPr>
                <p:grpSpPr>
                  <a:xfrm>
                    <a:off x="459965" y="0"/>
                    <a:ext cx="216133" cy="1562797"/>
                    <a:chOff x="0" y="0"/>
                    <a:chExt cx="216132" cy="1562795"/>
                  </a:xfrm>
                </p:grpSpPr>
                <p:sp>
                  <p:nvSpPr>
                    <p:cNvPr id="1745" name="Oval 94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46" name="Oval 94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47" name="Oval 94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48" name="Oval 94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49" name="Oval 94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50" name="Oval 94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51" name="Oval 94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52" name="Oval 94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781" name="Group 914"/>
                  <p:cNvGrpSpPr/>
                  <p:nvPr/>
                </p:nvGrpSpPr>
                <p:grpSpPr>
                  <a:xfrm>
                    <a:off x="0" y="5532"/>
                    <a:ext cx="914394" cy="1568355"/>
                    <a:chOff x="0" y="0"/>
                    <a:chExt cx="914393" cy="1568353"/>
                  </a:xfrm>
                </p:grpSpPr>
                <p:grpSp>
                  <p:nvGrpSpPr>
                    <p:cNvPr id="1762" name="Group 915"/>
                    <p:cNvGrpSpPr/>
                    <p:nvPr/>
                  </p:nvGrpSpPr>
                  <p:grpSpPr>
                    <a:xfrm>
                      <a:off x="0" y="20"/>
                      <a:ext cx="216133" cy="1562796"/>
                      <a:chOff x="0" y="0"/>
                      <a:chExt cx="216132" cy="1562795"/>
                    </a:xfrm>
                  </p:grpSpPr>
                  <p:sp>
                    <p:nvSpPr>
                      <p:cNvPr id="1754" name="Oval 93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55" name="Oval 93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56" name="Oval 93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57" name="Oval 93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58" name="Oval 93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59" name="Oval 93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60" name="Oval 94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61" name="Oval 94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771" name="Group 916"/>
                    <p:cNvGrpSpPr/>
                    <p:nvPr/>
                  </p:nvGrpSpPr>
                  <p:grpSpPr>
                    <a:xfrm>
                      <a:off x="221669" y="5558"/>
                      <a:ext cx="216134" cy="1562796"/>
                      <a:chOff x="0" y="0"/>
                      <a:chExt cx="216132" cy="1562795"/>
                    </a:xfrm>
                  </p:grpSpPr>
                  <p:sp>
                    <p:nvSpPr>
                      <p:cNvPr id="1763" name="Oval 92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64" name="Oval 92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65" name="Oval 92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66" name="Oval 92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67" name="Oval 93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68" name="Oval 93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69" name="Oval 93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70" name="Oval 93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780" name="Group 917"/>
                    <p:cNvGrpSpPr/>
                    <p:nvPr/>
                  </p:nvGrpSpPr>
                  <p:grpSpPr>
                    <a:xfrm>
                      <a:off x="698261" y="0"/>
                      <a:ext cx="216133" cy="1562796"/>
                      <a:chOff x="0" y="0"/>
                      <a:chExt cx="216132" cy="1562795"/>
                    </a:xfrm>
                  </p:grpSpPr>
                  <p:sp>
                    <p:nvSpPr>
                      <p:cNvPr id="1772" name="Oval 91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73" name="Oval 91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74" name="Oval 92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75" name="Oval 92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76" name="Oval 92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77" name="Oval 92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78" name="Oval 92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79" name="Oval 92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1820" name="Group 875"/>
                <p:cNvGrpSpPr/>
                <p:nvPr/>
              </p:nvGrpSpPr>
              <p:grpSpPr>
                <a:xfrm>
                  <a:off x="886692" y="22157"/>
                  <a:ext cx="914394" cy="1573887"/>
                  <a:chOff x="0" y="0"/>
                  <a:chExt cx="914393" cy="1573885"/>
                </a:xfrm>
              </p:grpSpPr>
              <p:grpSp>
                <p:nvGrpSpPr>
                  <p:cNvPr id="1791" name="Group 876"/>
                  <p:cNvGrpSpPr/>
                  <p:nvPr/>
                </p:nvGrpSpPr>
                <p:grpSpPr>
                  <a:xfrm>
                    <a:off x="459965" y="0"/>
                    <a:ext cx="216133" cy="1562797"/>
                    <a:chOff x="0" y="0"/>
                    <a:chExt cx="216132" cy="1562795"/>
                  </a:xfrm>
                </p:grpSpPr>
                <p:sp>
                  <p:nvSpPr>
                    <p:cNvPr id="1783" name="Oval 90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84" name="Oval 90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85" name="Oval 90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86" name="Oval 90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87" name="Oval 90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88" name="Oval 91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89" name="Oval 91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90" name="Oval 91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819" name="Group 877"/>
                  <p:cNvGrpSpPr/>
                  <p:nvPr/>
                </p:nvGrpSpPr>
                <p:grpSpPr>
                  <a:xfrm>
                    <a:off x="0" y="5532"/>
                    <a:ext cx="914394" cy="1568355"/>
                    <a:chOff x="0" y="0"/>
                    <a:chExt cx="914393" cy="1568353"/>
                  </a:xfrm>
                </p:grpSpPr>
                <p:grpSp>
                  <p:nvGrpSpPr>
                    <p:cNvPr id="1800" name="Group 878"/>
                    <p:cNvGrpSpPr/>
                    <p:nvPr/>
                  </p:nvGrpSpPr>
                  <p:grpSpPr>
                    <a:xfrm>
                      <a:off x="0" y="20"/>
                      <a:ext cx="216133" cy="1562796"/>
                      <a:chOff x="0" y="0"/>
                      <a:chExt cx="216132" cy="1562795"/>
                    </a:xfrm>
                  </p:grpSpPr>
                  <p:sp>
                    <p:nvSpPr>
                      <p:cNvPr id="1792" name="Oval 89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93" name="Oval 89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94" name="Oval 89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95" name="Oval 90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96" name="Oval 90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97" name="Oval 90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98" name="Oval 90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799" name="Oval 90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809" name="Group 879"/>
                    <p:cNvGrpSpPr/>
                    <p:nvPr/>
                  </p:nvGrpSpPr>
                  <p:grpSpPr>
                    <a:xfrm>
                      <a:off x="221669" y="5558"/>
                      <a:ext cx="216134" cy="1562796"/>
                      <a:chOff x="0" y="0"/>
                      <a:chExt cx="216132" cy="1562795"/>
                    </a:xfrm>
                  </p:grpSpPr>
                  <p:sp>
                    <p:nvSpPr>
                      <p:cNvPr id="1801" name="Oval 88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02" name="Oval 89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03" name="Oval 89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04" name="Oval 89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05" name="Oval 89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06" name="Oval 89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07" name="Oval 89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08" name="Oval 89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818" name="Group 880"/>
                    <p:cNvGrpSpPr/>
                    <p:nvPr/>
                  </p:nvGrpSpPr>
                  <p:grpSpPr>
                    <a:xfrm>
                      <a:off x="698261" y="0"/>
                      <a:ext cx="216133" cy="1562796"/>
                      <a:chOff x="0" y="0"/>
                      <a:chExt cx="216132" cy="1562795"/>
                    </a:xfrm>
                  </p:grpSpPr>
                  <p:sp>
                    <p:nvSpPr>
                      <p:cNvPr id="1810" name="Oval 88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11" name="Oval 88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12" name="Oval 88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13" name="Oval 88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14" name="Oval 88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15" name="Oval 88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16" name="Oval 88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17" name="Oval 88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1898" name="Group 606"/>
              <p:cNvGrpSpPr/>
              <p:nvPr/>
            </p:nvGrpSpPr>
            <p:grpSpPr>
              <a:xfrm>
                <a:off x="5469750" y="11093"/>
                <a:ext cx="1801087" cy="1596046"/>
                <a:chOff x="0" y="0"/>
                <a:chExt cx="1801085" cy="1596044"/>
              </a:xfrm>
            </p:grpSpPr>
            <p:grpSp>
              <p:nvGrpSpPr>
                <p:cNvPr id="1859" name="Group 798"/>
                <p:cNvGrpSpPr/>
                <p:nvPr/>
              </p:nvGrpSpPr>
              <p:grpSpPr>
                <a:xfrm>
                  <a:off x="0" y="-1"/>
                  <a:ext cx="914394" cy="1573887"/>
                  <a:chOff x="0" y="0"/>
                  <a:chExt cx="914393" cy="1573885"/>
                </a:xfrm>
              </p:grpSpPr>
              <p:grpSp>
                <p:nvGrpSpPr>
                  <p:cNvPr id="1830" name="Group 837"/>
                  <p:cNvGrpSpPr/>
                  <p:nvPr/>
                </p:nvGrpSpPr>
                <p:grpSpPr>
                  <a:xfrm>
                    <a:off x="459965" y="0"/>
                    <a:ext cx="216133" cy="1562797"/>
                    <a:chOff x="0" y="0"/>
                    <a:chExt cx="216132" cy="1562795"/>
                  </a:xfrm>
                </p:grpSpPr>
                <p:sp>
                  <p:nvSpPr>
                    <p:cNvPr id="1822" name="Oval 86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23" name="Oval 86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24" name="Oval 86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25" name="Oval 86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26" name="Oval 87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27" name="Oval 87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28" name="Oval 87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29" name="Oval 87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858" name="Group 838"/>
                  <p:cNvGrpSpPr/>
                  <p:nvPr/>
                </p:nvGrpSpPr>
                <p:grpSpPr>
                  <a:xfrm>
                    <a:off x="0" y="5532"/>
                    <a:ext cx="914394" cy="1568355"/>
                    <a:chOff x="0" y="0"/>
                    <a:chExt cx="914393" cy="1568353"/>
                  </a:xfrm>
                </p:grpSpPr>
                <p:grpSp>
                  <p:nvGrpSpPr>
                    <p:cNvPr id="1839" name="Group 839"/>
                    <p:cNvGrpSpPr/>
                    <p:nvPr/>
                  </p:nvGrpSpPr>
                  <p:grpSpPr>
                    <a:xfrm>
                      <a:off x="0" y="20"/>
                      <a:ext cx="216133" cy="1562796"/>
                      <a:chOff x="0" y="0"/>
                      <a:chExt cx="216132" cy="1562795"/>
                    </a:xfrm>
                  </p:grpSpPr>
                  <p:sp>
                    <p:nvSpPr>
                      <p:cNvPr id="1831" name="Oval 85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32" name="Oval 85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33" name="Oval 86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34" name="Oval 86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35" name="Oval 86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36" name="Oval 86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37" name="Oval 86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38" name="Oval 86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848" name="Group 840"/>
                    <p:cNvGrpSpPr/>
                    <p:nvPr/>
                  </p:nvGrpSpPr>
                  <p:grpSpPr>
                    <a:xfrm>
                      <a:off x="221669" y="5558"/>
                      <a:ext cx="216134" cy="1562796"/>
                      <a:chOff x="0" y="0"/>
                      <a:chExt cx="216132" cy="1562795"/>
                    </a:xfrm>
                  </p:grpSpPr>
                  <p:sp>
                    <p:nvSpPr>
                      <p:cNvPr id="1840" name="Oval 85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41" name="Oval 85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42" name="Oval 85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43" name="Oval 85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44" name="Oval 85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45" name="Oval 85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46" name="Oval 85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47" name="Oval 85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857" name="Group 841"/>
                    <p:cNvGrpSpPr/>
                    <p:nvPr/>
                  </p:nvGrpSpPr>
                  <p:grpSpPr>
                    <a:xfrm>
                      <a:off x="698261" y="0"/>
                      <a:ext cx="216133" cy="1562796"/>
                      <a:chOff x="0" y="0"/>
                      <a:chExt cx="216132" cy="1562795"/>
                    </a:xfrm>
                  </p:grpSpPr>
                  <p:sp>
                    <p:nvSpPr>
                      <p:cNvPr id="1849" name="Oval 84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50" name="Oval 84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51" name="Oval 84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52" name="Oval 84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53" name="Oval 84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54" name="Oval 84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55" name="Oval 84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56" name="Oval 84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1897" name="Group 799"/>
                <p:cNvGrpSpPr/>
                <p:nvPr/>
              </p:nvGrpSpPr>
              <p:grpSpPr>
                <a:xfrm>
                  <a:off x="886692" y="22157"/>
                  <a:ext cx="914394" cy="1573887"/>
                  <a:chOff x="0" y="0"/>
                  <a:chExt cx="914393" cy="1573885"/>
                </a:xfrm>
              </p:grpSpPr>
              <p:grpSp>
                <p:nvGrpSpPr>
                  <p:cNvPr id="1868" name="Group 800"/>
                  <p:cNvGrpSpPr/>
                  <p:nvPr/>
                </p:nvGrpSpPr>
                <p:grpSpPr>
                  <a:xfrm>
                    <a:off x="459965" y="0"/>
                    <a:ext cx="216133" cy="1562797"/>
                    <a:chOff x="0" y="0"/>
                    <a:chExt cx="216132" cy="1562795"/>
                  </a:xfrm>
                </p:grpSpPr>
                <p:sp>
                  <p:nvSpPr>
                    <p:cNvPr id="1860" name="Oval 82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61" name="Oval 83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62" name="Oval 83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63" name="Oval 83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64" name="Oval 83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65" name="Oval 83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66" name="Oval 83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67" name="Oval 83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896" name="Group 801"/>
                  <p:cNvGrpSpPr/>
                  <p:nvPr/>
                </p:nvGrpSpPr>
                <p:grpSpPr>
                  <a:xfrm>
                    <a:off x="0" y="5532"/>
                    <a:ext cx="914394" cy="1568355"/>
                    <a:chOff x="0" y="0"/>
                    <a:chExt cx="914393" cy="1568353"/>
                  </a:xfrm>
                </p:grpSpPr>
                <p:grpSp>
                  <p:nvGrpSpPr>
                    <p:cNvPr id="1877" name="Group 802"/>
                    <p:cNvGrpSpPr/>
                    <p:nvPr/>
                  </p:nvGrpSpPr>
                  <p:grpSpPr>
                    <a:xfrm>
                      <a:off x="0" y="20"/>
                      <a:ext cx="216133" cy="1562796"/>
                      <a:chOff x="0" y="0"/>
                      <a:chExt cx="216132" cy="1562795"/>
                    </a:xfrm>
                  </p:grpSpPr>
                  <p:sp>
                    <p:nvSpPr>
                      <p:cNvPr id="1869" name="Oval 82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70" name="Oval 82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71" name="Oval 82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72" name="Oval 82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73" name="Oval 82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74" name="Oval 82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75" name="Oval 82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76" name="Oval 82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886" name="Group 803"/>
                    <p:cNvGrpSpPr/>
                    <p:nvPr/>
                  </p:nvGrpSpPr>
                  <p:grpSpPr>
                    <a:xfrm>
                      <a:off x="221669" y="5558"/>
                      <a:ext cx="216134" cy="1562796"/>
                      <a:chOff x="0" y="0"/>
                      <a:chExt cx="216132" cy="1562795"/>
                    </a:xfrm>
                  </p:grpSpPr>
                  <p:sp>
                    <p:nvSpPr>
                      <p:cNvPr id="1878" name="Oval 81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79" name="Oval 81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80" name="Oval 81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81" name="Oval 81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82" name="Oval 81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83" name="Oval 81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84" name="Oval 81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85" name="Oval 82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895" name="Group 804"/>
                    <p:cNvGrpSpPr/>
                    <p:nvPr/>
                  </p:nvGrpSpPr>
                  <p:grpSpPr>
                    <a:xfrm>
                      <a:off x="698261" y="0"/>
                      <a:ext cx="216133" cy="1562796"/>
                      <a:chOff x="0" y="0"/>
                      <a:chExt cx="216132" cy="1562795"/>
                    </a:xfrm>
                  </p:grpSpPr>
                  <p:sp>
                    <p:nvSpPr>
                      <p:cNvPr id="1887" name="Oval 80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88" name="Oval 80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89" name="Oval 80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90" name="Oval 80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91" name="Oval 80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92" name="Oval 81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93" name="Oval 81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894" name="Oval 81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1975" name="Group 607"/>
              <p:cNvGrpSpPr/>
              <p:nvPr/>
            </p:nvGrpSpPr>
            <p:grpSpPr>
              <a:xfrm>
                <a:off x="7270842" y="-1"/>
                <a:ext cx="1801087" cy="1596046"/>
                <a:chOff x="0" y="0"/>
                <a:chExt cx="1801085" cy="1596044"/>
              </a:xfrm>
            </p:grpSpPr>
            <p:grpSp>
              <p:nvGrpSpPr>
                <p:cNvPr id="1936" name="Group 722"/>
                <p:cNvGrpSpPr/>
                <p:nvPr/>
              </p:nvGrpSpPr>
              <p:grpSpPr>
                <a:xfrm>
                  <a:off x="0" y="-1"/>
                  <a:ext cx="914394" cy="1573887"/>
                  <a:chOff x="0" y="0"/>
                  <a:chExt cx="914393" cy="1573885"/>
                </a:xfrm>
              </p:grpSpPr>
              <p:grpSp>
                <p:nvGrpSpPr>
                  <p:cNvPr id="1907" name="Group 761"/>
                  <p:cNvGrpSpPr/>
                  <p:nvPr/>
                </p:nvGrpSpPr>
                <p:grpSpPr>
                  <a:xfrm>
                    <a:off x="459965" y="0"/>
                    <a:ext cx="216133" cy="1562797"/>
                    <a:chOff x="0" y="0"/>
                    <a:chExt cx="216132" cy="1562795"/>
                  </a:xfrm>
                </p:grpSpPr>
                <p:sp>
                  <p:nvSpPr>
                    <p:cNvPr id="1899" name="Oval 79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00" name="Oval 79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01" name="Oval 79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02" name="Oval 79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03" name="Oval 79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04" name="Oval 79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05" name="Oval 79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06" name="Oval 79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935" name="Group 762"/>
                  <p:cNvGrpSpPr/>
                  <p:nvPr/>
                </p:nvGrpSpPr>
                <p:grpSpPr>
                  <a:xfrm>
                    <a:off x="0" y="5532"/>
                    <a:ext cx="914394" cy="1568355"/>
                    <a:chOff x="0" y="0"/>
                    <a:chExt cx="914393" cy="1568353"/>
                  </a:xfrm>
                </p:grpSpPr>
                <p:grpSp>
                  <p:nvGrpSpPr>
                    <p:cNvPr id="1916" name="Group 763"/>
                    <p:cNvGrpSpPr/>
                    <p:nvPr/>
                  </p:nvGrpSpPr>
                  <p:grpSpPr>
                    <a:xfrm>
                      <a:off x="0" y="20"/>
                      <a:ext cx="216133" cy="1562796"/>
                      <a:chOff x="0" y="0"/>
                      <a:chExt cx="216132" cy="1562795"/>
                    </a:xfrm>
                  </p:grpSpPr>
                  <p:sp>
                    <p:nvSpPr>
                      <p:cNvPr id="1908" name="Oval 78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09" name="Oval 78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10" name="Oval 78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11" name="Oval 78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12" name="Oval 78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13" name="Oval 78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14" name="Oval 78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15" name="Oval 78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925" name="Group 764"/>
                    <p:cNvGrpSpPr/>
                    <p:nvPr/>
                  </p:nvGrpSpPr>
                  <p:grpSpPr>
                    <a:xfrm>
                      <a:off x="221669" y="5558"/>
                      <a:ext cx="216134" cy="1562796"/>
                      <a:chOff x="0" y="0"/>
                      <a:chExt cx="216132" cy="1562795"/>
                    </a:xfrm>
                  </p:grpSpPr>
                  <p:sp>
                    <p:nvSpPr>
                      <p:cNvPr id="1917" name="Oval 77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18" name="Oval 77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19" name="Oval 77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20" name="Oval 77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21" name="Oval 77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22" name="Oval 77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23" name="Oval 78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24" name="Oval 78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934" name="Group 765"/>
                    <p:cNvGrpSpPr/>
                    <p:nvPr/>
                  </p:nvGrpSpPr>
                  <p:grpSpPr>
                    <a:xfrm>
                      <a:off x="698261" y="0"/>
                      <a:ext cx="216133" cy="1562796"/>
                      <a:chOff x="0" y="0"/>
                      <a:chExt cx="216132" cy="1562795"/>
                    </a:xfrm>
                  </p:grpSpPr>
                  <p:sp>
                    <p:nvSpPr>
                      <p:cNvPr id="1926" name="Oval 76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27" name="Oval 76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28" name="Oval 76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29" name="Oval 76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30" name="Oval 77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31" name="Oval 77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32" name="Oval 77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33" name="Oval 77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1974" name="Group 723"/>
                <p:cNvGrpSpPr/>
                <p:nvPr/>
              </p:nvGrpSpPr>
              <p:grpSpPr>
                <a:xfrm>
                  <a:off x="886692" y="22157"/>
                  <a:ext cx="914394" cy="1573887"/>
                  <a:chOff x="0" y="0"/>
                  <a:chExt cx="914393" cy="1573885"/>
                </a:xfrm>
              </p:grpSpPr>
              <p:grpSp>
                <p:nvGrpSpPr>
                  <p:cNvPr id="1945" name="Group 724"/>
                  <p:cNvGrpSpPr/>
                  <p:nvPr/>
                </p:nvGrpSpPr>
                <p:grpSpPr>
                  <a:xfrm>
                    <a:off x="459965" y="0"/>
                    <a:ext cx="216133" cy="1562797"/>
                    <a:chOff x="0" y="0"/>
                    <a:chExt cx="216132" cy="1562795"/>
                  </a:xfrm>
                </p:grpSpPr>
                <p:sp>
                  <p:nvSpPr>
                    <p:cNvPr id="1937" name="Oval 75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38" name="Oval 75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39" name="Oval 75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40" name="Oval 75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41" name="Oval 75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42" name="Oval 75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43" name="Oval 75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44" name="Oval 76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973" name="Group 725"/>
                  <p:cNvGrpSpPr/>
                  <p:nvPr/>
                </p:nvGrpSpPr>
                <p:grpSpPr>
                  <a:xfrm>
                    <a:off x="0" y="5532"/>
                    <a:ext cx="914394" cy="1568355"/>
                    <a:chOff x="0" y="0"/>
                    <a:chExt cx="914393" cy="1568353"/>
                  </a:xfrm>
                </p:grpSpPr>
                <p:grpSp>
                  <p:nvGrpSpPr>
                    <p:cNvPr id="1954" name="Group 726"/>
                    <p:cNvGrpSpPr/>
                    <p:nvPr/>
                  </p:nvGrpSpPr>
                  <p:grpSpPr>
                    <a:xfrm>
                      <a:off x="0" y="20"/>
                      <a:ext cx="216133" cy="1562796"/>
                      <a:chOff x="0" y="0"/>
                      <a:chExt cx="216132" cy="1562795"/>
                    </a:xfrm>
                  </p:grpSpPr>
                  <p:sp>
                    <p:nvSpPr>
                      <p:cNvPr id="1946" name="Oval 74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47" name="Oval 74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48" name="Oval 74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49" name="Oval 74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50" name="Oval 74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51" name="Oval 75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52" name="Oval 75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53" name="Oval 75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963" name="Group 727"/>
                    <p:cNvGrpSpPr/>
                    <p:nvPr/>
                  </p:nvGrpSpPr>
                  <p:grpSpPr>
                    <a:xfrm>
                      <a:off x="221669" y="5558"/>
                      <a:ext cx="216134" cy="1562796"/>
                      <a:chOff x="0" y="0"/>
                      <a:chExt cx="216132" cy="1562795"/>
                    </a:xfrm>
                  </p:grpSpPr>
                  <p:sp>
                    <p:nvSpPr>
                      <p:cNvPr id="1955" name="Oval 73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56" name="Oval 73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57" name="Oval 73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58" name="Oval 74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59" name="Oval 74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60" name="Oval 74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61" name="Oval 74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62" name="Oval 74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1972" name="Group 728"/>
                    <p:cNvGrpSpPr/>
                    <p:nvPr/>
                  </p:nvGrpSpPr>
                  <p:grpSpPr>
                    <a:xfrm>
                      <a:off x="698261" y="0"/>
                      <a:ext cx="216133" cy="1562796"/>
                      <a:chOff x="0" y="0"/>
                      <a:chExt cx="216132" cy="1562795"/>
                    </a:xfrm>
                  </p:grpSpPr>
                  <p:sp>
                    <p:nvSpPr>
                      <p:cNvPr id="1964" name="Oval 72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65" name="Oval 73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66" name="Oval 73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67" name="Oval 73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68" name="Oval 73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69" name="Oval 73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70" name="Oval 73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71" name="Oval 73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2013" name="Group 608"/>
              <p:cNvGrpSpPr/>
              <p:nvPr/>
            </p:nvGrpSpPr>
            <p:grpSpPr>
              <a:xfrm>
                <a:off x="9071929" y="5531"/>
                <a:ext cx="914400" cy="1573887"/>
                <a:chOff x="0" y="0"/>
                <a:chExt cx="914398" cy="1573885"/>
              </a:xfrm>
            </p:grpSpPr>
            <p:grpSp>
              <p:nvGrpSpPr>
                <p:cNvPr id="1984" name="Group 685"/>
                <p:cNvGrpSpPr/>
                <p:nvPr/>
              </p:nvGrpSpPr>
              <p:grpSpPr>
                <a:xfrm>
                  <a:off x="459966" y="0"/>
                  <a:ext cx="216137" cy="1562797"/>
                  <a:chOff x="0" y="0"/>
                  <a:chExt cx="216136" cy="1562795"/>
                </a:xfrm>
              </p:grpSpPr>
              <p:sp>
                <p:nvSpPr>
                  <p:cNvPr id="1976" name="Oval 714"/>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77" name="Oval 715"/>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78" name="Oval 716"/>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79" name="Oval 717"/>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80" name="Oval 718"/>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81" name="Oval 719"/>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82" name="Oval 720"/>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83" name="Oval 721"/>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012" name="Group 686"/>
                <p:cNvGrpSpPr/>
                <p:nvPr/>
              </p:nvGrpSpPr>
              <p:grpSpPr>
                <a:xfrm>
                  <a:off x="-1" y="5532"/>
                  <a:ext cx="914400" cy="1568355"/>
                  <a:chOff x="0" y="0"/>
                  <a:chExt cx="914398" cy="1568353"/>
                </a:xfrm>
              </p:grpSpPr>
              <p:grpSp>
                <p:nvGrpSpPr>
                  <p:cNvPr id="1993" name="Group 687"/>
                  <p:cNvGrpSpPr/>
                  <p:nvPr/>
                </p:nvGrpSpPr>
                <p:grpSpPr>
                  <a:xfrm>
                    <a:off x="0" y="20"/>
                    <a:ext cx="216137" cy="1562796"/>
                    <a:chOff x="0" y="0"/>
                    <a:chExt cx="216136" cy="1562795"/>
                  </a:xfrm>
                </p:grpSpPr>
                <p:sp>
                  <p:nvSpPr>
                    <p:cNvPr id="1985" name="Oval 706"/>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86" name="Oval 707"/>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87" name="Oval 708"/>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88" name="Oval 709"/>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89" name="Oval 710"/>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90" name="Oval 711"/>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91" name="Oval 712"/>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92" name="Oval 713"/>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002" name="Group 688"/>
                  <p:cNvGrpSpPr/>
                  <p:nvPr/>
                </p:nvGrpSpPr>
                <p:grpSpPr>
                  <a:xfrm>
                    <a:off x="221670" y="5558"/>
                    <a:ext cx="216137" cy="1562796"/>
                    <a:chOff x="0" y="0"/>
                    <a:chExt cx="216136" cy="1562795"/>
                  </a:xfrm>
                </p:grpSpPr>
                <p:sp>
                  <p:nvSpPr>
                    <p:cNvPr id="1994" name="Oval 698"/>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95" name="Oval 699"/>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96" name="Oval 700"/>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97" name="Oval 701"/>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98" name="Oval 702"/>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1999" name="Oval 703"/>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00" name="Oval 704"/>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01" name="Oval 705"/>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011" name="Group 689"/>
                  <p:cNvGrpSpPr/>
                  <p:nvPr/>
                </p:nvGrpSpPr>
                <p:grpSpPr>
                  <a:xfrm>
                    <a:off x="698262" y="0"/>
                    <a:ext cx="216137" cy="1562796"/>
                    <a:chOff x="0" y="0"/>
                    <a:chExt cx="216136" cy="1562795"/>
                  </a:xfrm>
                </p:grpSpPr>
                <p:sp>
                  <p:nvSpPr>
                    <p:cNvPr id="2003" name="Oval 690"/>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04" name="Oval 691"/>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05" name="Oval 692"/>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06" name="Oval 693"/>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07" name="Oval 694"/>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08" name="Oval 695"/>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09" name="Oval 696"/>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10" name="Oval 697"/>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051" name="Group 609"/>
              <p:cNvGrpSpPr/>
              <p:nvPr/>
            </p:nvGrpSpPr>
            <p:grpSpPr>
              <a:xfrm>
                <a:off x="9958622" y="27689"/>
                <a:ext cx="914399" cy="1573887"/>
                <a:chOff x="0" y="0"/>
                <a:chExt cx="914398" cy="1573885"/>
              </a:xfrm>
            </p:grpSpPr>
            <p:grpSp>
              <p:nvGrpSpPr>
                <p:cNvPr id="2022" name="Group 648"/>
                <p:cNvGrpSpPr/>
                <p:nvPr/>
              </p:nvGrpSpPr>
              <p:grpSpPr>
                <a:xfrm>
                  <a:off x="459966" y="0"/>
                  <a:ext cx="216137" cy="1562797"/>
                  <a:chOff x="0" y="0"/>
                  <a:chExt cx="216136" cy="1562795"/>
                </a:xfrm>
              </p:grpSpPr>
              <p:sp>
                <p:nvSpPr>
                  <p:cNvPr id="2014" name="Oval 677"/>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15" name="Oval 678"/>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16" name="Oval 679"/>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17" name="Oval 680"/>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18" name="Oval 681"/>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19" name="Oval 682"/>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20" name="Oval 683"/>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21" name="Oval 684"/>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050" name="Group 649"/>
                <p:cNvGrpSpPr/>
                <p:nvPr/>
              </p:nvGrpSpPr>
              <p:grpSpPr>
                <a:xfrm>
                  <a:off x="-1" y="5532"/>
                  <a:ext cx="914400" cy="1568355"/>
                  <a:chOff x="0" y="0"/>
                  <a:chExt cx="914398" cy="1568353"/>
                </a:xfrm>
              </p:grpSpPr>
              <p:grpSp>
                <p:nvGrpSpPr>
                  <p:cNvPr id="2031" name="Group 650"/>
                  <p:cNvGrpSpPr/>
                  <p:nvPr/>
                </p:nvGrpSpPr>
                <p:grpSpPr>
                  <a:xfrm>
                    <a:off x="0" y="20"/>
                    <a:ext cx="216137" cy="1562796"/>
                    <a:chOff x="0" y="0"/>
                    <a:chExt cx="216136" cy="1562795"/>
                  </a:xfrm>
                </p:grpSpPr>
                <p:sp>
                  <p:nvSpPr>
                    <p:cNvPr id="2023" name="Oval 669"/>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24" name="Oval 670"/>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25" name="Oval 671"/>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26" name="Oval 672"/>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27" name="Oval 673"/>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28" name="Oval 674"/>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29" name="Oval 675"/>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30" name="Oval 676"/>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040" name="Group 651"/>
                  <p:cNvGrpSpPr/>
                  <p:nvPr/>
                </p:nvGrpSpPr>
                <p:grpSpPr>
                  <a:xfrm>
                    <a:off x="221670" y="5558"/>
                    <a:ext cx="216137" cy="1562796"/>
                    <a:chOff x="0" y="0"/>
                    <a:chExt cx="216136" cy="1562795"/>
                  </a:xfrm>
                </p:grpSpPr>
                <p:sp>
                  <p:nvSpPr>
                    <p:cNvPr id="2032" name="Oval 661"/>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33" name="Oval 662"/>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34" name="Oval 663"/>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35" name="Oval 664"/>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36" name="Oval 665"/>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37" name="Oval 666"/>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38" name="Oval 667"/>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39" name="Oval 668"/>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049" name="Group 652"/>
                  <p:cNvGrpSpPr/>
                  <p:nvPr/>
                </p:nvGrpSpPr>
                <p:grpSpPr>
                  <a:xfrm>
                    <a:off x="698262" y="0"/>
                    <a:ext cx="216137" cy="1562796"/>
                    <a:chOff x="0" y="0"/>
                    <a:chExt cx="216136" cy="1562795"/>
                  </a:xfrm>
                </p:grpSpPr>
                <p:sp>
                  <p:nvSpPr>
                    <p:cNvPr id="2041" name="Oval 653"/>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42" name="Oval 654"/>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43" name="Oval 655"/>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44" name="Oval 656"/>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45" name="Oval 657"/>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46" name="Oval 658"/>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47" name="Oval 659"/>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48" name="Oval 660"/>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089" name="Group 610"/>
              <p:cNvGrpSpPr/>
              <p:nvPr/>
            </p:nvGrpSpPr>
            <p:grpSpPr>
              <a:xfrm>
                <a:off x="10875778" y="22081"/>
                <a:ext cx="914399" cy="1573887"/>
                <a:chOff x="0" y="0"/>
                <a:chExt cx="914398" cy="1573885"/>
              </a:xfrm>
            </p:grpSpPr>
            <p:grpSp>
              <p:nvGrpSpPr>
                <p:cNvPr id="2060" name="Group 611"/>
                <p:cNvGrpSpPr/>
                <p:nvPr/>
              </p:nvGrpSpPr>
              <p:grpSpPr>
                <a:xfrm>
                  <a:off x="459966" y="0"/>
                  <a:ext cx="216137" cy="1562797"/>
                  <a:chOff x="0" y="0"/>
                  <a:chExt cx="216136" cy="1562795"/>
                </a:xfrm>
              </p:grpSpPr>
              <p:sp>
                <p:nvSpPr>
                  <p:cNvPr id="2052" name="Oval 640"/>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53" name="Oval 641"/>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54" name="Oval 642"/>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55" name="Oval 643"/>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56" name="Oval 644"/>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57" name="Oval 645"/>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58" name="Oval 646"/>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59" name="Oval 647"/>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088" name="Group 612"/>
                <p:cNvGrpSpPr/>
                <p:nvPr/>
              </p:nvGrpSpPr>
              <p:grpSpPr>
                <a:xfrm>
                  <a:off x="-1" y="5532"/>
                  <a:ext cx="914400" cy="1568355"/>
                  <a:chOff x="0" y="0"/>
                  <a:chExt cx="914398" cy="1568353"/>
                </a:xfrm>
              </p:grpSpPr>
              <p:grpSp>
                <p:nvGrpSpPr>
                  <p:cNvPr id="2069" name="Group 613"/>
                  <p:cNvGrpSpPr/>
                  <p:nvPr/>
                </p:nvGrpSpPr>
                <p:grpSpPr>
                  <a:xfrm>
                    <a:off x="0" y="20"/>
                    <a:ext cx="216137" cy="1562796"/>
                    <a:chOff x="0" y="0"/>
                    <a:chExt cx="216136" cy="1562795"/>
                  </a:xfrm>
                </p:grpSpPr>
                <p:sp>
                  <p:nvSpPr>
                    <p:cNvPr id="2061" name="Oval 632"/>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62" name="Oval 633"/>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63" name="Oval 634"/>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64" name="Oval 635"/>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65" name="Oval 636"/>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66" name="Oval 637"/>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67" name="Oval 638"/>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68" name="Oval 639"/>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078" name="Group 614"/>
                  <p:cNvGrpSpPr/>
                  <p:nvPr/>
                </p:nvGrpSpPr>
                <p:grpSpPr>
                  <a:xfrm>
                    <a:off x="221670" y="5558"/>
                    <a:ext cx="216137" cy="1562796"/>
                    <a:chOff x="0" y="0"/>
                    <a:chExt cx="216136" cy="1562795"/>
                  </a:xfrm>
                </p:grpSpPr>
                <p:sp>
                  <p:nvSpPr>
                    <p:cNvPr id="2070" name="Oval 624"/>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71" name="Oval 625"/>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72" name="Oval 626"/>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73" name="Oval 627"/>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74" name="Oval 628"/>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75" name="Oval 629"/>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76" name="Oval 630"/>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77" name="Oval 631"/>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087" name="Group 615"/>
                  <p:cNvGrpSpPr/>
                  <p:nvPr/>
                </p:nvGrpSpPr>
                <p:grpSpPr>
                  <a:xfrm>
                    <a:off x="698262" y="0"/>
                    <a:ext cx="216137" cy="1562796"/>
                    <a:chOff x="0" y="0"/>
                    <a:chExt cx="216136" cy="1562795"/>
                  </a:xfrm>
                </p:grpSpPr>
                <p:sp>
                  <p:nvSpPr>
                    <p:cNvPr id="2079" name="Oval 616"/>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80" name="Oval 617"/>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81" name="Oval 618"/>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82" name="Oval 619"/>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83" name="Oval 620"/>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84" name="Oval 621"/>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85" name="Oval 622"/>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86" name="Oval 623"/>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sp>
          <p:nvSpPr>
            <p:cNvPr id="2091" name="Straight Connector 589"/>
            <p:cNvSpPr/>
            <p:nvPr/>
          </p:nvSpPr>
          <p:spPr>
            <a:xfrm>
              <a:off x="11749880" y="56829"/>
              <a:ext cx="896513" cy="779883"/>
            </a:xfrm>
            <a:prstGeom prst="line">
              <a:avLst/>
            </a:prstGeom>
            <a:noFill/>
            <a:ln w="254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2092" name="Straight Connector 590"/>
            <p:cNvSpPr/>
            <p:nvPr/>
          </p:nvSpPr>
          <p:spPr>
            <a:xfrm flipV="1">
              <a:off x="11749865" y="865231"/>
              <a:ext cx="896527" cy="695962"/>
            </a:xfrm>
            <a:prstGeom prst="line">
              <a:avLst/>
            </a:prstGeom>
            <a:noFill/>
            <a:ln w="254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2093" name="Oval 591"/>
            <p:cNvSpPr/>
            <p:nvPr/>
          </p:nvSpPr>
          <p:spPr>
            <a:xfrm>
              <a:off x="11804018" y="260488"/>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94" name="Oval 592"/>
            <p:cNvSpPr/>
            <p:nvPr/>
          </p:nvSpPr>
          <p:spPr>
            <a:xfrm>
              <a:off x="11827457" y="515380"/>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95" name="Oval 593"/>
            <p:cNvSpPr/>
            <p:nvPr/>
          </p:nvSpPr>
          <p:spPr>
            <a:xfrm>
              <a:off x="11827461" y="767384"/>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96" name="Oval 594"/>
            <p:cNvSpPr/>
            <p:nvPr/>
          </p:nvSpPr>
          <p:spPr>
            <a:xfrm>
              <a:off x="11805370" y="1025253"/>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97" name="Oval 595"/>
            <p:cNvSpPr/>
            <p:nvPr/>
          </p:nvSpPr>
          <p:spPr>
            <a:xfrm>
              <a:off x="12038058" y="482132"/>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98" name="Oval 596"/>
            <p:cNvSpPr/>
            <p:nvPr/>
          </p:nvSpPr>
          <p:spPr>
            <a:xfrm>
              <a:off x="12030988" y="720430"/>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099" name="Oval 597"/>
            <p:cNvSpPr/>
            <p:nvPr/>
          </p:nvSpPr>
          <p:spPr>
            <a:xfrm>
              <a:off x="12252687" y="659495"/>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00" name="Oval 598"/>
            <p:cNvSpPr/>
            <p:nvPr/>
          </p:nvSpPr>
          <p:spPr>
            <a:xfrm>
              <a:off x="12042316" y="931039"/>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01" name="Oval 599"/>
            <p:cNvSpPr/>
            <p:nvPr/>
          </p:nvSpPr>
          <p:spPr>
            <a:xfrm>
              <a:off x="11779081" y="1185276"/>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02" name="Oval 600"/>
            <p:cNvSpPr/>
            <p:nvPr/>
          </p:nvSpPr>
          <p:spPr>
            <a:xfrm>
              <a:off x="12287439" y="825709"/>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sp>
        <p:nvSpPr>
          <p:cNvPr id="2104" name="Straight Arrow Connector 2"/>
          <p:cNvSpPr/>
          <p:nvPr/>
        </p:nvSpPr>
        <p:spPr>
          <a:xfrm>
            <a:off x="9576250" y="5453183"/>
            <a:ext cx="254917" cy="1132321"/>
          </a:xfrm>
          <a:prstGeom prst="line">
            <a:avLst/>
          </a:prstGeom>
          <a:ln w="50800">
            <a:solidFill>
              <a:srgbClr val="000000"/>
            </a:solidFill>
            <a:miter/>
            <a:tailEnd type="triangle"/>
          </a:ln>
        </p:spPr>
        <p:txBody>
          <a:bodyPr tIns="91439" bIns="91439"/>
          <a:lstStyle/>
          <a:p>
            <a:pPr marR="0" indent="0" defTabSz="1828800">
              <a:lnSpc>
                <a:spcPct val="100000"/>
              </a:lnSpc>
              <a:defRPr spc="0" sz="3600">
                <a:latin typeface="Calibri"/>
                <a:ea typeface="Calibri"/>
                <a:cs typeface="Calibri"/>
                <a:sym typeface="Calibri"/>
              </a:defRPr>
            </a:pPr>
          </a:p>
        </p:txBody>
      </p:sp>
      <p:sp>
        <p:nvSpPr>
          <p:cNvPr id="2105" name="TextBox 9"/>
          <p:cNvSpPr txBox="1"/>
          <p:nvPr/>
        </p:nvSpPr>
        <p:spPr>
          <a:xfrm>
            <a:off x="6535821" y="4627474"/>
            <a:ext cx="5574974" cy="602216"/>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marR="0" indent="0" defTabSz="821531">
              <a:lnSpc>
                <a:spcPct val="100000"/>
              </a:lnSpc>
              <a:spcBef>
                <a:spcPts val="4500"/>
              </a:spcBef>
              <a:defRPr spc="0" sz="3000"/>
            </a:lvl1pPr>
          </a:lstStyle>
          <a:p>
            <a:pPr/>
            <a:r>
              <a:t>Column packed with C18 beads</a:t>
            </a:r>
          </a:p>
        </p:txBody>
      </p:sp>
      <p:grpSp>
        <p:nvGrpSpPr>
          <p:cNvPr id="2109" name="Group 11"/>
          <p:cNvGrpSpPr/>
          <p:nvPr/>
        </p:nvGrpSpPr>
        <p:grpSpPr>
          <a:xfrm>
            <a:off x="18216106" y="6585503"/>
            <a:ext cx="5555849" cy="6528801"/>
            <a:chOff x="0" y="0"/>
            <a:chExt cx="5555848" cy="6528800"/>
          </a:xfrm>
        </p:grpSpPr>
        <p:sp>
          <p:nvSpPr>
            <p:cNvPr id="2106" name="TextBox 1110"/>
            <p:cNvSpPr txBox="1"/>
            <p:nvPr/>
          </p:nvSpPr>
          <p:spPr>
            <a:xfrm>
              <a:off x="0" y="0"/>
              <a:ext cx="2588365" cy="60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821531">
                <a:lnSpc>
                  <a:spcPct val="100000"/>
                </a:lnSpc>
                <a:spcBef>
                  <a:spcPts val="4500"/>
                </a:spcBef>
                <a:defRPr spc="0" sz="3000"/>
              </a:lvl1pPr>
            </a:lstStyle>
            <a:p>
              <a:pPr/>
              <a:r>
                <a:t>To Mass Spec</a:t>
              </a:r>
            </a:p>
          </p:txBody>
        </p:sp>
        <p:pic>
          <p:nvPicPr>
            <p:cNvPr id="2107" name="Picture 4" descr="Picture 4"/>
            <p:cNvPicPr>
              <a:picLocks noChangeAspect="1"/>
            </p:cNvPicPr>
            <p:nvPr/>
          </p:nvPicPr>
          <p:blipFill>
            <a:blip r:embed="rId3">
              <a:extLst/>
            </a:blip>
            <a:stretch>
              <a:fillRect/>
            </a:stretch>
          </p:blipFill>
          <p:spPr>
            <a:xfrm>
              <a:off x="422490" y="2612170"/>
              <a:ext cx="5133359" cy="3916631"/>
            </a:xfrm>
            <a:prstGeom prst="rect">
              <a:avLst/>
            </a:prstGeom>
            <a:ln w="12700" cap="flat">
              <a:noFill/>
              <a:miter lim="400000"/>
            </a:ln>
            <a:effectLst/>
          </p:spPr>
        </p:pic>
        <p:sp>
          <p:nvSpPr>
            <p:cNvPr id="2108" name="Elbow Connector 5"/>
            <p:cNvSpPr/>
            <p:nvPr/>
          </p:nvSpPr>
          <p:spPr>
            <a:xfrm>
              <a:off x="89476" y="1159516"/>
              <a:ext cx="2899694" cy="1452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noFill/>
            <a:ln w="50800" cap="flat">
              <a:solidFill>
                <a:srgbClr val="000000"/>
              </a:solidFill>
              <a:prstDash val="solid"/>
              <a:miter lim="800000"/>
              <a:tailEnd type="triangle" w="med" len="med"/>
            </a:ln>
            <a:effectLst/>
          </p:spPr>
          <p:txBody>
            <a:bodyPr wrap="square" lIns="91439" tIns="91439" rIns="91439" bIns="91439" numCol="1" anchor="ctr">
              <a:noAutofit/>
            </a:bodyPr>
            <a:lstStyle/>
            <a:p>
              <a:pPr marR="0" indent="0" defTabSz="1828800">
                <a:lnSpc>
                  <a:spcPct val="100000"/>
                </a:lnSpc>
                <a:defRPr spc="0" sz="3600">
                  <a:latin typeface="Calibri"/>
                  <a:ea typeface="Calibri"/>
                  <a:cs typeface="Calibri"/>
                  <a:sym typeface="Calibri"/>
                </a:defRPr>
              </a:pPr>
            </a:p>
          </p:txBody>
        </p:sp>
      </p:grpSp>
      <p:grpSp>
        <p:nvGrpSpPr>
          <p:cNvPr id="2115" name="Group 10"/>
          <p:cNvGrpSpPr/>
          <p:nvPr/>
        </p:nvGrpSpPr>
        <p:grpSpPr>
          <a:xfrm>
            <a:off x="363832" y="6537035"/>
            <a:ext cx="3908908" cy="6577270"/>
            <a:chOff x="0" y="0"/>
            <a:chExt cx="3908907" cy="6577268"/>
          </a:xfrm>
        </p:grpSpPr>
        <p:grpSp>
          <p:nvGrpSpPr>
            <p:cNvPr id="2112" name="Group 1107"/>
            <p:cNvGrpSpPr/>
            <p:nvPr/>
          </p:nvGrpSpPr>
          <p:grpSpPr>
            <a:xfrm>
              <a:off x="1174037" y="0"/>
              <a:ext cx="2734871" cy="955771"/>
              <a:chOff x="0" y="0"/>
              <a:chExt cx="2734869" cy="955770"/>
            </a:xfrm>
          </p:grpSpPr>
          <p:sp>
            <p:nvSpPr>
              <p:cNvPr id="2110" name="Straight Arrow Connector 1103"/>
              <p:cNvSpPr/>
              <p:nvPr/>
            </p:nvSpPr>
            <p:spPr>
              <a:xfrm>
                <a:off x="1116134" y="955770"/>
                <a:ext cx="1618736" cy="1"/>
              </a:xfrm>
              <a:prstGeom prst="line">
                <a:avLst/>
              </a:prstGeom>
              <a:noFill/>
              <a:ln w="50800" cap="flat">
                <a:solidFill>
                  <a:srgbClr val="000000"/>
                </a:solidFill>
                <a:prstDash val="solid"/>
                <a:miter lim="800000"/>
                <a:tailEnd type="triangle" w="med" len="med"/>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2111" name="TextBox 1106"/>
              <p:cNvSpPr txBox="1"/>
              <p:nvPr/>
            </p:nvSpPr>
            <p:spPr>
              <a:xfrm>
                <a:off x="0" y="0"/>
                <a:ext cx="2206621" cy="60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821531">
                  <a:lnSpc>
                    <a:spcPct val="100000"/>
                  </a:lnSpc>
                  <a:spcBef>
                    <a:spcPts val="4500"/>
                  </a:spcBef>
                  <a:defRPr spc="0" sz="3000"/>
                </a:lvl1pPr>
              </a:lstStyle>
              <a:p>
                <a:pPr/>
                <a:r>
                  <a:t>From HPLC</a:t>
                </a:r>
              </a:p>
            </p:txBody>
          </p:sp>
        </p:grpSp>
        <p:pic>
          <p:nvPicPr>
            <p:cNvPr id="2113" name="Picture 2" descr="Picture 2"/>
            <p:cNvPicPr>
              <a:picLocks noChangeAspect="1"/>
            </p:cNvPicPr>
            <p:nvPr/>
          </p:nvPicPr>
          <p:blipFill>
            <a:blip r:embed="rId4">
              <a:extLst/>
            </a:blip>
            <a:stretch>
              <a:fillRect/>
            </a:stretch>
          </p:blipFill>
          <p:spPr>
            <a:xfrm>
              <a:off x="0" y="2135170"/>
              <a:ext cx="3751770" cy="4442099"/>
            </a:xfrm>
            <a:prstGeom prst="rect">
              <a:avLst/>
            </a:prstGeom>
            <a:ln w="12700" cap="flat">
              <a:noFill/>
              <a:miter lim="400000"/>
            </a:ln>
            <a:effectLst/>
          </p:spPr>
        </p:pic>
        <p:sp>
          <p:nvSpPr>
            <p:cNvPr id="2114" name="Straight Connector 8"/>
            <p:cNvSpPr/>
            <p:nvPr/>
          </p:nvSpPr>
          <p:spPr>
            <a:xfrm flipH="1">
              <a:off x="2290171" y="955770"/>
              <a:ext cx="1" cy="1371795"/>
            </a:xfrm>
            <a:prstGeom prst="line">
              <a:avLst/>
            </a:prstGeom>
            <a:noFill/>
            <a:ln w="508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2118" name="Group"/>
          <p:cNvGrpSpPr/>
          <p:nvPr/>
        </p:nvGrpSpPr>
        <p:grpSpPr>
          <a:xfrm>
            <a:off x="21293247" y="118785"/>
            <a:ext cx="2964014" cy="980138"/>
            <a:chOff x="0" y="0"/>
            <a:chExt cx="2964012" cy="980137"/>
          </a:xfrm>
        </p:grpSpPr>
        <p:pic>
          <p:nvPicPr>
            <p:cNvPr id="2116" name="image.png" descr="image.png"/>
            <p:cNvPicPr>
              <a:picLocks noChangeAspect="1"/>
            </p:cNvPicPr>
            <p:nvPr/>
          </p:nvPicPr>
          <p:blipFill>
            <a:blip r:embed="rId5">
              <a:extLst/>
            </a:blip>
            <a:srcRect l="755" t="21951" r="58673" b="13019"/>
            <a:stretch>
              <a:fillRect/>
            </a:stretch>
          </p:blipFill>
          <p:spPr>
            <a:xfrm>
              <a:off x="29384" y="0"/>
              <a:ext cx="2905058" cy="657087"/>
            </a:xfrm>
            <a:prstGeom prst="rect">
              <a:avLst/>
            </a:prstGeom>
            <a:ln w="12700" cap="flat">
              <a:noFill/>
              <a:miter lim="400000"/>
            </a:ln>
            <a:effectLst/>
          </p:spPr>
        </p:pic>
        <p:pic>
          <p:nvPicPr>
            <p:cNvPr id="2117" name="image.png" descr="image.png"/>
            <p:cNvPicPr>
              <a:picLocks noChangeAspect="1"/>
            </p:cNvPicPr>
            <p:nvPr/>
          </p:nvPicPr>
          <p:blipFill>
            <a:blip r:embed="rId5">
              <a:extLst/>
            </a:blip>
            <a:srcRect l="58605" t="42052" r="0" b="28455"/>
            <a:stretch>
              <a:fillRect/>
            </a:stretch>
          </p:blipFill>
          <p:spPr>
            <a:xfrm>
              <a:off x="0" y="682135"/>
              <a:ext cx="2964013" cy="298003"/>
            </a:xfrm>
            <a:prstGeom prst="rect">
              <a:avLst/>
            </a:prstGeom>
            <a:ln w="12700" cap="flat">
              <a:noFill/>
              <a:miter lim="400000"/>
            </a:ln>
            <a:effectLst/>
          </p:spPr>
        </p:pic>
      </p:grpSp>
      <p:sp>
        <p:nvSpPr>
          <p:cNvPr id="211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2120" name="TextBox 561"/>
          <p:cNvSpPr txBox="1"/>
          <p:nvPr/>
        </p:nvSpPr>
        <p:spPr>
          <a:xfrm>
            <a:off x="777241" y="590550"/>
            <a:ext cx="22619969" cy="130617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marR="0" indent="15411" algn="ctr">
              <a:lnSpc>
                <a:spcPct val="100000"/>
              </a:lnSpc>
              <a:defRPr spc="0" sz="7800"/>
            </a:lvl1pPr>
          </a:lstStyle>
          <a:p>
            <a:pPr/>
            <a:r>
              <a:t>Peptide separation using C18 columns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4" name="TextBox 561"/>
          <p:cNvSpPr txBox="1"/>
          <p:nvPr/>
        </p:nvSpPr>
        <p:spPr>
          <a:xfrm>
            <a:off x="777241" y="590550"/>
            <a:ext cx="22619969" cy="130617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marR="0" indent="15411" algn="ctr">
              <a:lnSpc>
                <a:spcPct val="100000"/>
              </a:lnSpc>
              <a:defRPr spc="0" sz="7800"/>
            </a:lvl1pPr>
          </a:lstStyle>
          <a:p>
            <a:pPr/>
            <a:r>
              <a:t>Peptide separation using C18 columns</a:t>
            </a:r>
          </a:p>
        </p:txBody>
      </p:sp>
      <p:grpSp>
        <p:nvGrpSpPr>
          <p:cNvPr id="2652" name="Group 3"/>
          <p:cNvGrpSpPr/>
          <p:nvPr/>
        </p:nvGrpSpPr>
        <p:grpSpPr>
          <a:xfrm>
            <a:off x="4588627" y="6725422"/>
            <a:ext cx="12646394" cy="1623775"/>
            <a:chOff x="0" y="0"/>
            <a:chExt cx="12646392" cy="1623774"/>
          </a:xfrm>
        </p:grpSpPr>
        <p:grpSp>
          <p:nvGrpSpPr>
            <p:cNvPr id="2639" name="Group 573"/>
            <p:cNvGrpSpPr/>
            <p:nvPr/>
          </p:nvGrpSpPr>
          <p:grpSpPr>
            <a:xfrm>
              <a:off x="-1" y="-1"/>
              <a:ext cx="12646394" cy="1623776"/>
              <a:chOff x="0" y="0"/>
              <a:chExt cx="12646392" cy="1623774"/>
            </a:xfrm>
          </p:grpSpPr>
          <p:grpSp>
            <p:nvGrpSpPr>
              <p:cNvPr id="2626" name="Group 553"/>
              <p:cNvGrpSpPr/>
              <p:nvPr/>
            </p:nvGrpSpPr>
            <p:grpSpPr>
              <a:xfrm>
                <a:off x="0" y="-1"/>
                <a:ext cx="11792992" cy="1623776"/>
                <a:chOff x="0" y="0"/>
                <a:chExt cx="11792990" cy="1623774"/>
              </a:xfrm>
            </p:grpSpPr>
            <p:sp>
              <p:nvSpPr>
                <p:cNvPr id="2125" name="Straight Connector 5"/>
                <p:cNvSpPr/>
                <p:nvPr/>
              </p:nvSpPr>
              <p:spPr>
                <a:xfrm flipV="1">
                  <a:off x="0" y="11127"/>
                  <a:ext cx="11737573" cy="16627"/>
                </a:xfrm>
                <a:prstGeom prst="line">
                  <a:avLst/>
                </a:prstGeom>
                <a:noFill/>
                <a:ln w="381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2126" name="Straight Connector 6"/>
                <p:cNvSpPr/>
                <p:nvPr/>
              </p:nvSpPr>
              <p:spPr>
                <a:xfrm flipV="1">
                  <a:off x="55418" y="1579472"/>
                  <a:ext cx="11737573" cy="16627"/>
                </a:xfrm>
                <a:prstGeom prst="line">
                  <a:avLst/>
                </a:prstGeom>
                <a:noFill/>
                <a:ln w="381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nvGrpSpPr>
                <p:cNvPr id="2203" name="Group 127"/>
                <p:cNvGrpSpPr/>
                <p:nvPr/>
              </p:nvGrpSpPr>
              <p:grpSpPr>
                <a:xfrm>
                  <a:off x="77574" y="22197"/>
                  <a:ext cx="1801086" cy="1596046"/>
                  <a:chOff x="0" y="0"/>
                  <a:chExt cx="1801085" cy="1596044"/>
                </a:xfrm>
              </p:grpSpPr>
              <p:grpSp>
                <p:nvGrpSpPr>
                  <p:cNvPr id="2164" name="Group 88"/>
                  <p:cNvGrpSpPr/>
                  <p:nvPr/>
                </p:nvGrpSpPr>
                <p:grpSpPr>
                  <a:xfrm>
                    <a:off x="0" y="-1"/>
                    <a:ext cx="914394" cy="1573887"/>
                    <a:chOff x="0" y="0"/>
                    <a:chExt cx="914393" cy="1573885"/>
                  </a:xfrm>
                </p:grpSpPr>
                <p:grpSp>
                  <p:nvGrpSpPr>
                    <p:cNvPr id="2135" name="Group 41"/>
                    <p:cNvGrpSpPr/>
                    <p:nvPr/>
                  </p:nvGrpSpPr>
                  <p:grpSpPr>
                    <a:xfrm>
                      <a:off x="459965" y="0"/>
                      <a:ext cx="216133" cy="1562797"/>
                      <a:chOff x="0" y="0"/>
                      <a:chExt cx="216132" cy="1562795"/>
                    </a:xfrm>
                  </p:grpSpPr>
                  <p:sp>
                    <p:nvSpPr>
                      <p:cNvPr id="2127" name="Oval 4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28" name="Oval 4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29" name="Oval 4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30" name="Oval 4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31" name="Oval 4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32" name="Oval 4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33" name="Oval 4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34" name="Oval 4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163" name="Group 59"/>
                    <p:cNvGrpSpPr/>
                    <p:nvPr/>
                  </p:nvGrpSpPr>
                  <p:grpSpPr>
                    <a:xfrm>
                      <a:off x="0" y="5532"/>
                      <a:ext cx="914394" cy="1568355"/>
                      <a:chOff x="0" y="0"/>
                      <a:chExt cx="914393" cy="1568353"/>
                    </a:xfrm>
                  </p:grpSpPr>
                  <p:grpSp>
                    <p:nvGrpSpPr>
                      <p:cNvPr id="2144" name="Group 31"/>
                      <p:cNvGrpSpPr/>
                      <p:nvPr/>
                    </p:nvGrpSpPr>
                    <p:grpSpPr>
                      <a:xfrm>
                        <a:off x="0" y="20"/>
                        <a:ext cx="216133" cy="1562796"/>
                        <a:chOff x="0" y="0"/>
                        <a:chExt cx="216132" cy="1562795"/>
                      </a:xfrm>
                    </p:grpSpPr>
                    <p:sp>
                      <p:nvSpPr>
                        <p:cNvPr id="2136" name="Oval 2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37" name="Oval 2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38" name="Oval 2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39" name="Oval 2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40" name="Oval 2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41" name="Oval 2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42" name="Oval 2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43" name="Oval 3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153" name="Group 32"/>
                      <p:cNvGrpSpPr/>
                      <p:nvPr/>
                    </p:nvGrpSpPr>
                    <p:grpSpPr>
                      <a:xfrm>
                        <a:off x="221669" y="5558"/>
                        <a:ext cx="216134" cy="1562796"/>
                        <a:chOff x="0" y="0"/>
                        <a:chExt cx="216132" cy="1562795"/>
                      </a:xfrm>
                    </p:grpSpPr>
                    <p:sp>
                      <p:nvSpPr>
                        <p:cNvPr id="2145" name="Oval 3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46" name="Oval 3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47" name="Oval 3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48" name="Oval 3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49" name="Oval 3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50" name="Oval 3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51" name="Oval 3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52" name="Oval 4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162" name="Group 50"/>
                      <p:cNvGrpSpPr/>
                      <p:nvPr/>
                    </p:nvGrpSpPr>
                    <p:grpSpPr>
                      <a:xfrm>
                        <a:off x="698261" y="0"/>
                        <a:ext cx="216133" cy="1562796"/>
                        <a:chOff x="0" y="0"/>
                        <a:chExt cx="216132" cy="1562795"/>
                      </a:xfrm>
                    </p:grpSpPr>
                    <p:sp>
                      <p:nvSpPr>
                        <p:cNvPr id="2154" name="Oval 5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55" name="Oval 5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56" name="Oval 5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57" name="Oval 5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58" name="Oval 5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59" name="Oval 5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60" name="Oval 5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61" name="Oval 5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202" name="Group 89"/>
                  <p:cNvGrpSpPr/>
                  <p:nvPr/>
                </p:nvGrpSpPr>
                <p:grpSpPr>
                  <a:xfrm>
                    <a:off x="886692" y="22157"/>
                    <a:ext cx="914394" cy="1573887"/>
                    <a:chOff x="0" y="0"/>
                    <a:chExt cx="914393" cy="1573885"/>
                  </a:xfrm>
                </p:grpSpPr>
                <p:grpSp>
                  <p:nvGrpSpPr>
                    <p:cNvPr id="2173" name="Group 90"/>
                    <p:cNvGrpSpPr/>
                    <p:nvPr/>
                  </p:nvGrpSpPr>
                  <p:grpSpPr>
                    <a:xfrm>
                      <a:off x="459965" y="0"/>
                      <a:ext cx="216133" cy="1562797"/>
                      <a:chOff x="0" y="0"/>
                      <a:chExt cx="216132" cy="1562795"/>
                    </a:xfrm>
                  </p:grpSpPr>
                  <p:sp>
                    <p:nvSpPr>
                      <p:cNvPr id="2165" name="Oval 11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66" name="Oval 12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67" name="Oval 12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68" name="Oval 12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69" name="Oval 12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70" name="Oval 12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71" name="Oval 12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72" name="Oval 12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201" name="Group 91"/>
                    <p:cNvGrpSpPr/>
                    <p:nvPr/>
                  </p:nvGrpSpPr>
                  <p:grpSpPr>
                    <a:xfrm>
                      <a:off x="0" y="5532"/>
                      <a:ext cx="914394" cy="1568355"/>
                      <a:chOff x="0" y="0"/>
                      <a:chExt cx="914393" cy="1568353"/>
                    </a:xfrm>
                  </p:grpSpPr>
                  <p:grpSp>
                    <p:nvGrpSpPr>
                      <p:cNvPr id="2182" name="Group 92"/>
                      <p:cNvGrpSpPr/>
                      <p:nvPr/>
                    </p:nvGrpSpPr>
                    <p:grpSpPr>
                      <a:xfrm>
                        <a:off x="0" y="20"/>
                        <a:ext cx="216133" cy="1562796"/>
                        <a:chOff x="0" y="0"/>
                        <a:chExt cx="216132" cy="1562795"/>
                      </a:xfrm>
                    </p:grpSpPr>
                    <p:sp>
                      <p:nvSpPr>
                        <p:cNvPr id="2174" name="Oval 11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75" name="Oval 11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76" name="Oval 11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77" name="Oval 11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78" name="Oval 11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79" name="Oval 11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80" name="Oval 11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81" name="Oval 11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191" name="Group 93"/>
                      <p:cNvGrpSpPr/>
                      <p:nvPr/>
                    </p:nvGrpSpPr>
                    <p:grpSpPr>
                      <a:xfrm>
                        <a:off x="221669" y="5558"/>
                        <a:ext cx="216134" cy="1562796"/>
                        <a:chOff x="0" y="0"/>
                        <a:chExt cx="216132" cy="1562795"/>
                      </a:xfrm>
                    </p:grpSpPr>
                    <p:sp>
                      <p:nvSpPr>
                        <p:cNvPr id="2183" name="Oval 10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84" name="Oval 10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85" name="Oval 10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86" name="Oval 10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87" name="Oval 10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88" name="Oval 10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89" name="Oval 10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90" name="Oval 11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200" name="Group 94"/>
                      <p:cNvGrpSpPr/>
                      <p:nvPr/>
                    </p:nvGrpSpPr>
                    <p:grpSpPr>
                      <a:xfrm>
                        <a:off x="698261" y="0"/>
                        <a:ext cx="216133" cy="1562796"/>
                        <a:chOff x="0" y="0"/>
                        <a:chExt cx="216132" cy="1562795"/>
                      </a:xfrm>
                    </p:grpSpPr>
                    <p:sp>
                      <p:nvSpPr>
                        <p:cNvPr id="2192" name="Oval 9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93" name="Oval 9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94" name="Oval 9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95" name="Oval 9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96" name="Oval 9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97" name="Oval 10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98" name="Oval 10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199" name="Oval 10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2280" name="Group 128"/>
                <p:cNvGrpSpPr/>
                <p:nvPr/>
              </p:nvGrpSpPr>
              <p:grpSpPr>
                <a:xfrm>
                  <a:off x="1878666" y="27729"/>
                  <a:ext cx="1801087" cy="1596046"/>
                  <a:chOff x="0" y="0"/>
                  <a:chExt cx="1801085" cy="1596044"/>
                </a:xfrm>
              </p:grpSpPr>
              <p:grpSp>
                <p:nvGrpSpPr>
                  <p:cNvPr id="2241" name="Group 129"/>
                  <p:cNvGrpSpPr/>
                  <p:nvPr/>
                </p:nvGrpSpPr>
                <p:grpSpPr>
                  <a:xfrm>
                    <a:off x="0" y="-1"/>
                    <a:ext cx="914394" cy="1573887"/>
                    <a:chOff x="0" y="0"/>
                    <a:chExt cx="914393" cy="1573885"/>
                  </a:xfrm>
                </p:grpSpPr>
                <p:grpSp>
                  <p:nvGrpSpPr>
                    <p:cNvPr id="2212" name="Group 168"/>
                    <p:cNvGrpSpPr/>
                    <p:nvPr/>
                  </p:nvGrpSpPr>
                  <p:grpSpPr>
                    <a:xfrm>
                      <a:off x="459965" y="0"/>
                      <a:ext cx="216133" cy="1562797"/>
                      <a:chOff x="0" y="0"/>
                      <a:chExt cx="216132" cy="1562795"/>
                    </a:xfrm>
                  </p:grpSpPr>
                  <p:sp>
                    <p:nvSpPr>
                      <p:cNvPr id="2204" name="Oval 19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05" name="Oval 19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06" name="Oval 19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07" name="Oval 20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08" name="Oval 20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09" name="Oval 20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10" name="Oval 20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11" name="Oval 20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240" name="Group 169"/>
                    <p:cNvGrpSpPr/>
                    <p:nvPr/>
                  </p:nvGrpSpPr>
                  <p:grpSpPr>
                    <a:xfrm>
                      <a:off x="0" y="5532"/>
                      <a:ext cx="914394" cy="1568355"/>
                      <a:chOff x="0" y="0"/>
                      <a:chExt cx="914393" cy="1568353"/>
                    </a:xfrm>
                  </p:grpSpPr>
                  <p:grpSp>
                    <p:nvGrpSpPr>
                      <p:cNvPr id="2221" name="Group 170"/>
                      <p:cNvGrpSpPr/>
                      <p:nvPr/>
                    </p:nvGrpSpPr>
                    <p:grpSpPr>
                      <a:xfrm>
                        <a:off x="0" y="20"/>
                        <a:ext cx="216133" cy="1562796"/>
                        <a:chOff x="0" y="0"/>
                        <a:chExt cx="216132" cy="1562795"/>
                      </a:xfrm>
                    </p:grpSpPr>
                    <p:sp>
                      <p:nvSpPr>
                        <p:cNvPr id="2213" name="Oval 18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14" name="Oval 19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15" name="Oval 19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16" name="Oval 19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17" name="Oval 19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18" name="Oval 19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19" name="Oval 19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20" name="Oval 19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230" name="Group 171"/>
                      <p:cNvGrpSpPr/>
                      <p:nvPr/>
                    </p:nvGrpSpPr>
                    <p:grpSpPr>
                      <a:xfrm>
                        <a:off x="221669" y="5558"/>
                        <a:ext cx="216134" cy="1562796"/>
                        <a:chOff x="0" y="0"/>
                        <a:chExt cx="216132" cy="1562795"/>
                      </a:xfrm>
                    </p:grpSpPr>
                    <p:sp>
                      <p:nvSpPr>
                        <p:cNvPr id="2222" name="Oval 18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23" name="Oval 18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24" name="Oval 18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25" name="Oval 18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26" name="Oval 18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27" name="Oval 18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28" name="Oval 18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29" name="Oval 18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239" name="Group 172"/>
                      <p:cNvGrpSpPr/>
                      <p:nvPr/>
                    </p:nvGrpSpPr>
                    <p:grpSpPr>
                      <a:xfrm>
                        <a:off x="698261" y="0"/>
                        <a:ext cx="216133" cy="1562796"/>
                        <a:chOff x="0" y="0"/>
                        <a:chExt cx="216132" cy="1562795"/>
                      </a:xfrm>
                    </p:grpSpPr>
                    <p:sp>
                      <p:nvSpPr>
                        <p:cNvPr id="2231" name="Oval 17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32" name="Oval 17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33" name="Oval 17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34" name="Oval 17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35" name="Oval 17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36" name="Oval 17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37" name="Oval 17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38" name="Oval 18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279" name="Group 130"/>
                  <p:cNvGrpSpPr/>
                  <p:nvPr/>
                </p:nvGrpSpPr>
                <p:grpSpPr>
                  <a:xfrm>
                    <a:off x="886692" y="22157"/>
                    <a:ext cx="914394" cy="1573887"/>
                    <a:chOff x="0" y="0"/>
                    <a:chExt cx="914393" cy="1573885"/>
                  </a:xfrm>
                </p:grpSpPr>
                <p:grpSp>
                  <p:nvGrpSpPr>
                    <p:cNvPr id="2250" name="Group 131"/>
                    <p:cNvGrpSpPr/>
                    <p:nvPr/>
                  </p:nvGrpSpPr>
                  <p:grpSpPr>
                    <a:xfrm>
                      <a:off x="459965" y="0"/>
                      <a:ext cx="216133" cy="1562797"/>
                      <a:chOff x="0" y="0"/>
                      <a:chExt cx="216132" cy="1562795"/>
                    </a:xfrm>
                  </p:grpSpPr>
                  <p:sp>
                    <p:nvSpPr>
                      <p:cNvPr id="2242" name="Oval 16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43" name="Oval 16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44" name="Oval 16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45" name="Oval 16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46" name="Oval 16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47" name="Oval 16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48" name="Oval 16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49" name="Oval 16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278" name="Group 132"/>
                    <p:cNvGrpSpPr/>
                    <p:nvPr/>
                  </p:nvGrpSpPr>
                  <p:grpSpPr>
                    <a:xfrm>
                      <a:off x="0" y="5532"/>
                      <a:ext cx="914394" cy="1568355"/>
                      <a:chOff x="0" y="0"/>
                      <a:chExt cx="914393" cy="1568353"/>
                    </a:xfrm>
                  </p:grpSpPr>
                  <p:grpSp>
                    <p:nvGrpSpPr>
                      <p:cNvPr id="2259" name="Group 133"/>
                      <p:cNvGrpSpPr/>
                      <p:nvPr/>
                    </p:nvGrpSpPr>
                    <p:grpSpPr>
                      <a:xfrm>
                        <a:off x="0" y="20"/>
                        <a:ext cx="216133" cy="1562796"/>
                        <a:chOff x="0" y="0"/>
                        <a:chExt cx="216132" cy="1562795"/>
                      </a:xfrm>
                    </p:grpSpPr>
                    <p:sp>
                      <p:nvSpPr>
                        <p:cNvPr id="2251" name="Oval 15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52" name="Oval 15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53" name="Oval 15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54" name="Oval 15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55" name="Oval 15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56" name="Oval 15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57" name="Oval 15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58" name="Oval 15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268" name="Group 134"/>
                      <p:cNvGrpSpPr/>
                      <p:nvPr/>
                    </p:nvGrpSpPr>
                    <p:grpSpPr>
                      <a:xfrm>
                        <a:off x="221669" y="5558"/>
                        <a:ext cx="216134" cy="1562796"/>
                        <a:chOff x="0" y="0"/>
                        <a:chExt cx="216132" cy="1562795"/>
                      </a:xfrm>
                    </p:grpSpPr>
                    <p:sp>
                      <p:nvSpPr>
                        <p:cNvPr id="2260" name="Oval 14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61" name="Oval 14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62" name="Oval 14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63" name="Oval 14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64" name="Oval 14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65" name="Oval 14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66" name="Oval 15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67" name="Oval 15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277" name="Group 135"/>
                      <p:cNvGrpSpPr/>
                      <p:nvPr/>
                    </p:nvGrpSpPr>
                    <p:grpSpPr>
                      <a:xfrm>
                        <a:off x="698261" y="0"/>
                        <a:ext cx="216133" cy="1562796"/>
                        <a:chOff x="0" y="0"/>
                        <a:chExt cx="216132" cy="1562795"/>
                      </a:xfrm>
                    </p:grpSpPr>
                    <p:sp>
                      <p:nvSpPr>
                        <p:cNvPr id="2269" name="Oval 13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70" name="Oval 13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71" name="Oval 13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72" name="Oval 13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73" name="Oval 14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74" name="Oval 14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75" name="Oval 14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76" name="Oval 14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2357" name="Group 205"/>
                <p:cNvGrpSpPr/>
                <p:nvPr/>
              </p:nvGrpSpPr>
              <p:grpSpPr>
                <a:xfrm>
                  <a:off x="3679754" y="16635"/>
                  <a:ext cx="1801086" cy="1596046"/>
                  <a:chOff x="0" y="0"/>
                  <a:chExt cx="1801085" cy="1596044"/>
                </a:xfrm>
              </p:grpSpPr>
              <p:grpSp>
                <p:nvGrpSpPr>
                  <p:cNvPr id="2318" name="Group 206"/>
                  <p:cNvGrpSpPr/>
                  <p:nvPr/>
                </p:nvGrpSpPr>
                <p:grpSpPr>
                  <a:xfrm>
                    <a:off x="0" y="-1"/>
                    <a:ext cx="914394" cy="1573887"/>
                    <a:chOff x="0" y="0"/>
                    <a:chExt cx="914393" cy="1573885"/>
                  </a:xfrm>
                </p:grpSpPr>
                <p:grpSp>
                  <p:nvGrpSpPr>
                    <p:cNvPr id="2289" name="Group 245"/>
                    <p:cNvGrpSpPr/>
                    <p:nvPr/>
                  </p:nvGrpSpPr>
                  <p:grpSpPr>
                    <a:xfrm>
                      <a:off x="459965" y="0"/>
                      <a:ext cx="216133" cy="1562797"/>
                      <a:chOff x="0" y="0"/>
                      <a:chExt cx="216132" cy="1562795"/>
                    </a:xfrm>
                  </p:grpSpPr>
                  <p:sp>
                    <p:nvSpPr>
                      <p:cNvPr id="2281" name="Oval 27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82" name="Oval 27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83" name="Oval 27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84" name="Oval 27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85" name="Oval 27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86" name="Oval 27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87" name="Oval 28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88" name="Oval 28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317" name="Group 246"/>
                    <p:cNvGrpSpPr/>
                    <p:nvPr/>
                  </p:nvGrpSpPr>
                  <p:grpSpPr>
                    <a:xfrm>
                      <a:off x="0" y="5532"/>
                      <a:ext cx="914394" cy="1568355"/>
                      <a:chOff x="0" y="0"/>
                      <a:chExt cx="914393" cy="1568353"/>
                    </a:xfrm>
                  </p:grpSpPr>
                  <p:grpSp>
                    <p:nvGrpSpPr>
                      <p:cNvPr id="2298" name="Group 247"/>
                      <p:cNvGrpSpPr/>
                      <p:nvPr/>
                    </p:nvGrpSpPr>
                    <p:grpSpPr>
                      <a:xfrm>
                        <a:off x="0" y="20"/>
                        <a:ext cx="216133" cy="1562796"/>
                        <a:chOff x="0" y="0"/>
                        <a:chExt cx="216132" cy="1562795"/>
                      </a:xfrm>
                    </p:grpSpPr>
                    <p:sp>
                      <p:nvSpPr>
                        <p:cNvPr id="2290" name="Oval 26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91" name="Oval 26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92" name="Oval 26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93" name="Oval 26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94" name="Oval 27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95" name="Oval 27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96" name="Oval 27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297" name="Oval 27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307" name="Group 248"/>
                      <p:cNvGrpSpPr/>
                      <p:nvPr/>
                    </p:nvGrpSpPr>
                    <p:grpSpPr>
                      <a:xfrm>
                        <a:off x="221669" y="5558"/>
                        <a:ext cx="216134" cy="1562796"/>
                        <a:chOff x="0" y="0"/>
                        <a:chExt cx="216132" cy="1562795"/>
                      </a:xfrm>
                    </p:grpSpPr>
                    <p:sp>
                      <p:nvSpPr>
                        <p:cNvPr id="2299" name="Oval 25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00" name="Oval 25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01" name="Oval 26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02" name="Oval 26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03" name="Oval 26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04" name="Oval 26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05" name="Oval 26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06" name="Oval 26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316" name="Group 249"/>
                      <p:cNvGrpSpPr/>
                      <p:nvPr/>
                    </p:nvGrpSpPr>
                    <p:grpSpPr>
                      <a:xfrm>
                        <a:off x="698261" y="0"/>
                        <a:ext cx="216133" cy="1562796"/>
                        <a:chOff x="0" y="0"/>
                        <a:chExt cx="216132" cy="1562795"/>
                      </a:xfrm>
                    </p:grpSpPr>
                    <p:sp>
                      <p:nvSpPr>
                        <p:cNvPr id="2308" name="Oval 25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09" name="Oval 25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10" name="Oval 25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11" name="Oval 25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12" name="Oval 25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13" name="Oval 25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14" name="Oval 25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15" name="Oval 25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356" name="Group 207"/>
                  <p:cNvGrpSpPr/>
                  <p:nvPr/>
                </p:nvGrpSpPr>
                <p:grpSpPr>
                  <a:xfrm>
                    <a:off x="886692" y="22157"/>
                    <a:ext cx="914394" cy="1573887"/>
                    <a:chOff x="0" y="0"/>
                    <a:chExt cx="914393" cy="1573885"/>
                  </a:xfrm>
                </p:grpSpPr>
                <p:grpSp>
                  <p:nvGrpSpPr>
                    <p:cNvPr id="2327" name="Group 208"/>
                    <p:cNvGrpSpPr/>
                    <p:nvPr/>
                  </p:nvGrpSpPr>
                  <p:grpSpPr>
                    <a:xfrm>
                      <a:off x="459965" y="0"/>
                      <a:ext cx="216133" cy="1562797"/>
                      <a:chOff x="0" y="0"/>
                      <a:chExt cx="216132" cy="1562795"/>
                    </a:xfrm>
                  </p:grpSpPr>
                  <p:sp>
                    <p:nvSpPr>
                      <p:cNvPr id="2319" name="Oval 23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20" name="Oval 23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21" name="Oval 23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22" name="Oval 24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23" name="Oval 24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24" name="Oval 24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25" name="Oval 24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26" name="Oval 24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355" name="Group 209"/>
                    <p:cNvGrpSpPr/>
                    <p:nvPr/>
                  </p:nvGrpSpPr>
                  <p:grpSpPr>
                    <a:xfrm>
                      <a:off x="0" y="5532"/>
                      <a:ext cx="914394" cy="1568355"/>
                      <a:chOff x="0" y="0"/>
                      <a:chExt cx="914393" cy="1568353"/>
                    </a:xfrm>
                  </p:grpSpPr>
                  <p:grpSp>
                    <p:nvGrpSpPr>
                      <p:cNvPr id="2336" name="Group 210"/>
                      <p:cNvGrpSpPr/>
                      <p:nvPr/>
                    </p:nvGrpSpPr>
                    <p:grpSpPr>
                      <a:xfrm>
                        <a:off x="0" y="20"/>
                        <a:ext cx="216133" cy="1562796"/>
                        <a:chOff x="0" y="0"/>
                        <a:chExt cx="216132" cy="1562795"/>
                      </a:xfrm>
                    </p:grpSpPr>
                    <p:sp>
                      <p:nvSpPr>
                        <p:cNvPr id="2328" name="Oval 22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29" name="Oval 23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30" name="Oval 23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31" name="Oval 23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32" name="Oval 23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33" name="Oval 23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34" name="Oval 23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35" name="Oval 23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345" name="Group 211"/>
                      <p:cNvGrpSpPr/>
                      <p:nvPr/>
                    </p:nvGrpSpPr>
                    <p:grpSpPr>
                      <a:xfrm>
                        <a:off x="221669" y="5558"/>
                        <a:ext cx="216134" cy="1562796"/>
                        <a:chOff x="0" y="0"/>
                        <a:chExt cx="216132" cy="1562795"/>
                      </a:xfrm>
                    </p:grpSpPr>
                    <p:sp>
                      <p:nvSpPr>
                        <p:cNvPr id="2337" name="Oval 22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38" name="Oval 22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39" name="Oval 22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40" name="Oval 22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41" name="Oval 22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42" name="Oval 22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43" name="Oval 22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44" name="Oval 22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354" name="Group 212"/>
                      <p:cNvGrpSpPr/>
                      <p:nvPr/>
                    </p:nvGrpSpPr>
                    <p:grpSpPr>
                      <a:xfrm>
                        <a:off x="698261" y="0"/>
                        <a:ext cx="216133" cy="1562796"/>
                        <a:chOff x="0" y="0"/>
                        <a:chExt cx="216132" cy="1562795"/>
                      </a:xfrm>
                    </p:grpSpPr>
                    <p:sp>
                      <p:nvSpPr>
                        <p:cNvPr id="2346" name="Oval 21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47" name="Oval 21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48" name="Oval 21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49" name="Oval 21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50" name="Oval 21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51" name="Oval 21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52" name="Oval 21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53" name="Oval 22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2434" name="Group 284"/>
                <p:cNvGrpSpPr/>
                <p:nvPr/>
              </p:nvGrpSpPr>
              <p:grpSpPr>
                <a:xfrm>
                  <a:off x="5469750" y="11093"/>
                  <a:ext cx="1801087" cy="1596046"/>
                  <a:chOff x="0" y="0"/>
                  <a:chExt cx="1801085" cy="1596044"/>
                </a:xfrm>
              </p:grpSpPr>
              <p:grpSp>
                <p:nvGrpSpPr>
                  <p:cNvPr id="2395" name="Group 439"/>
                  <p:cNvGrpSpPr/>
                  <p:nvPr/>
                </p:nvGrpSpPr>
                <p:grpSpPr>
                  <a:xfrm>
                    <a:off x="0" y="-1"/>
                    <a:ext cx="914394" cy="1573887"/>
                    <a:chOff x="0" y="0"/>
                    <a:chExt cx="914393" cy="1573885"/>
                  </a:xfrm>
                </p:grpSpPr>
                <p:grpSp>
                  <p:nvGrpSpPr>
                    <p:cNvPr id="2366" name="Group 478"/>
                    <p:cNvGrpSpPr/>
                    <p:nvPr/>
                  </p:nvGrpSpPr>
                  <p:grpSpPr>
                    <a:xfrm>
                      <a:off x="459965" y="0"/>
                      <a:ext cx="216133" cy="1562797"/>
                      <a:chOff x="0" y="0"/>
                      <a:chExt cx="216132" cy="1562795"/>
                    </a:xfrm>
                  </p:grpSpPr>
                  <p:sp>
                    <p:nvSpPr>
                      <p:cNvPr id="2358" name="Oval 50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59" name="Oval 50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60" name="Oval 50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61" name="Oval 51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62" name="Oval 51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63" name="Oval 51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64" name="Oval 51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65" name="Oval 51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394" name="Group 479"/>
                    <p:cNvGrpSpPr/>
                    <p:nvPr/>
                  </p:nvGrpSpPr>
                  <p:grpSpPr>
                    <a:xfrm>
                      <a:off x="0" y="5532"/>
                      <a:ext cx="914394" cy="1568355"/>
                      <a:chOff x="0" y="0"/>
                      <a:chExt cx="914393" cy="1568353"/>
                    </a:xfrm>
                  </p:grpSpPr>
                  <p:grpSp>
                    <p:nvGrpSpPr>
                      <p:cNvPr id="2375" name="Group 480"/>
                      <p:cNvGrpSpPr/>
                      <p:nvPr/>
                    </p:nvGrpSpPr>
                    <p:grpSpPr>
                      <a:xfrm>
                        <a:off x="0" y="20"/>
                        <a:ext cx="216133" cy="1562796"/>
                        <a:chOff x="0" y="0"/>
                        <a:chExt cx="216132" cy="1562795"/>
                      </a:xfrm>
                    </p:grpSpPr>
                    <p:sp>
                      <p:nvSpPr>
                        <p:cNvPr id="2367" name="Oval 49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68" name="Oval 50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69" name="Oval 50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70" name="Oval 50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71" name="Oval 50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72" name="Oval 50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73" name="Oval 50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74" name="Oval 50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384" name="Group 481"/>
                      <p:cNvGrpSpPr/>
                      <p:nvPr/>
                    </p:nvGrpSpPr>
                    <p:grpSpPr>
                      <a:xfrm>
                        <a:off x="221669" y="5558"/>
                        <a:ext cx="216134" cy="1562796"/>
                        <a:chOff x="0" y="0"/>
                        <a:chExt cx="216132" cy="1562795"/>
                      </a:xfrm>
                    </p:grpSpPr>
                    <p:sp>
                      <p:nvSpPr>
                        <p:cNvPr id="2376" name="Oval 49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77" name="Oval 49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78" name="Oval 49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79" name="Oval 49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80" name="Oval 49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81" name="Oval 49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82" name="Oval 49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83" name="Oval 49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393" name="Group 482"/>
                      <p:cNvGrpSpPr/>
                      <p:nvPr/>
                    </p:nvGrpSpPr>
                    <p:grpSpPr>
                      <a:xfrm>
                        <a:off x="698261" y="0"/>
                        <a:ext cx="216133" cy="1562796"/>
                        <a:chOff x="0" y="0"/>
                        <a:chExt cx="216132" cy="1562795"/>
                      </a:xfrm>
                    </p:grpSpPr>
                    <p:sp>
                      <p:nvSpPr>
                        <p:cNvPr id="2385" name="Oval 48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86" name="Oval 48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87" name="Oval 48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88" name="Oval 48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89" name="Oval 48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90" name="Oval 48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91" name="Oval 48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92" name="Oval 49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433" name="Group 440"/>
                  <p:cNvGrpSpPr/>
                  <p:nvPr/>
                </p:nvGrpSpPr>
                <p:grpSpPr>
                  <a:xfrm>
                    <a:off x="886692" y="22157"/>
                    <a:ext cx="914394" cy="1573887"/>
                    <a:chOff x="0" y="0"/>
                    <a:chExt cx="914393" cy="1573885"/>
                  </a:xfrm>
                </p:grpSpPr>
                <p:grpSp>
                  <p:nvGrpSpPr>
                    <p:cNvPr id="2404" name="Group 441"/>
                    <p:cNvGrpSpPr/>
                    <p:nvPr/>
                  </p:nvGrpSpPr>
                  <p:grpSpPr>
                    <a:xfrm>
                      <a:off x="459965" y="0"/>
                      <a:ext cx="216133" cy="1562797"/>
                      <a:chOff x="0" y="0"/>
                      <a:chExt cx="216132" cy="1562795"/>
                    </a:xfrm>
                  </p:grpSpPr>
                  <p:sp>
                    <p:nvSpPr>
                      <p:cNvPr id="2396" name="Oval 47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97" name="Oval 47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98" name="Oval 47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399" name="Oval 47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00" name="Oval 47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01" name="Oval 47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02" name="Oval 47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03" name="Oval 47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432" name="Group 442"/>
                    <p:cNvGrpSpPr/>
                    <p:nvPr/>
                  </p:nvGrpSpPr>
                  <p:grpSpPr>
                    <a:xfrm>
                      <a:off x="0" y="5532"/>
                      <a:ext cx="914394" cy="1568355"/>
                      <a:chOff x="0" y="0"/>
                      <a:chExt cx="914393" cy="1568353"/>
                    </a:xfrm>
                  </p:grpSpPr>
                  <p:grpSp>
                    <p:nvGrpSpPr>
                      <p:cNvPr id="2413" name="Group 443"/>
                      <p:cNvGrpSpPr/>
                      <p:nvPr/>
                    </p:nvGrpSpPr>
                    <p:grpSpPr>
                      <a:xfrm>
                        <a:off x="0" y="20"/>
                        <a:ext cx="216133" cy="1562796"/>
                        <a:chOff x="0" y="0"/>
                        <a:chExt cx="216132" cy="1562795"/>
                      </a:xfrm>
                    </p:grpSpPr>
                    <p:sp>
                      <p:nvSpPr>
                        <p:cNvPr id="2405" name="Oval 46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06" name="Oval 46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07" name="Oval 46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08" name="Oval 46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09" name="Oval 46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10" name="Oval 46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11" name="Oval 46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12" name="Oval 46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422" name="Group 444"/>
                      <p:cNvGrpSpPr/>
                      <p:nvPr/>
                    </p:nvGrpSpPr>
                    <p:grpSpPr>
                      <a:xfrm>
                        <a:off x="221669" y="5558"/>
                        <a:ext cx="216134" cy="1562796"/>
                        <a:chOff x="0" y="0"/>
                        <a:chExt cx="216132" cy="1562795"/>
                      </a:xfrm>
                    </p:grpSpPr>
                    <p:sp>
                      <p:nvSpPr>
                        <p:cNvPr id="2414" name="Oval 45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15" name="Oval 45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16" name="Oval 45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17" name="Oval 45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18" name="Oval 45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19" name="Oval 45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20" name="Oval 46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21" name="Oval 46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431" name="Group 445"/>
                      <p:cNvGrpSpPr/>
                      <p:nvPr/>
                    </p:nvGrpSpPr>
                    <p:grpSpPr>
                      <a:xfrm>
                        <a:off x="698261" y="0"/>
                        <a:ext cx="216133" cy="1562796"/>
                        <a:chOff x="0" y="0"/>
                        <a:chExt cx="216132" cy="1562795"/>
                      </a:xfrm>
                    </p:grpSpPr>
                    <p:sp>
                      <p:nvSpPr>
                        <p:cNvPr id="2423" name="Oval 44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24" name="Oval 44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25" name="Oval 44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26" name="Oval 44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27" name="Oval 45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28" name="Oval 45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29" name="Oval 45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30" name="Oval 45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2511" name="Group 285"/>
                <p:cNvGrpSpPr/>
                <p:nvPr/>
              </p:nvGrpSpPr>
              <p:grpSpPr>
                <a:xfrm>
                  <a:off x="7270842" y="-1"/>
                  <a:ext cx="1801087" cy="1596046"/>
                  <a:chOff x="0" y="0"/>
                  <a:chExt cx="1801085" cy="1596044"/>
                </a:xfrm>
              </p:grpSpPr>
              <p:grpSp>
                <p:nvGrpSpPr>
                  <p:cNvPr id="2472" name="Group 363"/>
                  <p:cNvGrpSpPr/>
                  <p:nvPr/>
                </p:nvGrpSpPr>
                <p:grpSpPr>
                  <a:xfrm>
                    <a:off x="0" y="-1"/>
                    <a:ext cx="914394" cy="1573887"/>
                    <a:chOff x="0" y="0"/>
                    <a:chExt cx="914393" cy="1573885"/>
                  </a:xfrm>
                </p:grpSpPr>
                <p:grpSp>
                  <p:nvGrpSpPr>
                    <p:cNvPr id="2443" name="Group 402"/>
                    <p:cNvGrpSpPr/>
                    <p:nvPr/>
                  </p:nvGrpSpPr>
                  <p:grpSpPr>
                    <a:xfrm>
                      <a:off x="459965" y="0"/>
                      <a:ext cx="216133" cy="1562797"/>
                      <a:chOff x="0" y="0"/>
                      <a:chExt cx="216132" cy="1562795"/>
                    </a:xfrm>
                  </p:grpSpPr>
                  <p:sp>
                    <p:nvSpPr>
                      <p:cNvPr id="2435" name="Oval 43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36" name="Oval 43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37" name="Oval 43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38" name="Oval 43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39" name="Oval 43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40" name="Oval 43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41" name="Oval 43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42" name="Oval 43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471" name="Group 403"/>
                    <p:cNvGrpSpPr/>
                    <p:nvPr/>
                  </p:nvGrpSpPr>
                  <p:grpSpPr>
                    <a:xfrm>
                      <a:off x="0" y="5532"/>
                      <a:ext cx="914394" cy="1568355"/>
                      <a:chOff x="0" y="0"/>
                      <a:chExt cx="914393" cy="1568353"/>
                    </a:xfrm>
                  </p:grpSpPr>
                  <p:grpSp>
                    <p:nvGrpSpPr>
                      <p:cNvPr id="2452" name="Group 404"/>
                      <p:cNvGrpSpPr/>
                      <p:nvPr/>
                    </p:nvGrpSpPr>
                    <p:grpSpPr>
                      <a:xfrm>
                        <a:off x="0" y="20"/>
                        <a:ext cx="216133" cy="1562796"/>
                        <a:chOff x="0" y="0"/>
                        <a:chExt cx="216132" cy="1562795"/>
                      </a:xfrm>
                    </p:grpSpPr>
                    <p:sp>
                      <p:nvSpPr>
                        <p:cNvPr id="2444" name="Oval 42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45" name="Oval 42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46" name="Oval 42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47" name="Oval 42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48" name="Oval 42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49" name="Oval 42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50" name="Oval 42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51" name="Oval 43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461" name="Group 405"/>
                      <p:cNvGrpSpPr/>
                      <p:nvPr/>
                    </p:nvGrpSpPr>
                    <p:grpSpPr>
                      <a:xfrm>
                        <a:off x="221669" y="5558"/>
                        <a:ext cx="216134" cy="1562796"/>
                        <a:chOff x="0" y="0"/>
                        <a:chExt cx="216132" cy="1562795"/>
                      </a:xfrm>
                    </p:grpSpPr>
                    <p:sp>
                      <p:nvSpPr>
                        <p:cNvPr id="2453" name="Oval 41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54" name="Oval 41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55" name="Oval 41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56" name="Oval 41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57" name="Oval 41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58" name="Oval 42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59" name="Oval 42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60" name="Oval 42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470" name="Group 406"/>
                      <p:cNvGrpSpPr/>
                      <p:nvPr/>
                    </p:nvGrpSpPr>
                    <p:grpSpPr>
                      <a:xfrm>
                        <a:off x="698261" y="0"/>
                        <a:ext cx="216133" cy="1562796"/>
                        <a:chOff x="0" y="0"/>
                        <a:chExt cx="216132" cy="1562795"/>
                      </a:xfrm>
                    </p:grpSpPr>
                    <p:sp>
                      <p:nvSpPr>
                        <p:cNvPr id="2462" name="Oval 40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63" name="Oval 40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64" name="Oval 40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65" name="Oval 41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66" name="Oval 41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67" name="Oval 41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68" name="Oval 41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69" name="Oval 41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510" name="Group 364"/>
                  <p:cNvGrpSpPr/>
                  <p:nvPr/>
                </p:nvGrpSpPr>
                <p:grpSpPr>
                  <a:xfrm>
                    <a:off x="886692" y="22157"/>
                    <a:ext cx="914394" cy="1573887"/>
                    <a:chOff x="0" y="0"/>
                    <a:chExt cx="914393" cy="1573885"/>
                  </a:xfrm>
                </p:grpSpPr>
                <p:grpSp>
                  <p:nvGrpSpPr>
                    <p:cNvPr id="2481" name="Group 365"/>
                    <p:cNvGrpSpPr/>
                    <p:nvPr/>
                  </p:nvGrpSpPr>
                  <p:grpSpPr>
                    <a:xfrm>
                      <a:off x="459965" y="0"/>
                      <a:ext cx="216133" cy="1562797"/>
                      <a:chOff x="0" y="0"/>
                      <a:chExt cx="216132" cy="1562795"/>
                    </a:xfrm>
                  </p:grpSpPr>
                  <p:sp>
                    <p:nvSpPr>
                      <p:cNvPr id="2473" name="Oval 39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74" name="Oval 39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75" name="Oval 39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76" name="Oval 39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77" name="Oval 39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78" name="Oval 39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79" name="Oval 40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80" name="Oval 40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509" name="Group 366"/>
                    <p:cNvGrpSpPr/>
                    <p:nvPr/>
                  </p:nvGrpSpPr>
                  <p:grpSpPr>
                    <a:xfrm>
                      <a:off x="0" y="5532"/>
                      <a:ext cx="914394" cy="1568355"/>
                      <a:chOff x="0" y="0"/>
                      <a:chExt cx="914393" cy="1568353"/>
                    </a:xfrm>
                  </p:grpSpPr>
                  <p:grpSp>
                    <p:nvGrpSpPr>
                      <p:cNvPr id="2490" name="Group 367"/>
                      <p:cNvGrpSpPr/>
                      <p:nvPr/>
                    </p:nvGrpSpPr>
                    <p:grpSpPr>
                      <a:xfrm>
                        <a:off x="0" y="20"/>
                        <a:ext cx="216133" cy="1562796"/>
                        <a:chOff x="0" y="0"/>
                        <a:chExt cx="216132" cy="1562795"/>
                      </a:xfrm>
                    </p:grpSpPr>
                    <p:sp>
                      <p:nvSpPr>
                        <p:cNvPr id="2482" name="Oval 38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83" name="Oval 38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84" name="Oval 38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85" name="Oval 38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86" name="Oval 39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87" name="Oval 39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88" name="Oval 39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89" name="Oval 39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499" name="Group 368"/>
                      <p:cNvGrpSpPr/>
                      <p:nvPr/>
                    </p:nvGrpSpPr>
                    <p:grpSpPr>
                      <a:xfrm>
                        <a:off x="221669" y="5558"/>
                        <a:ext cx="216134" cy="1562796"/>
                        <a:chOff x="0" y="0"/>
                        <a:chExt cx="216132" cy="1562795"/>
                      </a:xfrm>
                    </p:grpSpPr>
                    <p:sp>
                      <p:nvSpPr>
                        <p:cNvPr id="2491" name="Oval 37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92" name="Oval 37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93" name="Oval 38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94" name="Oval 38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95" name="Oval 38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96" name="Oval 38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97" name="Oval 38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498" name="Oval 38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508" name="Group 369"/>
                      <p:cNvGrpSpPr/>
                      <p:nvPr/>
                    </p:nvGrpSpPr>
                    <p:grpSpPr>
                      <a:xfrm>
                        <a:off x="698261" y="0"/>
                        <a:ext cx="216133" cy="1562796"/>
                        <a:chOff x="0" y="0"/>
                        <a:chExt cx="216132" cy="1562795"/>
                      </a:xfrm>
                    </p:grpSpPr>
                    <p:sp>
                      <p:nvSpPr>
                        <p:cNvPr id="2500" name="Oval 37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01" name="Oval 37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02" name="Oval 37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03" name="Oval 37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04" name="Oval 37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05" name="Oval 37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06" name="Oval 37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07" name="Oval 37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2549" name="Group 287"/>
                <p:cNvGrpSpPr/>
                <p:nvPr/>
              </p:nvGrpSpPr>
              <p:grpSpPr>
                <a:xfrm>
                  <a:off x="9071929" y="5531"/>
                  <a:ext cx="914400" cy="1573887"/>
                  <a:chOff x="0" y="0"/>
                  <a:chExt cx="914398" cy="1573885"/>
                </a:xfrm>
              </p:grpSpPr>
              <p:grpSp>
                <p:nvGrpSpPr>
                  <p:cNvPr id="2520" name="Group 326"/>
                  <p:cNvGrpSpPr/>
                  <p:nvPr/>
                </p:nvGrpSpPr>
                <p:grpSpPr>
                  <a:xfrm>
                    <a:off x="459966" y="0"/>
                    <a:ext cx="216137" cy="1562797"/>
                    <a:chOff x="0" y="0"/>
                    <a:chExt cx="216136" cy="1562795"/>
                  </a:xfrm>
                </p:grpSpPr>
                <p:sp>
                  <p:nvSpPr>
                    <p:cNvPr id="2512" name="Oval 355"/>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13" name="Oval 356"/>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14" name="Oval 357"/>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15" name="Oval 358"/>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16" name="Oval 359"/>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17" name="Oval 360"/>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18" name="Oval 361"/>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19" name="Oval 362"/>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548" name="Group 327"/>
                  <p:cNvGrpSpPr/>
                  <p:nvPr/>
                </p:nvGrpSpPr>
                <p:grpSpPr>
                  <a:xfrm>
                    <a:off x="-1" y="5532"/>
                    <a:ext cx="914400" cy="1568355"/>
                    <a:chOff x="0" y="0"/>
                    <a:chExt cx="914398" cy="1568353"/>
                  </a:xfrm>
                </p:grpSpPr>
                <p:grpSp>
                  <p:nvGrpSpPr>
                    <p:cNvPr id="2529" name="Group 328"/>
                    <p:cNvGrpSpPr/>
                    <p:nvPr/>
                  </p:nvGrpSpPr>
                  <p:grpSpPr>
                    <a:xfrm>
                      <a:off x="0" y="20"/>
                      <a:ext cx="216137" cy="1562796"/>
                      <a:chOff x="0" y="0"/>
                      <a:chExt cx="216136" cy="1562795"/>
                    </a:xfrm>
                  </p:grpSpPr>
                  <p:sp>
                    <p:nvSpPr>
                      <p:cNvPr id="2521" name="Oval 347"/>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22" name="Oval 348"/>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23" name="Oval 349"/>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24" name="Oval 350"/>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25" name="Oval 351"/>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26" name="Oval 352"/>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27" name="Oval 353"/>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28" name="Oval 354"/>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538" name="Group 329"/>
                    <p:cNvGrpSpPr/>
                    <p:nvPr/>
                  </p:nvGrpSpPr>
                  <p:grpSpPr>
                    <a:xfrm>
                      <a:off x="221670" y="5558"/>
                      <a:ext cx="216137" cy="1562796"/>
                      <a:chOff x="0" y="0"/>
                      <a:chExt cx="216136" cy="1562795"/>
                    </a:xfrm>
                  </p:grpSpPr>
                  <p:sp>
                    <p:nvSpPr>
                      <p:cNvPr id="2530" name="Oval 339"/>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31" name="Oval 340"/>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32" name="Oval 341"/>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33" name="Oval 342"/>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34" name="Oval 343"/>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35" name="Oval 344"/>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36" name="Oval 345"/>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37" name="Oval 346"/>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547" name="Group 330"/>
                    <p:cNvGrpSpPr/>
                    <p:nvPr/>
                  </p:nvGrpSpPr>
                  <p:grpSpPr>
                    <a:xfrm>
                      <a:off x="698262" y="0"/>
                      <a:ext cx="216137" cy="1562796"/>
                      <a:chOff x="0" y="0"/>
                      <a:chExt cx="216136" cy="1562795"/>
                    </a:xfrm>
                  </p:grpSpPr>
                  <p:sp>
                    <p:nvSpPr>
                      <p:cNvPr id="2539" name="Oval 331"/>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40" name="Oval 332"/>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41" name="Oval 333"/>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42" name="Oval 334"/>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43" name="Oval 335"/>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44" name="Oval 336"/>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45" name="Oval 337"/>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46" name="Oval 338"/>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587" name="Group 288"/>
                <p:cNvGrpSpPr/>
                <p:nvPr/>
              </p:nvGrpSpPr>
              <p:grpSpPr>
                <a:xfrm>
                  <a:off x="9958622" y="27689"/>
                  <a:ext cx="914399" cy="1573887"/>
                  <a:chOff x="0" y="0"/>
                  <a:chExt cx="914398" cy="1573885"/>
                </a:xfrm>
              </p:grpSpPr>
              <p:grpSp>
                <p:nvGrpSpPr>
                  <p:cNvPr id="2558" name="Group 289"/>
                  <p:cNvGrpSpPr/>
                  <p:nvPr/>
                </p:nvGrpSpPr>
                <p:grpSpPr>
                  <a:xfrm>
                    <a:off x="459966" y="0"/>
                    <a:ext cx="216137" cy="1562797"/>
                    <a:chOff x="0" y="0"/>
                    <a:chExt cx="216136" cy="1562795"/>
                  </a:xfrm>
                </p:grpSpPr>
                <p:sp>
                  <p:nvSpPr>
                    <p:cNvPr id="2550" name="Oval 318"/>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51" name="Oval 319"/>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52" name="Oval 320"/>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53" name="Oval 321"/>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54" name="Oval 322"/>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55" name="Oval 323"/>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56" name="Oval 324"/>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57" name="Oval 325"/>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586" name="Group 290"/>
                  <p:cNvGrpSpPr/>
                  <p:nvPr/>
                </p:nvGrpSpPr>
                <p:grpSpPr>
                  <a:xfrm>
                    <a:off x="-1" y="5532"/>
                    <a:ext cx="914400" cy="1568355"/>
                    <a:chOff x="0" y="0"/>
                    <a:chExt cx="914398" cy="1568353"/>
                  </a:xfrm>
                </p:grpSpPr>
                <p:grpSp>
                  <p:nvGrpSpPr>
                    <p:cNvPr id="2567" name="Group 291"/>
                    <p:cNvGrpSpPr/>
                    <p:nvPr/>
                  </p:nvGrpSpPr>
                  <p:grpSpPr>
                    <a:xfrm>
                      <a:off x="0" y="20"/>
                      <a:ext cx="216137" cy="1562796"/>
                      <a:chOff x="0" y="0"/>
                      <a:chExt cx="216136" cy="1562795"/>
                    </a:xfrm>
                  </p:grpSpPr>
                  <p:sp>
                    <p:nvSpPr>
                      <p:cNvPr id="2559" name="Oval 310"/>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60" name="Oval 311"/>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61" name="Oval 312"/>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62" name="Oval 313"/>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63" name="Oval 314"/>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64" name="Oval 315"/>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65" name="Oval 316"/>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66" name="Oval 317"/>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576" name="Group 292"/>
                    <p:cNvGrpSpPr/>
                    <p:nvPr/>
                  </p:nvGrpSpPr>
                  <p:grpSpPr>
                    <a:xfrm>
                      <a:off x="221670" y="5558"/>
                      <a:ext cx="216137" cy="1562796"/>
                      <a:chOff x="0" y="0"/>
                      <a:chExt cx="216136" cy="1562795"/>
                    </a:xfrm>
                  </p:grpSpPr>
                  <p:sp>
                    <p:nvSpPr>
                      <p:cNvPr id="2568" name="Oval 302"/>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69" name="Oval 303"/>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70" name="Oval 304"/>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71" name="Oval 305"/>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72" name="Oval 306"/>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73" name="Oval 307"/>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74" name="Oval 308"/>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75" name="Oval 309"/>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585" name="Group 293"/>
                    <p:cNvGrpSpPr/>
                    <p:nvPr/>
                  </p:nvGrpSpPr>
                  <p:grpSpPr>
                    <a:xfrm>
                      <a:off x="698262" y="0"/>
                      <a:ext cx="216137" cy="1562796"/>
                      <a:chOff x="0" y="0"/>
                      <a:chExt cx="216136" cy="1562795"/>
                    </a:xfrm>
                  </p:grpSpPr>
                  <p:sp>
                    <p:nvSpPr>
                      <p:cNvPr id="2577" name="Oval 294"/>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78" name="Oval 295"/>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79" name="Oval 296"/>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80" name="Oval 297"/>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81" name="Oval 298"/>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82" name="Oval 299"/>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83" name="Oval 300"/>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84" name="Oval 301"/>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625" name="Group 515"/>
                <p:cNvGrpSpPr/>
                <p:nvPr/>
              </p:nvGrpSpPr>
              <p:grpSpPr>
                <a:xfrm>
                  <a:off x="10875778" y="22081"/>
                  <a:ext cx="914399" cy="1573887"/>
                  <a:chOff x="0" y="0"/>
                  <a:chExt cx="914398" cy="1573885"/>
                </a:xfrm>
              </p:grpSpPr>
              <p:grpSp>
                <p:nvGrpSpPr>
                  <p:cNvPr id="2596" name="Group 516"/>
                  <p:cNvGrpSpPr/>
                  <p:nvPr/>
                </p:nvGrpSpPr>
                <p:grpSpPr>
                  <a:xfrm>
                    <a:off x="459966" y="0"/>
                    <a:ext cx="216137" cy="1562797"/>
                    <a:chOff x="0" y="0"/>
                    <a:chExt cx="216136" cy="1562795"/>
                  </a:xfrm>
                </p:grpSpPr>
                <p:sp>
                  <p:nvSpPr>
                    <p:cNvPr id="2588" name="Oval 545"/>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89" name="Oval 546"/>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90" name="Oval 547"/>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91" name="Oval 548"/>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92" name="Oval 549"/>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93" name="Oval 550"/>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94" name="Oval 551"/>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95" name="Oval 552"/>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624" name="Group 517"/>
                  <p:cNvGrpSpPr/>
                  <p:nvPr/>
                </p:nvGrpSpPr>
                <p:grpSpPr>
                  <a:xfrm>
                    <a:off x="-1" y="5532"/>
                    <a:ext cx="914400" cy="1568355"/>
                    <a:chOff x="0" y="0"/>
                    <a:chExt cx="914398" cy="1568353"/>
                  </a:xfrm>
                </p:grpSpPr>
                <p:grpSp>
                  <p:nvGrpSpPr>
                    <p:cNvPr id="2605" name="Group 518"/>
                    <p:cNvGrpSpPr/>
                    <p:nvPr/>
                  </p:nvGrpSpPr>
                  <p:grpSpPr>
                    <a:xfrm>
                      <a:off x="0" y="20"/>
                      <a:ext cx="216137" cy="1562796"/>
                      <a:chOff x="0" y="0"/>
                      <a:chExt cx="216136" cy="1562795"/>
                    </a:xfrm>
                  </p:grpSpPr>
                  <p:sp>
                    <p:nvSpPr>
                      <p:cNvPr id="2597" name="Oval 537"/>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98" name="Oval 538"/>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599" name="Oval 539"/>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00" name="Oval 540"/>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01" name="Oval 541"/>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02" name="Oval 542"/>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03" name="Oval 543"/>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04" name="Oval 544"/>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614" name="Group 519"/>
                    <p:cNvGrpSpPr/>
                    <p:nvPr/>
                  </p:nvGrpSpPr>
                  <p:grpSpPr>
                    <a:xfrm>
                      <a:off x="221670" y="5558"/>
                      <a:ext cx="216137" cy="1562796"/>
                      <a:chOff x="0" y="0"/>
                      <a:chExt cx="216136" cy="1562795"/>
                    </a:xfrm>
                  </p:grpSpPr>
                  <p:sp>
                    <p:nvSpPr>
                      <p:cNvPr id="2606" name="Oval 529"/>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07" name="Oval 530"/>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08" name="Oval 531"/>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09" name="Oval 532"/>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10" name="Oval 533"/>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11" name="Oval 534"/>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12" name="Oval 535"/>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13" name="Oval 536"/>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623" name="Group 520"/>
                    <p:cNvGrpSpPr/>
                    <p:nvPr/>
                  </p:nvGrpSpPr>
                  <p:grpSpPr>
                    <a:xfrm>
                      <a:off x="698262" y="0"/>
                      <a:ext cx="216137" cy="1562796"/>
                      <a:chOff x="0" y="0"/>
                      <a:chExt cx="216136" cy="1562795"/>
                    </a:xfrm>
                  </p:grpSpPr>
                  <p:sp>
                    <p:nvSpPr>
                      <p:cNvPr id="2615" name="Oval 521"/>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16" name="Oval 522"/>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17" name="Oval 523"/>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18" name="Oval 524"/>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19" name="Oval 525"/>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20" name="Oval 526"/>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21" name="Oval 527"/>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22" name="Oval 528"/>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sp>
            <p:nvSpPr>
              <p:cNvPr id="2627" name="Straight Connector 555"/>
              <p:cNvSpPr/>
              <p:nvPr/>
            </p:nvSpPr>
            <p:spPr>
              <a:xfrm>
                <a:off x="11749880" y="56829"/>
                <a:ext cx="896513" cy="779883"/>
              </a:xfrm>
              <a:prstGeom prst="line">
                <a:avLst/>
              </a:prstGeom>
              <a:noFill/>
              <a:ln w="254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2628" name="Straight Connector 556"/>
              <p:cNvSpPr/>
              <p:nvPr/>
            </p:nvSpPr>
            <p:spPr>
              <a:xfrm flipV="1">
                <a:off x="11749866" y="865231"/>
                <a:ext cx="896527" cy="695962"/>
              </a:xfrm>
              <a:prstGeom prst="line">
                <a:avLst/>
              </a:prstGeom>
              <a:noFill/>
              <a:ln w="254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2629" name="Oval 563"/>
              <p:cNvSpPr/>
              <p:nvPr/>
            </p:nvSpPr>
            <p:spPr>
              <a:xfrm>
                <a:off x="11804018" y="260488"/>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30" name="Oval 564"/>
              <p:cNvSpPr/>
              <p:nvPr/>
            </p:nvSpPr>
            <p:spPr>
              <a:xfrm>
                <a:off x="11827457" y="515380"/>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31" name="Oval 565"/>
              <p:cNvSpPr/>
              <p:nvPr/>
            </p:nvSpPr>
            <p:spPr>
              <a:xfrm>
                <a:off x="11827462" y="767384"/>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32" name="Oval 566"/>
              <p:cNvSpPr/>
              <p:nvPr/>
            </p:nvSpPr>
            <p:spPr>
              <a:xfrm>
                <a:off x="11805370" y="1025253"/>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33" name="Oval 567"/>
              <p:cNvSpPr/>
              <p:nvPr/>
            </p:nvSpPr>
            <p:spPr>
              <a:xfrm>
                <a:off x="12038058" y="482132"/>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34" name="Oval 568"/>
              <p:cNvSpPr/>
              <p:nvPr/>
            </p:nvSpPr>
            <p:spPr>
              <a:xfrm>
                <a:off x="12030988" y="720430"/>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35" name="Oval 569"/>
              <p:cNvSpPr/>
              <p:nvPr/>
            </p:nvSpPr>
            <p:spPr>
              <a:xfrm>
                <a:off x="12252688" y="659495"/>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36" name="Oval 570"/>
              <p:cNvSpPr/>
              <p:nvPr/>
            </p:nvSpPr>
            <p:spPr>
              <a:xfrm>
                <a:off x="12042316" y="931039"/>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37" name="Oval 571"/>
              <p:cNvSpPr/>
              <p:nvPr/>
            </p:nvSpPr>
            <p:spPr>
              <a:xfrm>
                <a:off x="11779082" y="1185276"/>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38" name="Oval 572"/>
              <p:cNvSpPr/>
              <p:nvPr/>
            </p:nvSpPr>
            <p:spPr>
              <a:xfrm>
                <a:off x="12287439" y="825709"/>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643" name="Group 2"/>
            <p:cNvGrpSpPr/>
            <p:nvPr/>
          </p:nvGrpSpPr>
          <p:grpSpPr>
            <a:xfrm>
              <a:off x="105265" y="15273"/>
              <a:ext cx="288165" cy="845125"/>
              <a:chOff x="0" y="0"/>
              <a:chExt cx="288164" cy="845124"/>
            </a:xfrm>
          </p:grpSpPr>
          <p:sp>
            <p:nvSpPr>
              <p:cNvPr id="2640" name="Freeform 1"/>
              <p:cNvSpPr/>
              <p:nvPr/>
            </p:nvSpPr>
            <p:spPr>
              <a:xfrm>
                <a:off x="44344" y="-1"/>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41" name="Freeform 554"/>
              <p:cNvSpPr/>
              <p:nvPr/>
            </p:nvSpPr>
            <p:spPr>
              <a:xfrm>
                <a:off x="-1" y="196731"/>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42" name="Freeform 557"/>
              <p:cNvSpPr/>
              <p:nvPr/>
            </p:nvSpPr>
            <p:spPr>
              <a:xfrm>
                <a:off x="121910" y="160711"/>
                <a:ext cx="166254"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647" name="Group 558"/>
            <p:cNvGrpSpPr/>
            <p:nvPr/>
          </p:nvGrpSpPr>
          <p:grpSpPr>
            <a:xfrm>
              <a:off x="46457" y="685796"/>
              <a:ext cx="288165" cy="845125"/>
              <a:chOff x="0" y="0"/>
              <a:chExt cx="288164" cy="845124"/>
            </a:xfrm>
          </p:grpSpPr>
          <p:sp>
            <p:nvSpPr>
              <p:cNvPr id="2644" name="Freeform 559"/>
              <p:cNvSpPr/>
              <p:nvPr/>
            </p:nvSpPr>
            <p:spPr>
              <a:xfrm>
                <a:off x="44344" y="-1"/>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45" name="Freeform 560"/>
              <p:cNvSpPr/>
              <p:nvPr/>
            </p:nvSpPr>
            <p:spPr>
              <a:xfrm>
                <a:off x="-1" y="196731"/>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46" name="Freeform 574"/>
              <p:cNvSpPr/>
              <p:nvPr/>
            </p:nvSpPr>
            <p:spPr>
              <a:xfrm>
                <a:off x="121910" y="160711"/>
                <a:ext cx="166254"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651" name="Group 575"/>
            <p:cNvGrpSpPr/>
            <p:nvPr/>
          </p:nvGrpSpPr>
          <p:grpSpPr>
            <a:xfrm>
              <a:off x="233961" y="408793"/>
              <a:ext cx="288165" cy="845125"/>
              <a:chOff x="0" y="0"/>
              <a:chExt cx="288164" cy="845124"/>
            </a:xfrm>
          </p:grpSpPr>
          <p:sp>
            <p:nvSpPr>
              <p:cNvPr id="2648" name="Freeform 576"/>
              <p:cNvSpPr/>
              <p:nvPr/>
            </p:nvSpPr>
            <p:spPr>
              <a:xfrm>
                <a:off x="44344" y="-1"/>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49" name="Freeform 577"/>
              <p:cNvSpPr/>
              <p:nvPr/>
            </p:nvSpPr>
            <p:spPr>
              <a:xfrm>
                <a:off x="-1" y="196731"/>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50" name="Freeform 578"/>
              <p:cNvSpPr/>
              <p:nvPr/>
            </p:nvSpPr>
            <p:spPr>
              <a:xfrm>
                <a:off x="121910" y="160711"/>
                <a:ext cx="166254"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sp>
        <p:nvSpPr>
          <p:cNvPr id="2653" name="TextBox 4"/>
          <p:cNvSpPr txBox="1"/>
          <p:nvPr/>
        </p:nvSpPr>
        <p:spPr>
          <a:xfrm>
            <a:off x="245466" y="3442565"/>
            <a:ext cx="23893068" cy="1735245"/>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marL="750093" marR="0" indent="-750093" defTabSz="821531">
              <a:lnSpc>
                <a:spcPct val="100000"/>
              </a:lnSpc>
              <a:spcBef>
                <a:spcPts val="5900"/>
              </a:spcBef>
              <a:buSzPct val="145000"/>
              <a:buChar char="•"/>
              <a:defRPr spc="0" sz="5400"/>
            </a:lvl1pPr>
          </a:lstStyle>
          <a:p>
            <a:pPr/>
            <a:r>
              <a:t>Peptides bind due to the interactions between the C18 and amino acid side chains</a:t>
            </a:r>
          </a:p>
        </p:txBody>
      </p:sp>
      <p:grpSp>
        <p:nvGrpSpPr>
          <p:cNvPr id="2657" name="Group 585"/>
          <p:cNvGrpSpPr/>
          <p:nvPr/>
        </p:nvGrpSpPr>
        <p:grpSpPr>
          <a:xfrm>
            <a:off x="18216106" y="6585503"/>
            <a:ext cx="5555849" cy="6528801"/>
            <a:chOff x="0" y="0"/>
            <a:chExt cx="5555848" cy="6528800"/>
          </a:xfrm>
        </p:grpSpPr>
        <p:sp>
          <p:nvSpPr>
            <p:cNvPr id="2654" name="TextBox 586"/>
            <p:cNvSpPr txBox="1"/>
            <p:nvPr/>
          </p:nvSpPr>
          <p:spPr>
            <a:xfrm>
              <a:off x="0" y="0"/>
              <a:ext cx="2588365" cy="60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821531">
                <a:lnSpc>
                  <a:spcPct val="100000"/>
                </a:lnSpc>
                <a:spcBef>
                  <a:spcPts val="4500"/>
                </a:spcBef>
                <a:defRPr spc="0" sz="3000"/>
              </a:lvl1pPr>
            </a:lstStyle>
            <a:p>
              <a:pPr/>
              <a:r>
                <a:t>To Mass Spec</a:t>
              </a:r>
            </a:p>
          </p:txBody>
        </p:sp>
        <p:pic>
          <p:nvPicPr>
            <p:cNvPr id="2655" name="Picture 4" descr="Picture 4"/>
            <p:cNvPicPr>
              <a:picLocks noChangeAspect="1"/>
            </p:cNvPicPr>
            <p:nvPr/>
          </p:nvPicPr>
          <p:blipFill>
            <a:blip r:embed="rId3">
              <a:extLst/>
            </a:blip>
            <a:stretch>
              <a:fillRect/>
            </a:stretch>
          </p:blipFill>
          <p:spPr>
            <a:xfrm>
              <a:off x="422490" y="2612170"/>
              <a:ext cx="5133359" cy="3916631"/>
            </a:xfrm>
            <a:prstGeom prst="rect">
              <a:avLst/>
            </a:prstGeom>
            <a:ln w="12700" cap="flat">
              <a:noFill/>
              <a:miter lim="400000"/>
            </a:ln>
            <a:effectLst/>
          </p:spPr>
        </p:pic>
        <p:sp>
          <p:nvSpPr>
            <p:cNvPr id="2656" name="Elbow Connector 588"/>
            <p:cNvSpPr/>
            <p:nvPr/>
          </p:nvSpPr>
          <p:spPr>
            <a:xfrm>
              <a:off x="89476" y="1159516"/>
              <a:ext cx="2899694" cy="1452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noFill/>
            <a:ln w="50800" cap="flat">
              <a:solidFill>
                <a:srgbClr val="000000"/>
              </a:solidFill>
              <a:prstDash val="solid"/>
              <a:miter lim="800000"/>
              <a:tailEnd type="triangle" w="med" len="med"/>
            </a:ln>
            <a:effectLst/>
          </p:spPr>
          <p:txBody>
            <a:bodyPr wrap="square" lIns="91439" tIns="91439" rIns="91439" bIns="91439" numCol="1" anchor="ctr">
              <a:noAutofit/>
            </a:bodyPr>
            <a:lstStyle/>
            <a:p>
              <a:pPr marR="0" indent="0" defTabSz="1828800">
                <a:lnSpc>
                  <a:spcPct val="100000"/>
                </a:lnSpc>
                <a:defRPr spc="0" sz="3600">
                  <a:latin typeface="Calibri"/>
                  <a:ea typeface="Calibri"/>
                  <a:cs typeface="Calibri"/>
                  <a:sym typeface="Calibri"/>
                </a:defRPr>
              </a:pPr>
            </a:p>
          </p:txBody>
        </p:sp>
      </p:grpSp>
      <p:grpSp>
        <p:nvGrpSpPr>
          <p:cNvPr id="2663" name="Group 589"/>
          <p:cNvGrpSpPr/>
          <p:nvPr/>
        </p:nvGrpSpPr>
        <p:grpSpPr>
          <a:xfrm>
            <a:off x="363832" y="6537035"/>
            <a:ext cx="3908908" cy="6577270"/>
            <a:chOff x="0" y="0"/>
            <a:chExt cx="3908907" cy="6577268"/>
          </a:xfrm>
        </p:grpSpPr>
        <p:grpSp>
          <p:nvGrpSpPr>
            <p:cNvPr id="2660" name="Group 590"/>
            <p:cNvGrpSpPr/>
            <p:nvPr/>
          </p:nvGrpSpPr>
          <p:grpSpPr>
            <a:xfrm>
              <a:off x="1174037" y="0"/>
              <a:ext cx="2734871" cy="955771"/>
              <a:chOff x="0" y="0"/>
              <a:chExt cx="2734869" cy="955770"/>
            </a:xfrm>
          </p:grpSpPr>
          <p:sp>
            <p:nvSpPr>
              <p:cNvPr id="2658" name="Straight Arrow Connector 593"/>
              <p:cNvSpPr/>
              <p:nvPr/>
            </p:nvSpPr>
            <p:spPr>
              <a:xfrm>
                <a:off x="1116134" y="955770"/>
                <a:ext cx="1618736" cy="1"/>
              </a:xfrm>
              <a:prstGeom prst="line">
                <a:avLst/>
              </a:prstGeom>
              <a:noFill/>
              <a:ln w="50800" cap="flat">
                <a:solidFill>
                  <a:srgbClr val="000000"/>
                </a:solidFill>
                <a:prstDash val="solid"/>
                <a:miter lim="800000"/>
                <a:tailEnd type="triangle" w="med" len="med"/>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2659" name="TextBox 594"/>
              <p:cNvSpPr txBox="1"/>
              <p:nvPr/>
            </p:nvSpPr>
            <p:spPr>
              <a:xfrm>
                <a:off x="0" y="0"/>
                <a:ext cx="2206621" cy="60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821531">
                  <a:lnSpc>
                    <a:spcPct val="100000"/>
                  </a:lnSpc>
                  <a:spcBef>
                    <a:spcPts val="4500"/>
                  </a:spcBef>
                  <a:defRPr spc="0" sz="3000"/>
                </a:lvl1pPr>
              </a:lstStyle>
              <a:p>
                <a:pPr/>
                <a:r>
                  <a:t>From HPLC</a:t>
                </a:r>
              </a:p>
            </p:txBody>
          </p:sp>
        </p:grpSp>
        <p:pic>
          <p:nvPicPr>
            <p:cNvPr id="2661" name="Picture 2" descr="Picture 2"/>
            <p:cNvPicPr>
              <a:picLocks noChangeAspect="1"/>
            </p:cNvPicPr>
            <p:nvPr/>
          </p:nvPicPr>
          <p:blipFill>
            <a:blip r:embed="rId4">
              <a:extLst/>
            </a:blip>
            <a:stretch>
              <a:fillRect/>
            </a:stretch>
          </p:blipFill>
          <p:spPr>
            <a:xfrm>
              <a:off x="0" y="2135170"/>
              <a:ext cx="3751770" cy="4442099"/>
            </a:xfrm>
            <a:prstGeom prst="rect">
              <a:avLst/>
            </a:prstGeom>
            <a:ln w="12700" cap="flat">
              <a:noFill/>
              <a:miter lim="400000"/>
            </a:ln>
            <a:effectLst/>
          </p:spPr>
        </p:pic>
        <p:sp>
          <p:nvSpPr>
            <p:cNvPr id="2662" name="Straight Connector 592"/>
            <p:cNvSpPr/>
            <p:nvPr/>
          </p:nvSpPr>
          <p:spPr>
            <a:xfrm flipH="1">
              <a:off x="2290171" y="955770"/>
              <a:ext cx="1" cy="1371795"/>
            </a:xfrm>
            <a:prstGeom prst="line">
              <a:avLst/>
            </a:prstGeom>
            <a:noFill/>
            <a:ln w="508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2666" name="Group"/>
          <p:cNvGrpSpPr/>
          <p:nvPr/>
        </p:nvGrpSpPr>
        <p:grpSpPr>
          <a:xfrm>
            <a:off x="21293247" y="118785"/>
            <a:ext cx="2964014" cy="980138"/>
            <a:chOff x="0" y="0"/>
            <a:chExt cx="2964012" cy="980137"/>
          </a:xfrm>
        </p:grpSpPr>
        <p:pic>
          <p:nvPicPr>
            <p:cNvPr id="2664" name="image.png" descr="image.png"/>
            <p:cNvPicPr>
              <a:picLocks noChangeAspect="1"/>
            </p:cNvPicPr>
            <p:nvPr/>
          </p:nvPicPr>
          <p:blipFill>
            <a:blip r:embed="rId5">
              <a:extLst/>
            </a:blip>
            <a:srcRect l="755" t="21951" r="58673" b="13019"/>
            <a:stretch>
              <a:fillRect/>
            </a:stretch>
          </p:blipFill>
          <p:spPr>
            <a:xfrm>
              <a:off x="29384" y="0"/>
              <a:ext cx="2905058" cy="657087"/>
            </a:xfrm>
            <a:prstGeom prst="rect">
              <a:avLst/>
            </a:prstGeom>
            <a:ln w="12700" cap="flat">
              <a:noFill/>
              <a:miter lim="400000"/>
            </a:ln>
            <a:effectLst/>
          </p:spPr>
        </p:pic>
        <p:pic>
          <p:nvPicPr>
            <p:cNvPr id="2665" name="image.png" descr="image.png"/>
            <p:cNvPicPr>
              <a:picLocks noChangeAspect="1"/>
            </p:cNvPicPr>
            <p:nvPr/>
          </p:nvPicPr>
          <p:blipFill>
            <a:blip r:embed="rId5">
              <a:extLst/>
            </a:blip>
            <a:srcRect l="58605" t="42052" r="0" b="28455"/>
            <a:stretch>
              <a:fillRect/>
            </a:stretch>
          </p:blipFill>
          <p:spPr>
            <a:xfrm>
              <a:off x="0" y="682135"/>
              <a:ext cx="2964013" cy="298003"/>
            </a:xfrm>
            <a:prstGeom prst="rect">
              <a:avLst/>
            </a:prstGeom>
            <a:ln w="12700" cap="flat">
              <a:noFill/>
              <a:miter lim="400000"/>
            </a:ln>
            <a:effectLst/>
          </p:spPr>
        </p:pic>
      </p:grpSp>
      <p:sp>
        <p:nvSpPr>
          <p:cNvPr id="2667"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98" name="Group 3"/>
          <p:cNvGrpSpPr/>
          <p:nvPr/>
        </p:nvGrpSpPr>
        <p:grpSpPr>
          <a:xfrm>
            <a:off x="4588627" y="6725422"/>
            <a:ext cx="12646394" cy="1623775"/>
            <a:chOff x="0" y="0"/>
            <a:chExt cx="12646392" cy="1623774"/>
          </a:xfrm>
        </p:grpSpPr>
        <p:grpSp>
          <p:nvGrpSpPr>
            <p:cNvPr id="3185" name="Group 573"/>
            <p:cNvGrpSpPr/>
            <p:nvPr/>
          </p:nvGrpSpPr>
          <p:grpSpPr>
            <a:xfrm>
              <a:off x="-1" y="-1"/>
              <a:ext cx="12646394" cy="1623776"/>
              <a:chOff x="0" y="0"/>
              <a:chExt cx="12646392" cy="1623774"/>
            </a:xfrm>
          </p:grpSpPr>
          <p:grpSp>
            <p:nvGrpSpPr>
              <p:cNvPr id="3172" name="Group 553"/>
              <p:cNvGrpSpPr/>
              <p:nvPr/>
            </p:nvGrpSpPr>
            <p:grpSpPr>
              <a:xfrm>
                <a:off x="0" y="-1"/>
                <a:ext cx="11792992" cy="1623776"/>
                <a:chOff x="0" y="0"/>
                <a:chExt cx="11792990" cy="1623774"/>
              </a:xfrm>
            </p:grpSpPr>
            <p:sp>
              <p:nvSpPr>
                <p:cNvPr id="2671" name="Straight Connector 5"/>
                <p:cNvSpPr/>
                <p:nvPr/>
              </p:nvSpPr>
              <p:spPr>
                <a:xfrm flipV="1">
                  <a:off x="0" y="11127"/>
                  <a:ext cx="11737573" cy="16627"/>
                </a:xfrm>
                <a:prstGeom prst="line">
                  <a:avLst/>
                </a:prstGeom>
                <a:noFill/>
                <a:ln w="381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2672" name="Straight Connector 6"/>
                <p:cNvSpPr/>
                <p:nvPr/>
              </p:nvSpPr>
              <p:spPr>
                <a:xfrm flipV="1">
                  <a:off x="55418" y="1579472"/>
                  <a:ext cx="11737573" cy="16627"/>
                </a:xfrm>
                <a:prstGeom prst="line">
                  <a:avLst/>
                </a:prstGeom>
                <a:noFill/>
                <a:ln w="381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nvGrpSpPr>
                <p:cNvPr id="2749" name="Group 127"/>
                <p:cNvGrpSpPr/>
                <p:nvPr/>
              </p:nvGrpSpPr>
              <p:grpSpPr>
                <a:xfrm>
                  <a:off x="77574" y="22197"/>
                  <a:ext cx="1801086" cy="1596046"/>
                  <a:chOff x="0" y="0"/>
                  <a:chExt cx="1801085" cy="1596044"/>
                </a:xfrm>
              </p:grpSpPr>
              <p:grpSp>
                <p:nvGrpSpPr>
                  <p:cNvPr id="2710" name="Group 88"/>
                  <p:cNvGrpSpPr/>
                  <p:nvPr/>
                </p:nvGrpSpPr>
                <p:grpSpPr>
                  <a:xfrm>
                    <a:off x="0" y="-1"/>
                    <a:ext cx="914394" cy="1573887"/>
                    <a:chOff x="0" y="0"/>
                    <a:chExt cx="914393" cy="1573885"/>
                  </a:xfrm>
                </p:grpSpPr>
                <p:grpSp>
                  <p:nvGrpSpPr>
                    <p:cNvPr id="2681" name="Group 41"/>
                    <p:cNvGrpSpPr/>
                    <p:nvPr/>
                  </p:nvGrpSpPr>
                  <p:grpSpPr>
                    <a:xfrm>
                      <a:off x="459965" y="0"/>
                      <a:ext cx="216133" cy="1562797"/>
                      <a:chOff x="0" y="0"/>
                      <a:chExt cx="216132" cy="1562795"/>
                    </a:xfrm>
                  </p:grpSpPr>
                  <p:sp>
                    <p:nvSpPr>
                      <p:cNvPr id="2673" name="Oval 4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74" name="Oval 4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75" name="Oval 4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76" name="Oval 4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77" name="Oval 4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78" name="Oval 4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79" name="Oval 4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80" name="Oval 4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709" name="Group 59"/>
                    <p:cNvGrpSpPr/>
                    <p:nvPr/>
                  </p:nvGrpSpPr>
                  <p:grpSpPr>
                    <a:xfrm>
                      <a:off x="0" y="5532"/>
                      <a:ext cx="914394" cy="1568355"/>
                      <a:chOff x="0" y="0"/>
                      <a:chExt cx="914393" cy="1568353"/>
                    </a:xfrm>
                  </p:grpSpPr>
                  <p:grpSp>
                    <p:nvGrpSpPr>
                      <p:cNvPr id="2690" name="Group 31"/>
                      <p:cNvGrpSpPr/>
                      <p:nvPr/>
                    </p:nvGrpSpPr>
                    <p:grpSpPr>
                      <a:xfrm>
                        <a:off x="0" y="20"/>
                        <a:ext cx="216133" cy="1562796"/>
                        <a:chOff x="0" y="0"/>
                        <a:chExt cx="216132" cy="1562795"/>
                      </a:xfrm>
                    </p:grpSpPr>
                    <p:sp>
                      <p:nvSpPr>
                        <p:cNvPr id="2682" name="Oval 2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83" name="Oval 2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84" name="Oval 2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85" name="Oval 2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86" name="Oval 2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87" name="Oval 2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88" name="Oval 2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89" name="Oval 3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699" name="Group 32"/>
                      <p:cNvGrpSpPr/>
                      <p:nvPr/>
                    </p:nvGrpSpPr>
                    <p:grpSpPr>
                      <a:xfrm>
                        <a:off x="221669" y="5558"/>
                        <a:ext cx="216134" cy="1562796"/>
                        <a:chOff x="0" y="0"/>
                        <a:chExt cx="216132" cy="1562795"/>
                      </a:xfrm>
                    </p:grpSpPr>
                    <p:sp>
                      <p:nvSpPr>
                        <p:cNvPr id="2691" name="Oval 3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92" name="Oval 3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93" name="Oval 3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94" name="Oval 3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95" name="Oval 3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96" name="Oval 3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97" name="Oval 3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698" name="Oval 4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708" name="Group 50"/>
                      <p:cNvGrpSpPr/>
                      <p:nvPr/>
                    </p:nvGrpSpPr>
                    <p:grpSpPr>
                      <a:xfrm>
                        <a:off x="698261" y="0"/>
                        <a:ext cx="216133" cy="1562796"/>
                        <a:chOff x="0" y="0"/>
                        <a:chExt cx="216132" cy="1562795"/>
                      </a:xfrm>
                    </p:grpSpPr>
                    <p:sp>
                      <p:nvSpPr>
                        <p:cNvPr id="2700" name="Oval 5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01" name="Oval 5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02" name="Oval 5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03" name="Oval 5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04" name="Oval 5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05" name="Oval 5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06" name="Oval 5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07" name="Oval 5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748" name="Group 89"/>
                  <p:cNvGrpSpPr/>
                  <p:nvPr/>
                </p:nvGrpSpPr>
                <p:grpSpPr>
                  <a:xfrm>
                    <a:off x="886692" y="22157"/>
                    <a:ext cx="914394" cy="1573887"/>
                    <a:chOff x="0" y="0"/>
                    <a:chExt cx="914393" cy="1573885"/>
                  </a:xfrm>
                </p:grpSpPr>
                <p:grpSp>
                  <p:nvGrpSpPr>
                    <p:cNvPr id="2719" name="Group 90"/>
                    <p:cNvGrpSpPr/>
                    <p:nvPr/>
                  </p:nvGrpSpPr>
                  <p:grpSpPr>
                    <a:xfrm>
                      <a:off x="459965" y="0"/>
                      <a:ext cx="216133" cy="1562797"/>
                      <a:chOff x="0" y="0"/>
                      <a:chExt cx="216132" cy="1562795"/>
                    </a:xfrm>
                  </p:grpSpPr>
                  <p:sp>
                    <p:nvSpPr>
                      <p:cNvPr id="2711" name="Oval 11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12" name="Oval 12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13" name="Oval 12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14" name="Oval 12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15" name="Oval 12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16" name="Oval 12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17" name="Oval 12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18" name="Oval 12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747" name="Group 91"/>
                    <p:cNvGrpSpPr/>
                    <p:nvPr/>
                  </p:nvGrpSpPr>
                  <p:grpSpPr>
                    <a:xfrm>
                      <a:off x="0" y="5532"/>
                      <a:ext cx="914394" cy="1568355"/>
                      <a:chOff x="0" y="0"/>
                      <a:chExt cx="914393" cy="1568353"/>
                    </a:xfrm>
                  </p:grpSpPr>
                  <p:grpSp>
                    <p:nvGrpSpPr>
                      <p:cNvPr id="2728" name="Group 92"/>
                      <p:cNvGrpSpPr/>
                      <p:nvPr/>
                    </p:nvGrpSpPr>
                    <p:grpSpPr>
                      <a:xfrm>
                        <a:off x="0" y="20"/>
                        <a:ext cx="216133" cy="1562796"/>
                        <a:chOff x="0" y="0"/>
                        <a:chExt cx="216132" cy="1562795"/>
                      </a:xfrm>
                    </p:grpSpPr>
                    <p:sp>
                      <p:nvSpPr>
                        <p:cNvPr id="2720" name="Oval 11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21" name="Oval 11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22" name="Oval 11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23" name="Oval 11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24" name="Oval 11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25" name="Oval 11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26" name="Oval 11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27" name="Oval 11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737" name="Group 93"/>
                      <p:cNvGrpSpPr/>
                      <p:nvPr/>
                    </p:nvGrpSpPr>
                    <p:grpSpPr>
                      <a:xfrm>
                        <a:off x="221669" y="5558"/>
                        <a:ext cx="216134" cy="1562796"/>
                        <a:chOff x="0" y="0"/>
                        <a:chExt cx="216132" cy="1562795"/>
                      </a:xfrm>
                    </p:grpSpPr>
                    <p:sp>
                      <p:nvSpPr>
                        <p:cNvPr id="2729" name="Oval 10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30" name="Oval 10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31" name="Oval 10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32" name="Oval 10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33" name="Oval 10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34" name="Oval 10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35" name="Oval 10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36" name="Oval 11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746" name="Group 94"/>
                      <p:cNvGrpSpPr/>
                      <p:nvPr/>
                    </p:nvGrpSpPr>
                    <p:grpSpPr>
                      <a:xfrm>
                        <a:off x="698261" y="0"/>
                        <a:ext cx="216133" cy="1562796"/>
                        <a:chOff x="0" y="0"/>
                        <a:chExt cx="216132" cy="1562795"/>
                      </a:xfrm>
                    </p:grpSpPr>
                    <p:sp>
                      <p:nvSpPr>
                        <p:cNvPr id="2738" name="Oval 9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39" name="Oval 9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40" name="Oval 9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41" name="Oval 9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42" name="Oval 9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43" name="Oval 10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44" name="Oval 10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45" name="Oval 10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2826" name="Group 128"/>
                <p:cNvGrpSpPr/>
                <p:nvPr/>
              </p:nvGrpSpPr>
              <p:grpSpPr>
                <a:xfrm>
                  <a:off x="1878666" y="27729"/>
                  <a:ext cx="1801087" cy="1596046"/>
                  <a:chOff x="0" y="0"/>
                  <a:chExt cx="1801085" cy="1596044"/>
                </a:xfrm>
              </p:grpSpPr>
              <p:grpSp>
                <p:nvGrpSpPr>
                  <p:cNvPr id="2787" name="Group 129"/>
                  <p:cNvGrpSpPr/>
                  <p:nvPr/>
                </p:nvGrpSpPr>
                <p:grpSpPr>
                  <a:xfrm>
                    <a:off x="0" y="-1"/>
                    <a:ext cx="914394" cy="1573887"/>
                    <a:chOff x="0" y="0"/>
                    <a:chExt cx="914393" cy="1573885"/>
                  </a:xfrm>
                </p:grpSpPr>
                <p:grpSp>
                  <p:nvGrpSpPr>
                    <p:cNvPr id="2758" name="Group 168"/>
                    <p:cNvGrpSpPr/>
                    <p:nvPr/>
                  </p:nvGrpSpPr>
                  <p:grpSpPr>
                    <a:xfrm>
                      <a:off x="459965" y="0"/>
                      <a:ext cx="216133" cy="1562797"/>
                      <a:chOff x="0" y="0"/>
                      <a:chExt cx="216132" cy="1562795"/>
                    </a:xfrm>
                  </p:grpSpPr>
                  <p:sp>
                    <p:nvSpPr>
                      <p:cNvPr id="2750" name="Oval 19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51" name="Oval 19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52" name="Oval 19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53" name="Oval 20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54" name="Oval 20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55" name="Oval 20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56" name="Oval 20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57" name="Oval 20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786" name="Group 169"/>
                    <p:cNvGrpSpPr/>
                    <p:nvPr/>
                  </p:nvGrpSpPr>
                  <p:grpSpPr>
                    <a:xfrm>
                      <a:off x="0" y="5532"/>
                      <a:ext cx="914394" cy="1568355"/>
                      <a:chOff x="0" y="0"/>
                      <a:chExt cx="914393" cy="1568353"/>
                    </a:xfrm>
                  </p:grpSpPr>
                  <p:grpSp>
                    <p:nvGrpSpPr>
                      <p:cNvPr id="2767" name="Group 170"/>
                      <p:cNvGrpSpPr/>
                      <p:nvPr/>
                    </p:nvGrpSpPr>
                    <p:grpSpPr>
                      <a:xfrm>
                        <a:off x="0" y="20"/>
                        <a:ext cx="216133" cy="1562796"/>
                        <a:chOff x="0" y="0"/>
                        <a:chExt cx="216132" cy="1562795"/>
                      </a:xfrm>
                    </p:grpSpPr>
                    <p:sp>
                      <p:nvSpPr>
                        <p:cNvPr id="2759" name="Oval 18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60" name="Oval 19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61" name="Oval 19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62" name="Oval 19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63" name="Oval 19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64" name="Oval 19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65" name="Oval 19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66" name="Oval 19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776" name="Group 171"/>
                      <p:cNvGrpSpPr/>
                      <p:nvPr/>
                    </p:nvGrpSpPr>
                    <p:grpSpPr>
                      <a:xfrm>
                        <a:off x="221669" y="5558"/>
                        <a:ext cx="216134" cy="1562796"/>
                        <a:chOff x="0" y="0"/>
                        <a:chExt cx="216132" cy="1562795"/>
                      </a:xfrm>
                    </p:grpSpPr>
                    <p:sp>
                      <p:nvSpPr>
                        <p:cNvPr id="2768" name="Oval 18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69" name="Oval 18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70" name="Oval 18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71" name="Oval 18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72" name="Oval 18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73" name="Oval 18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74" name="Oval 18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75" name="Oval 18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785" name="Group 172"/>
                      <p:cNvGrpSpPr/>
                      <p:nvPr/>
                    </p:nvGrpSpPr>
                    <p:grpSpPr>
                      <a:xfrm>
                        <a:off x="698261" y="0"/>
                        <a:ext cx="216133" cy="1562796"/>
                        <a:chOff x="0" y="0"/>
                        <a:chExt cx="216132" cy="1562795"/>
                      </a:xfrm>
                    </p:grpSpPr>
                    <p:sp>
                      <p:nvSpPr>
                        <p:cNvPr id="2777" name="Oval 17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78" name="Oval 17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79" name="Oval 17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80" name="Oval 17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81" name="Oval 17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82" name="Oval 17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83" name="Oval 17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84" name="Oval 18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825" name="Group 130"/>
                  <p:cNvGrpSpPr/>
                  <p:nvPr/>
                </p:nvGrpSpPr>
                <p:grpSpPr>
                  <a:xfrm>
                    <a:off x="886692" y="22157"/>
                    <a:ext cx="914394" cy="1573887"/>
                    <a:chOff x="0" y="0"/>
                    <a:chExt cx="914393" cy="1573885"/>
                  </a:xfrm>
                </p:grpSpPr>
                <p:grpSp>
                  <p:nvGrpSpPr>
                    <p:cNvPr id="2796" name="Group 131"/>
                    <p:cNvGrpSpPr/>
                    <p:nvPr/>
                  </p:nvGrpSpPr>
                  <p:grpSpPr>
                    <a:xfrm>
                      <a:off x="459965" y="0"/>
                      <a:ext cx="216133" cy="1562797"/>
                      <a:chOff x="0" y="0"/>
                      <a:chExt cx="216132" cy="1562795"/>
                    </a:xfrm>
                  </p:grpSpPr>
                  <p:sp>
                    <p:nvSpPr>
                      <p:cNvPr id="2788" name="Oval 16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89" name="Oval 16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90" name="Oval 16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91" name="Oval 16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92" name="Oval 16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93" name="Oval 16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94" name="Oval 16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95" name="Oval 16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824" name="Group 132"/>
                    <p:cNvGrpSpPr/>
                    <p:nvPr/>
                  </p:nvGrpSpPr>
                  <p:grpSpPr>
                    <a:xfrm>
                      <a:off x="0" y="5532"/>
                      <a:ext cx="914394" cy="1568355"/>
                      <a:chOff x="0" y="0"/>
                      <a:chExt cx="914393" cy="1568353"/>
                    </a:xfrm>
                  </p:grpSpPr>
                  <p:grpSp>
                    <p:nvGrpSpPr>
                      <p:cNvPr id="2805" name="Group 133"/>
                      <p:cNvGrpSpPr/>
                      <p:nvPr/>
                    </p:nvGrpSpPr>
                    <p:grpSpPr>
                      <a:xfrm>
                        <a:off x="0" y="20"/>
                        <a:ext cx="216133" cy="1562796"/>
                        <a:chOff x="0" y="0"/>
                        <a:chExt cx="216132" cy="1562795"/>
                      </a:xfrm>
                    </p:grpSpPr>
                    <p:sp>
                      <p:nvSpPr>
                        <p:cNvPr id="2797" name="Oval 15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98" name="Oval 15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799" name="Oval 15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00" name="Oval 15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01" name="Oval 15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02" name="Oval 15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03" name="Oval 15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04" name="Oval 15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814" name="Group 134"/>
                      <p:cNvGrpSpPr/>
                      <p:nvPr/>
                    </p:nvGrpSpPr>
                    <p:grpSpPr>
                      <a:xfrm>
                        <a:off x="221669" y="5558"/>
                        <a:ext cx="216134" cy="1562796"/>
                        <a:chOff x="0" y="0"/>
                        <a:chExt cx="216132" cy="1562795"/>
                      </a:xfrm>
                    </p:grpSpPr>
                    <p:sp>
                      <p:nvSpPr>
                        <p:cNvPr id="2806" name="Oval 14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07" name="Oval 14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08" name="Oval 14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09" name="Oval 14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10" name="Oval 14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11" name="Oval 14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12" name="Oval 15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13" name="Oval 15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823" name="Group 135"/>
                      <p:cNvGrpSpPr/>
                      <p:nvPr/>
                    </p:nvGrpSpPr>
                    <p:grpSpPr>
                      <a:xfrm>
                        <a:off x="698261" y="0"/>
                        <a:ext cx="216133" cy="1562796"/>
                        <a:chOff x="0" y="0"/>
                        <a:chExt cx="216132" cy="1562795"/>
                      </a:xfrm>
                    </p:grpSpPr>
                    <p:sp>
                      <p:nvSpPr>
                        <p:cNvPr id="2815" name="Oval 13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16" name="Oval 13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17" name="Oval 13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18" name="Oval 13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19" name="Oval 14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20" name="Oval 14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21" name="Oval 14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22" name="Oval 14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2903" name="Group 205"/>
                <p:cNvGrpSpPr/>
                <p:nvPr/>
              </p:nvGrpSpPr>
              <p:grpSpPr>
                <a:xfrm>
                  <a:off x="3679754" y="16635"/>
                  <a:ext cx="1801086" cy="1596046"/>
                  <a:chOff x="0" y="0"/>
                  <a:chExt cx="1801085" cy="1596044"/>
                </a:xfrm>
              </p:grpSpPr>
              <p:grpSp>
                <p:nvGrpSpPr>
                  <p:cNvPr id="2864" name="Group 206"/>
                  <p:cNvGrpSpPr/>
                  <p:nvPr/>
                </p:nvGrpSpPr>
                <p:grpSpPr>
                  <a:xfrm>
                    <a:off x="0" y="-1"/>
                    <a:ext cx="914394" cy="1573887"/>
                    <a:chOff x="0" y="0"/>
                    <a:chExt cx="914393" cy="1573885"/>
                  </a:xfrm>
                </p:grpSpPr>
                <p:grpSp>
                  <p:nvGrpSpPr>
                    <p:cNvPr id="2835" name="Group 245"/>
                    <p:cNvGrpSpPr/>
                    <p:nvPr/>
                  </p:nvGrpSpPr>
                  <p:grpSpPr>
                    <a:xfrm>
                      <a:off x="459965" y="0"/>
                      <a:ext cx="216133" cy="1562797"/>
                      <a:chOff x="0" y="0"/>
                      <a:chExt cx="216132" cy="1562795"/>
                    </a:xfrm>
                  </p:grpSpPr>
                  <p:sp>
                    <p:nvSpPr>
                      <p:cNvPr id="2827" name="Oval 27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28" name="Oval 27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29" name="Oval 27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30" name="Oval 27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31" name="Oval 27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32" name="Oval 27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33" name="Oval 28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34" name="Oval 28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863" name="Group 246"/>
                    <p:cNvGrpSpPr/>
                    <p:nvPr/>
                  </p:nvGrpSpPr>
                  <p:grpSpPr>
                    <a:xfrm>
                      <a:off x="0" y="5532"/>
                      <a:ext cx="914394" cy="1568355"/>
                      <a:chOff x="0" y="0"/>
                      <a:chExt cx="914393" cy="1568353"/>
                    </a:xfrm>
                  </p:grpSpPr>
                  <p:grpSp>
                    <p:nvGrpSpPr>
                      <p:cNvPr id="2844" name="Group 247"/>
                      <p:cNvGrpSpPr/>
                      <p:nvPr/>
                    </p:nvGrpSpPr>
                    <p:grpSpPr>
                      <a:xfrm>
                        <a:off x="0" y="20"/>
                        <a:ext cx="216133" cy="1562796"/>
                        <a:chOff x="0" y="0"/>
                        <a:chExt cx="216132" cy="1562795"/>
                      </a:xfrm>
                    </p:grpSpPr>
                    <p:sp>
                      <p:nvSpPr>
                        <p:cNvPr id="2836" name="Oval 26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37" name="Oval 26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38" name="Oval 26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39" name="Oval 26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40" name="Oval 27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41" name="Oval 27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42" name="Oval 27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43" name="Oval 27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853" name="Group 248"/>
                      <p:cNvGrpSpPr/>
                      <p:nvPr/>
                    </p:nvGrpSpPr>
                    <p:grpSpPr>
                      <a:xfrm>
                        <a:off x="221669" y="5558"/>
                        <a:ext cx="216134" cy="1562796"/>
                        <a:chOff x="0" y="0"/>
                        <a:chExt cx="216132" cy="1562795"/>
                      </a:xfrm>
                    </p:grpSpPr>
                    <p:sp>
                      <p:nvSpPr>
                        <p:cNvPr id="2845" name="Oval 25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46" name="Oval 25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47" name="Oval 26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48" name="Oval 26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49" name="Oval 26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50" name="Oval 26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51" name="Oval 26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52" name="Oval 26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862" name="Group 249"/>
                      <p:cNvGrpSpPr/>
                      <p:nvPr/>
                    </p:nvGrpSpPr>
                    <p:grpSpPr>
                      <a:xfrm>
                        <a:off x="698261" y="0"/>
                        <a:ext cx="216133" cy="1562796"/>
                        <a:chOff x="0" y="0"/>
                        <a:chExt cx="216132" cy="1562795"/>
                      </a:xfrm>
                    </p:grpSpPr>
                    <p:sp>
                      <p:nvSpPr>
                        <p:cNvPr id="2854" name="Oval 25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55" name="Oval 25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56" name="Oval 25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57" name="Oval 25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58" name="Oval 25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59" name="Oval 25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60" name="Oval 25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61" name="Oval 25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902" name="Group 207"/>
                  <p:cNvGrpSpPr/>
                  <p:nvPr/>
                </p:nvGrpSpPr>
                <p:grpSpPr>
                  <a:xfrm>
                    <a:off x="886692" y="22157"/>
                    <a:ext cx="914394" cy="1573887"/>
                    <a:chOff x="0" y="0"/>
                    <a:chExt cx="914393" cy="1573885"/>
                  </a:xfrm>
                </p:grpSpPr>
                <p:grpSp>
                  <p:nvGrpSpPr>
                    <p:cNvPr id="2873" name="Group 208"/>
                    <p:cNvGrpSpPr/>
                    <p:nvPr/>
                  </p:nvGrpSpPr>
                  <p:grpSpPr>
                    <a:xfrm>
                      <a:off x="459965" y="0"/>
                      <a:ext cx="216133" cy="1562797"/>
                      <a:chOff x="0" y="0"/>
                      <a:chExt cx="216132" cy="1562795"/>
                    </a:xfrm>
                  </p:grpSpPr>
                  <p:sp>
                    <p:nvSpPr>
                      <p:cNvPr id="2865" name="Oval 23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66" name="Oval 23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67" name="Oval 23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68" name="Oval 24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69" name="Oval 24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70" name="Oval 24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71" name="Oval 24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72" name="Oval 24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901" name="Group 209"/>
                    <p:cNvGrpSpPr/>
                    <p:nvPr/>
                  </p:nvGrpSpPr>
                  <p:grpSpPr>
                    <a:xfrm>
                      <a:off x="0" y="5532"/>
                      <a:ext cx="914394" cy="1568355"/>
                      <a:chOff x="0" y="0"/>
                      <a:chExt cx="914393" cy="1568353"/>
                    </a:xfrm>
                  </p:grpSpPr>
                  <p:grpSp>
                    <p:nvGrpSpPr>
                      <p:cNvPr id="2882" name="Group 210"/>
                      <p:cNvGrpSpPr/>
                      <p:nvPr/>
                    </p:nvGrpSpPr>
                    <p:grpSpPr>
                      <a:xfrm>
                        <a:off x="0" y="20"/>
                        <a:ext cx="216133" cy="1562796"/>
                        <a:chOff x="0" y="0"/>
                        <a:chExt cx="216132" cy="1562795"/>
                      </a:xfrm>
                    </p:grpSpPr>
                    <p:sp>
                      <p:nvSpPr>
                        <p:cNvPr id="2874" name="Oval 22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75" name="Oval 23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76" name="Oval 23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77" name="Oval 23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78" name="Oval 23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79" name="Oval 23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80" name="Oval 23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81" name="Oval 23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891" name="Group 211"/>
                      <p:cNvGrpSpPr/>
                      <p:nvPr/>
                    </p:nvGrpSpPr>
                    <p:grpSpPr>
                      <a:xfrm>
                        <a:off x="221669" y="5558"/>
                        <a:ext cx="216134" cy="1562796"/>
                        <a:chOff x="0" y="0"/>
                        <a:chExt cx="216132" cy="1562795"/>
                      </a:xfrm>
                    </p:grpSpPr>
                    <p:sp>
                      <p:nvSpPr>
                        <p:cNvPr id="2883" name="Oval 22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84" name="Oval 22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85" name="Oval 22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86" name="Oval 22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87" name="Oval 22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88" name="Oval 22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89" name="Oval 22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90" name="Oval 22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900" name="Group 212"/>
                      <p:cNvGrpSpPr/>
                      <p:nvPr/>
                    </p:nvGrpSpPr>
                    <p:grpSpPr>
                      <a:xfrm>
                        <a:off x="698261" y="0"/>
                        <a:ext cx="216133" cy="1562796"/>
                        <a:chOff x="0" y="0"/>
                        <a:chExt cx="216132" cy="1562795"/>
                      </a:xfrm>
                    </p:grpSpPr>
                    <p:sp>
                      <p:nvSpPr>
                        <p:cNvPr id="2892" name="Oval 21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93" name="Oval 21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94" name="Oval 21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95" name="Oval 21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96" name="Oval 21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97" name="Oval 21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98" name="Oval 21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899" name="Oval 22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2980" name="Group 284"/>
                <p:cNvGrpSpPr/>
                <p:nvPr/>
              </p:nvGrpSpPr>
              <p:grpSpPr>
                <a:xfrm>
                  <a:off x="5469750" y="11093"/>
                  <a:ext cx="1801087" cy="1596046"/>
                  <a:chOff x="0" y="0"/>
                  <a:chExt cx="1801085" cy="1596044"/>
                </a:xfrm>
              </p:grpSpPr>
              <p:grpSp>
                <p:nvGrpSpPr>
                  <p:cNvPr id="2941" name="Group 439"/>
                  <p:cNvGrpSpPr/>
                  <p:nvPr/>
                </p:nvGrpSpPr>
                <p:grpSpPr>
                  <a:xfrm>
                    <a:off x="0" y="-1"/>
                    <a:ext cx="914394" cy="1573887"/>
                    <a:chOff x="0" y="0"/>
                    <a:chExt cx="914393" cy="1573885"/>
                  </a:xfrm>
                </p:grpSpPr>
                <p:grpSp>
                  <p:nvGrpSpPr>
                    <p:cNvPr id="2912" name="Group 478"/>
                    <p:cNvGrpSpPr/>
                    <p:nvPr/>
                  </p:nvGrpSpPr>
                  <p:grpSpPr>
                    <a:xfrm>
                      <a:off x="459965" y="0"/>
                      <a:ext cx="216133" cy="1562797"/>
                      <a:chOff x="0" y="0"/>
                      <a:chExt cx="216132" cy="1562795"/>
                    </a:xfrm>
                  </p:grpSpPr>
                  <p:sp>
                    <p:nvSpPr>
                      <p:cNvPr id="2904" name="Oval 50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05" name="Oval 50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06" name="Oval 50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07" name="Oval 51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08" name="Oval 51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09" name="Oval 51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10" name="Oval 51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11" name="Oval 51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940" name="Group 479"/>
                    <p:cNvGrpSpPr/>
                    <p:nvPr/>
                  </p:nvGrpSpPr>
                  <p:grpSpPr>
                    <a:xfrm>
                      <a:off x="0" y="5532"/>
                      <a:ext cx="914394" cy="1568355"/>
                      <a:chOff x="0" y="0"/>
                      <a:chExt cx="914393" cy="1568353"/>
                    </a:xfrm>
                  </p:grpSpPr>
                  <p:grpSp>
                    <p:nvGrpSpPr>
                      <p:cNvPr id="2921" name="Group 480"/>
                      <p:cNvGrpSpPr/>
                      <p:nvPr/>
                    </p:nvGrpSpPr>
                    <p:grpSpPr>
                      <a:xfrm>
                        <a:off x="0" y="20"/>
                        <a:ext cx="216133" cy="1562796"/>
                        <a:chOff x="0" y="0"/>
                        <a:chExt cx="216132" cy="1562795"/>
                      </a:xfrm>
                    </p:grpSpPr>
                    <p:sp>
                      <p:nvSpPr>
                        <p:cNvPr id="2913" name="Oval 49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14" name="Oval 50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15" name="Oval 50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16" name="Oval 50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17" name="Oval 50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18" name="Oval 50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19" name="Oval 50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20" name="Oval 50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930" name="Group 481"/>
                      <p:cNvGrpSpPr/>
                      <p:nvPr/>
                    </p:nvGrpSpPr>
                    <p:grpSpPr>
                      <a:xfrm>
                        <a:off x="221669" y="5558"/>
                        <a:ext cx="216134" cy="1562796"/>
                        <a:chOff x="0" y="0"/>
                        <a:chExt cx="216132" cy="1562795"/>
                      </a:xfrm>
                    </p:grpSpPr>
                    <p:sp>
                      <p:nvSpPr>
                        <p:cNvPr id="2922" name="Oval 49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23" name="Oval 49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24" name="Oval 49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25" name="Oval 49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26" name="Oval 49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27" name="Oval 49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28" name="Oval 49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29" name="Oval 49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939" name="Group 482"/>
                      <p:cNvGrpSpPr/>
                      <p:nvPr/>
                    </p:nvGrpSpPr>
                    <p:grpSpPr>
                      <a:xfrm>
                        <a:off x="698261" y="0"/>
                        <a:ext cx="216133" cy="1562796"/>
                        <a:chOff x="0" y="0"/>
                        <a:chExt cx="216132" cy="1562795"/>
                      </a:xfrm>
                    </p:grpSpPr>
                    <p:sp>
                      <p:nvSpPr>
                        <p:cNvPr id="2931" name="Oval 48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32" name="Oval 48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33" name="Oval 48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34" name="Oval 48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35" name="Oval 48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36" name="Oval 48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37" name="Oval 48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38" name="Oval 49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2979" name="Group 440"/>
                  <p:cNvGrpSpPr/>
                  <p:nvPr/>
                </p:nvGrpSpPr>
                <p:grpSpPr>
                  <a:xfrm>
                    <a:off x="886692" y="22157"/>
                    <a:ext cx="914394" cy="1573887"/>
                    <a:chOff x="0" y="0"/>
                    <a:chExt cx="914393" cy="1573885"/>
                  </a:xfrm>
                </p:grpSpPr>
                <p:grpSp>
                  <p:nvGrpSpPr>
                    <p:cNvPr id="2950" name="Group 441"/>
                    <p:cNvGrpSpPr/>
                    <p:nvPr/>
                  </p:nvGrpSpPr>
                  <p:grpSpPr>
                    <a:xfrm>
                      <a:off x="459965" y="0"/>
                      <a:ext cx="216133" cy="1562797"/>
                      <a:chOff x="0" y="0"/>
                      <a:chExt cx="216132" cy="1562795"/>
                    </a:xfrm>
                  </p:grpSpPr>
                  <p:sp>
                    <p:nvSpPr>
                      <p:cNvPr id="2942" name="Oval 47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43" name="Oval 47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44" name="Oval 47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45" name="Oval 47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46" name="Oval 47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47" name="Oval 47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48" name="Oval 47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49" name="Oval 47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978" name="Group 442"/>
                    <p:cNvGrpSpPr/>
                    <p:nvPr/>
                  </p:nvGrpSpPr>
                  <p:grpSpPr>
                    <a:xfrm>
                      <a:off x="0" y="5532"/>
                      <a:ext cx="914394" cy="1568355"/>
                      <a:chOff x="0" y="0"/>
                      <a:chExt cx="914393" cy="1568353"/>
                    </a:xfrm>
                  </p:grpSpPr>
                  <p:grpSp>
                    <p:nvGrpSpPr>
                      <p:cNvPr id="2959" name="Group 443"/>
                      <p:cNvGrpSpPr/>
                      <p:nvPr/>
                    </p:nvGrpSpPr>
                    <p:grpSpPr>
                      <a:xfrm>
                        <a:off x="0" y="20"/>
                        <a:ext cx="216133" cy="1562796"/>
                        <a:chOff x="0" y="0"/>
                        <a:chExt cx="216132" cy="1562795"/>
                      </a:xfrm>
                    </p:grpSpPr>
                    <p:sp>
                      <p:nvSpPr>
                        <p:cNvPr id="2951" name="Oval 46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52" name="Oval 46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53" name="Oval 46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54" name="Oval 46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55" name="Oval 46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56" name="Oval 46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57" name="Oval 46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58" name="Oval 46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968" name="Group 444"/>
                      <p:cNvGrpSpPr/>
                      <p:nvPr/>
                    </p:nvGrpSpPr>
                    <p:grpSpPr>
                      <a:xfrm>
                        <a:off x="221669" y="5558"/>
                        <a:ext cx="216134" cy="1562796"/>
                        <a:chOff x="0" y="0"/>
                        <a:chExt cx="216132" cy="1562795"/>
                      </a:xfrm>
                    </p:grpSpPr>
                    <p:sp>
                      <p:nvSpPr>
                        <p:cNvPr id="2960" name="Oval 45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61" name="Oval 45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62" name="Oval 45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63" name="Oval 45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64" name="Oval 45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65" name="Oval 45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66" name="Oval 46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67" name="Oval 46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2977" name="Group 445"/>
                      <p:cNvGrpSpPr/>
                      <p:nvPr/>
                    </p:nvGrpSpPr>
                    <p:grpSpPr>
                      <a:xfrm>
                        <a:off x="698261" y="0"/>
                        <a:ext cx="216133" cy="1562796"/>
                        <a:chOff x="0" y="0"/>
                        <a:chExt cx="216132" cy="1562795"/>
                      </a:xfrm>
                    </p:grpSpPr>
                    <p:sp>
                      <p:nvSpPr>
                        <p:cNvPr id="2969" name="Oval 44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70" name="Oval 44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71" name="Oval 44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72" name="Oval 44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73" name="Oval 45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74" name="Oval 45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75" name="Oval 45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76" name="Oval 45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3057" name="Group 285"/>
                <p:cNvGrpSpPr/>
                <p:nvPr/>
              </p:nvGrpSpPr>
              <p:grpSpPr>
                <a:xfrm>
                  <a:off x="7270842" y="-1"/>
                  <a:ext cx="1801087" cy="1596046"/>
                  <a:chOff x="0" y="0"/>
                  <a:chExt cx="1801085" cy="1596044"/>
                </a:xfrm>
              </p:grpSpPr>
              <p:grpSp>
                <p:nvGrpSpPr>
                  <p:cNvPr id="3018" name="Group 363"/>
                  <p:cNvGrpSpPr/>
                  <p:nvPr/>
                </p:nvGrpSpPr>
                <p:grpSpPr>
                  <a:xfrm>
                    <a:off x="0" y="-1"/>
                    <a:ext cx="914394" cy="1573887"/>
                    <a:chOff x="0" y="0"/>
                    <a:chExt cx="914393" cy="1573885"/>
                  </a:xfrm>
                </p:grpSpPr>
                <p:grpSp>
                  <p:nvGrpSpPr>
                    <p:cNvPr id="2989" name="Group 402"/>
                    <p:cNvGrpSpPr/>
                    <p:nvPr/>
                  </p:nvGrpSpPr>
                  <p:grpSpPr>
                    <a:xfrm>
                      <a:off x="459965" y="0"/>
                      <a:ext cx="216133" cy="1562797"/>
                      <a:chOff x="0" y="0"/>
                      <a:chExt cx="216132" cy="1562795"/>
                    </a:xfrm>
                  </p:grpSpPr>
                  <p:sp>
                    <p:nvSpPr>
                      <p:cNvPr id="2981" name="Oval 43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82" name="Oval 43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83" name="Oval 43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84" name="Oval 43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85" name="Oval 43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86" name="Oval 43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87" name="Oval 43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88" name="Oval 43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017" name="Group 403"/>
                    <p:cNvGrpSpPr/>
                    <p:nvPr/>
                  </p:nvGrpSpPr>
                  <p:grpSpPr>
                    <a:xfrm>
                      <a:off x="0" y="5532"/>
                      <a:ext cx="914394" cy="1568355"/>
                      <a:chOff x="0" y="0"/>
                      <a:chExt cx="914393" cy="1568353"/>
                    </a:xfrm>
                  </p:grpSpPr>
                  <p:grpSp>
                    <p:nvGrpSpPr>
                      <p:cNvPr id="2998" name="Group 404"/>
                      <p:cNvGrpSpPr/>
                      <p:nvPr/>
                    </p:nvGrpSpPr>
                    <p:grpSpPr>
                      <a:xfrm>
                        <a:off x="0" y="20"/>
                        <a:ext cx="216133" cy="1562796"/>
                        <a:chOff x="0" y="0"/>
                        <a:chExt cx="216132" cy="1562795"/>
                      </a:xfrm>
                    </p:grpSpPr>
                    <p:sp>
                      <p:nvSpPr>
                        <p:cNvPr id="2990" name="Oval 42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91" name="Oval 42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92" name="Oval 42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93" name="Oval 42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94" name="Oval 42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95" name="Oval 42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96" name="Oval 42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2997" name="Oval 43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007" name="Group 405"/>
                      <p:cNvGrpSpPr/>
                      <p:nvPr/>
                    </p:nvGrpSpPr>
                    <p:grpSpPr>
                      <a:xfrm>
                        <a:off x="221669" y="5558"/>
                        <a:ext cx="216134" cy="1562796"/>
                        <a:chOff x="0" y="0"/>
                        <a:chExt cx="216132" cy="1562795"/>
                      </a:xfrm>
                    </p:grpSpPr>
                    <p:sp>
                      <p:nvSpPr>
                        <p:cNvPr id="2999" name="Oval 41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00" name="Oval 41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01" name="Oval 41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02" name="Oval 41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03" name="Oval 41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04" name="Oval 42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05" name="Oval 42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06" name="Oval 42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016" name="Group 406"/>
                      <p:cNvGrpSpPr/>
                      <p:nvPr/>
                    </p:nvGrpSpPr>
                    <p:grpSpPr>
                      <a:xfrm>
                        <a:off x="698261" y="0"/>
                        <a:ext cx="216133" cy="1562796"/>
                        <a:chOff x="0" y="0"/>
                        <a:chExt cx="216132" cy="1562795"/>
                      </a:xfrm>
                    </p:grpSpPr>
                    <p:sp>
                      <p:nvSpPr>
                        <p:cNvPr id="3008" name="Oval 40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09" name="Oval 40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10" name="Oval 40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11" name="Oval 41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12" name="Oval 41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13" name="Oval 41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14" name="Oval 41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15" name="Oval 41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056" name="Group 364"/>
                  <p:cNvGrpSpPr/>
                  <p:nvPr/>
                </p:nvGrpSpPr>
                <p:grpSpPr>
                  <a:xfrm>
                    <a:off x="886692" y="22157"/>
                    <a:ext cx="914394" cy="1573887"/>
                    <a:chOff x="0" y="0"/>
                    <a:chExt cx="914393" cy="1573885"/>
                  </a:xfrm>
                </p:grpSpPr>
                <p:grpSp>
                  <p:nvGrpSpPr>
                    <p:cNvPr id="3027" name="Group 365"/>
                    <p:cNvGrpSpPr/>
                    <p:nvPr/>
                  </p:nvGrpSpPr>
                  <p:grpSpPr>
                    <a:xfrm>
                      <a:off x="459965" y="0"/>
                      <a:ext cx="216133" cy="1562797"/>
                      <a:chOff x="0" y="0"/>
                      <a:chExt cx="216132" cy="1562795"/>
                    </a:xfrm>
                  </p:grpSpPr>
                  <p:sp>
                    <p:nvSpPr>
                      <p:cNvPr id="3019" name="Oval 39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20" name="Oval 39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21" name="Oval 39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22" name="Oval 39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23" name="Oval 39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24" name="Oval 39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25" name="Oval 40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26" name="Oval 40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055" name="Group 366"/>
                    <p:cNvGrpSpPr/>
                    <p:nvPr/>
                  </p:nvGrpSpPr>
                  <p:grpSpPr>
                    <a:xfrm>
                      <a:off x="0" y="5532"/>
                      <a:ext cx="914394" cy="1568355"/>
                      <a:chOff x="0" y="0"/>
                      <a:chExt cx="914393" cy="1568353"/>
                    </a:xfrm>
                  </p:grpSpPr>
                  <p:grpSp>
                    <p:nvGrpSpPr>
                      <p:cNvPr id="3036" name="Group 367"/>
                      <p:cNvGrpSpPr/>
                      <p:nvPr/>
                    </p:nvGrpSpPr>
                    <p:grpSpPr>
                      <a:xfrm>
                        <a:off x="0" y="20"/>
                        <a:ext cx="216133" cy="1562796"/>
                        <a:chOff x="0" y="0"/>
                        <a:chExt cx="216132" cy="1562795"/>
                      </a:xfrm>
                    </p:grpSpPr>
                    <p:sp>
                      <p:nvSpPr>
                        <p:cNvPr id="3028" name="Oval 38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29" name="Oval 38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30" name="Oval 38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31" name="Oval 38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32" name="Oval 39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33" name="Oval 39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34" name="Oval 39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35" name="Oval 39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045" name="Group 368"/>
                      <p:cNvGrpSpPr/>
                      <p:nvPr/>
                    </p:nvGrpSpPr>
                    <p:grpSpPr>
                      <a:xfrm>
                        <a:off x="221669" y="5558"/>
                        <a:ext cx="216134" cy="1562796"/>
                        <a:chOff x="0" y="0"/>
                        <a:chExt cx="216132" cy="1562795"/>
                      </a:xfrm>
                    </p:grpSpPr>
                    <p:sp>
                      <p:nvSpPr>
                        <p:cNvPr id="3037" name="Oval 37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38" name="Oval 37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39" name="Oval 38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40" name="Oval 38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41" name="Oval 38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42" name="Oval 38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43" name="Oval 38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44" name="Oval 38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054" name="Group 369"/>
                      <p:cNvGrpSpPr/>
                      <p:nvPr/>
                    </p:nvGrpSpPr>
                    <p:grpSpPr>
                      <a:xfrm>
                        <a:off x="698261" y="0"/>
                        <a:ext cx="216133" cy="1562796"/>
                        <a:chOff x="0" y="0"/>
                        <a:chExt cx="216132" cy="1562795"/>
                      </a:xfrm>
                    </p:grpSpPr>
                    <p:sp>
                      <p:nvSpPr>
                        <p:cNvPr id="3046" name="Oval 37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47" name="Oval 37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48" name="Oval 37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49" name="Oval 37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50" name="Oval 37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51" name="Oval 37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52" name="Oval 37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53" name="Oval 37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3095" name="Group 287"/>
                <p:cNvGrpSpPr/>
                <p:nvPr/>
              </p:nvGrpSpPr>
              <p:grpSpPr>
                <a:xfrm>
                  <a:off x="9071929" y="5531"/>
                  <a:ext cx="914400" cy="1573887"/>
                  <a:chOff x="0" y="0"/>
                  <a:chExt cx="914398" cy="1573885"/>
                </a:xfrm>
              </p:grpSpPr>
              <p:grpSp>
                <p:nvGrpSpPr>
                  <p:cNvPr id="3066" name="Group 326"/>
                  <p:cNvGrpSpPr/>
                  <p:nvPr/>
                </p:nvGrpSpPr>
                <p:grpSpPr>
                  <a:xfrm>
                    <a:off x="459966" y="0"/>
                    <a:ext cx="216137" cy="1562797"/>
                    <a:chOff x="0" y="0"/>
                    <a:chExt cx="216136" cy="1562795"/>
                  </a:xfrm>
                </p:grpSpPr>
                <p:sp>
                  <p:nvSpPr>
                    <p:cNvPr id="3058" name="Oval 355"/>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59" name="Oval 356"/>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60" name="Oval 357"/>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61" name="Oval 358"/>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62" name="Oval 359"/>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63" name="Oval 360"/>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64" name="Oval 361"/>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65" name="Oval 362"/>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094" name="Group 327"/>
                  <p:cNvGrpSpPr/>
                  <p:nvPr/>
                </p:nvGrpSpPr>
                <p:grpSpPr>
                  <a:xfrm>
                    <a:off x="-1" y="5532"/>
                    <a:ext cx="914400" cy="1568355"/>
                    <a:chOff x="0" y="0"/>
                    <a:chExt cx="914398" cy="1568353"/>
                  </a:xfrm>
                </p:grpSpPr>
                <p:grpSp>
                  <p:nvGrpSpPr>
                    <p:cNvPr id="3075" name="Group 328"/>
                    <p:cNvGrpSpPr/>
                    <p:nvPr/>
                  </p:nvGrpSpPr>
                  <p:grpSpPr>
                    <a:xfrm>
                      <a:off x="0" y="20"/>
                      <a:ext cx="216137" cy="1562796"/>
                      <a:chOff x="0" y="0"/>
                      <a:chExt cx="216136" cy="1562795"/>
                    </a:xfrm>
                  </p:grpSpPr>
                  <p:sp>
                    <p:nvSpPr>
                      <p:cNvPr id="3067" name="Oval 347"/>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68" name="Oval 348"/>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69" name="Oval 349"/>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70" name="Oval 350"/>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71" name="Oval 351"/>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72" name="Oval 352"/>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73" name="Oval 353"/>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74" name="Oval 354"/>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084" name="Group 329"/>
                    <p:cNvGrpSpPr/>
                    <p:nvPr/>
                  </p:nvGrpSpPr>
                  <p:grpSpPr>
                    <a:xfrm>
                      <a:off x="221670" y="5558"/>
                      <a:ext cx="216137" cy="1562796"/>
                      <a:chOff x="0" y="0"/>
                      <a:chExt cx="216136" cy="1562795"/>
                    </a:xfrm>
                  </p:grpSpPr>
                  <p:sp>
                    <p:nvSpPr>
                      <p:cNvPr id="3076" name="Oval 339"/>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77" name="Oval 340"/>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78" name="Oval 341"/>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79" name="Oval 342"/>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80" name="Oval 343"/>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81" name="Oval 344"/>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82" name="Oval 345"/>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83" name="Oval 346"/>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093" name="Group 330"/>
                    <p:cNvGrpSpPr/>
                    <p:nvPr/>
                  </p:nvGrpSpPr>
                  <p:grpSpPr>
                    <a:xfrm>
                      <a:off x="698262" y="0"/>
                      <a:ext cx="216137" cy="1562796"/>
                      <a:chOff x="0" y="0"/>
                      <a:chExt cx="216136" cy="1562795"/>
                    </a:xfrm>
                  </p:grpSpPr>
                  <p:sp>
                    <p:nvSpPr>
                      <p:cNvPr id="3085" name="Oval 331"/>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86" name="Oval 332"/>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87" name="Oval 333"/>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88" name="Oval 334"/>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89" name="Oval 335"/>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90" name="Oval 336"/>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91" name="Oval 337"/>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92" name="Oval 338"/>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133" name="Group 288"/>
                <p:cNvGrpSpPr/>
                <p:nvPr/>
              </p:nvGrpSpPr>
              <p:grpSpPr>
                <a:xfrm>
                  <a:off x="9958622" y="27689"/>
                  <a:ext cx="914399" cy="1573887"/>
                  <a:chOff x="0" y="0"/>
                  <a:chExt cx="914398" cy="1573885"/>
                </a:xfrm>
              </p:grpSpPr>
              <p:grpSp>
                <p:nvGrpSpPr>
                  <p:cNvPr id="3104" name="Group 289"/>
                  <p:cNvGrpSpPr/>
                  <p:nvPr/>
                </p:nvGrpSpPr>
                <p:grpSpPr>
                  <a:xfrm>
                    <a:off x="459966" y="0"/>
                    <a:ext cx="216137" cy="1562797"/>
                    <a:chOff x="0" y="0"/>
                    <a:chExt cx="216136" cy="1562795"/>
                  </a:xfrm>
                </p:grpSpPr>
                <p:sp>
                  <p:nvSpPr>
                    <p:cNvPr id="3096" name="Oval 318"/>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97" name="Oval 319"/>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98" name="Oval 320"/>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099" name="Oval 321"/>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00" name="Oval 322"/>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01" name="Oval 323"/>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02" name="Oval 324"/>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03" name="Oval 325"/>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132" name="Group 290"/>
                  <p:cNvGrpSpPr/>
                  <p:nvPr/>
                </p:nvGrpSpPr>
                <p:grpSpPr>
                  <a:xfrm>
                    <a:off x="-1" y="5532"/>
                    <a:ext cx="914400" cy="1568355"/>
                    <a:chOff x="0" y="0"/>
                    <a:chExt cx="914398" cy="1568353"/>
                  </a:xfrm>
                </p:grpSpPr>
                <p:grpSp>
                  <p:nvGrpSpPr>
                    <p:cNvPr id="3113" name="Group 291"/>
                    <p:cNvGrpSpPr/>
                    <p:nvPr/>
                  </p:nvGrpSpPr>
                  <p:grpSpPr>
                    <a:xfrm>
                      <a:off x="0" y="20"/>
                      <a:ext cx="216137" cy="1562796"/>
                      <a:chOff x="0" y="0"/>
                      <a:chExt cx="216136" cy="1562795"/>
                    </a:xfrm>
                  </p:grpSpPr>
                  <p:sp>
                    <p:nvSpPr>
                      <p:cNvPr id="3105" name="Oval 310"/>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06" name="Oval 311"/>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07" name="Oval 312"/>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08" name="Oval 313"/>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09" name="Oval 314"/>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10" name="Oval 315"/>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11" name="Oval 316"/>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12" name="Oval 317"/>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122" name="Group 292"/>
                    <p:cNvGrpSpPr/>
                    <p:nvPr/>
                  </p:nvGrpSpPr>
                  <p:grpSpPr>
                    <a:xfrm>
                      <a:off x="221670" y="5558"/>
                      <a:ext cx="216137" cy="1562796"/>
                      <a:chOff x="0" y="0"/>
                      <a:chExt cx="216136" cy="1562795"/>
                    </a:xfrm>
                  </p:grpSpPr>
                  <p:sp>
                    <p:nvSpPr>
                      <p:cNvPr id="3114" name="Oval 302"/>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15" name="Oval 303"/>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16" name="Oval 304"/>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17" name="Oval 305"/>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18" name="Oval 306"/>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19" name="Oval 307"/>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20" name="Oval 308"/>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21" name="Oval 309"/>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131" name="Group 293"/>
                    <p:cNvGrpSpPr/>
                    <p:nvPr/>
                  </p:nvGrpSpPr>
                  <p:grpSpPr>
                    <a:xfrm>
                      <a:off x="698262" y="0"/>
                      <a:ext cx="216137" cy="1562796"/>
                      <a:chOff x="0" y="0"/>
                      <a:chExt cx="216136" cy="1562795"/>
                    </a:xfrm>
                  </p:grpSpPr>
                  <p:sp>
                    <p:nvSpPr>
                      <p:cNvPr id="3123" name="Oval 294"/>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24" name="Oval 295"/>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25" name="Oval 296"/>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26" name="Oval 297"/>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27" name="Oval 298"/>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28" name="Oval 299"/>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29" name="Oval 300"/>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30" name="Oval 301"/>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171" name="Group 515"/>
                <p:cNvGrpSpPr/>
                <p:nvPr/>
              </p:nvGrpSpPr>
              <p:grpSpPr>
                <a:xfrm>
                  <a:off x="10875778" y="22081"/>
                  <a:ext cx="914399" cy="1573887"/>
                  <a:chOff x="0" y="0"/>
                  <a:chExt cx="914398" cy="1573885"/>
                </a:xfrm>
              </p:grpSpPr>
              <p:grpSp>
                <p:nvGrpSpPr>
                  <p:cNvPr id="3142" name="Group 516"/>
                  <p:cNvGrpSpPr/>
                  <p:nvPr/>
                </p:nvGrpSpPr>
                <p:grpSpPr>
                  <a:xfrm>
                    <a:off x="459966" y="0"/>
                    <a:ext cx="216137" cy="1562797"/>
                    <a:chOff x="0" y="0"/>
                    <a:chExt cx="216136" cy="1562795"/>
                  </a:xfrm>
                </p:grpSpPr>
                <p:sp>
                  <p:nvSpPr>
                    <p:cNvPr id="3134" name="Oval 545"/>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35" name="Oval 546"/>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36" name="Oval 547"/>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37" name="Oval 548"/>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38" name="Oval 549"/>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39" name="Oval 550"/>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40" name="Oval 551"/>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41" name="Oval 552"/>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170" name="Group 517"/>
                  <p:cNvGrpSpPr/>
                  <p:nvPr/>
                </p:nvGrpSpPr>
                <p:grpSpPr>
                  <a:xfrm>
                    <a:off x="-1" y="5532"/>
                    <a:ext cx="914400" cy="1568355"/>
                    <a:chOff x="0" y="0"/>
                    <a:chExt cx="914398" cy="1568353"/>
                  </a:xfrm>
                </p:grpSpPr>
                <p:grpSp>
                  <p:nvGrpSpPr>
                    <p:cNvPr id="3151" name="Group 518"/>
                    <p:cNvGrpSpPr/>
                    <p:nvPr/>
                  </p:nvGrpSpPr>
                  <p:grpSpPr>
                    <a:xfrm>
                      <a:off x="0" y="20"/>
                      <a:ext cx="216137" cy="1562796"/>
                      <a:chOff x="0" y="0"/>
                      <a:chExt cx="216136" cy="1562795"/>
                    </a:xfrm>
                  </p:grpSpPr>
                  <p:sp>
                    <p:nvSpPr>
                      <p:cNvPr id="3143" name="Oval 537"/>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44" name="Oval 538"/>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45" name="Oval 539"/>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46" name="Oval 540"/>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47" name="Oval 541"/>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48" name="Oval 542"/>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49" name="Oval 543"/>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50" name="Oval 544"/>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160" name="Group 519"/>
                    <p:cNvGrpSpPr/>
                    <p:nvPr/>
                  </p:nvGrpSpPr>
                  <p:grpSpPr>
                    <a:xfrm>
                      <a:off x="221670" y="5558"/>
                      <a:ext cx="216137" cy="1562796"/>
                      <a:chOff x="0" y="0"/>
                      <a:chExt cx="216136" cy="1562795"/>
                    </a:xfrm>
                  </p:grpSpPr>
                  <p:sp>
                    <p:nvSpPr>
                      <p:cNvPr id="3152" name="Oval 529"/>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53" name="Oval 530"/>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54" name="Oval 531"/>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55" name="Oval 532"/>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56" name="Oval 533"/>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57" name="Oval 534"/>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58" name="Oval 535"/>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59" name="Oval 536"/>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169" name="Group 520"/>
                    <p:cNvGrpSpPr/>
                    <p:nvPr/>
                  </p:nvGrpSpPr>
                  <p:grpSpPr>
                    <a:xfrm>
                      <a:off x="698262" y="0"/>
                      <a:ext cx="216137" cy="1562796"/>
                      <a:chOff x="0" y="0"/>
                      <a:chExt cx="216136" cy="1562795"/>
                    </a:xfrm>
                  </p:grpSpPr>
                  <p:sp>
                    <p:nvSpPr>
                      <p:cNvPr id="3161" name="Oval 521"/>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62" name="Oval 522"/>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63" name="Oval 523"/>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64" name="Oval 524"/>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65" name="Oval 525"/>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66" name="Oval 526"/>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67" name="Oval 527"/>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68" name="Oval 528"/>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sp>
            <p:nvSpPr>
              <p:cNvPr id="3173" name="Straight Connector 555"/>
              <p:cNvSpPr/>
              <p:nvPr/>
            </p:nvSpPr>
            <p:spPr>
              <a:xfrm>
                <a:off x="11749880" y="56829"/>
                <a:ext cx="896513" cy="779883"/>
              </a:xfrm>
              <a:prstGeom prst="line">
                <a:avLst/>
              </a:prstGeom>
              <a:noFill/>
              <a:ln w="254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3174" name="Straight Connector 556"/>
              <p:cNvSpPr/>
              <p:nvPr/>
            </p:nvSpPr>
            <p:spPr>
              <a:xfrm flipV="1">
                <a:off x="11749866" y="865231"/>
                <a:ext cx="896527" cy="695962"/>
              </a:xfrm>
              <a:prstGeom prst="line">
                <a:avLst/>
              </a:prstGeom>
              <a:noFill/>
              <a:ln w="254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3175" name="Oval 563"/>
              <p:cNvSpPr/>
              <p:nvPr/>
            </p:nvSpPr>
            <p:spPr>
              <a:xfrm>
                <a:off x="11804018" y="260488"/>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76" name="Oval 564"/>
              <p:cNvSpPr/>
              <p:nvPr/>
            </p:nvSpPr>
            <p:spPr>
              <a:xfrm>
                <a:off x="11827457" y="515380"/>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77" name="Oval 565"/>
              <p:cNvSpPr/>
              <p:nvPr/>
            </p:nvSpPr>
            <p:spPr>
              <a:xfrm>
                <a:off x="11827462" y="767384"/>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78" name="Oval 566"/>
              <p:cNvSpPr/>
              <p:nvPr/>
            </p:nvSpPr>
            <p:spPr>
              <a:xfrm>
                <a:off x="11805370" y="1025253"/>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79" name="Oval 567"/>
              <p:cNvSpPr/>
              <p:nvPr/>
            </p:nvSpPr>
            <p:spPr>
              <a:xfrm>
                <a:off x="12038058" y="482132"/>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80" name="Oval 568"/>
              <p:cNvSpPr/>
              <p:nvPr/>
            </p:nvSpPr>
            <p:spPr>
              <a:xfrm>
                <a:off x="12030988" y="720430"/>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81" name="Oval 569"/>
              <p:cNvSpPr/>
              <p:nvPr/>
            </p:nvSpPr>
            <p:spPr>
              <a:xfrm>
                <a:off x="12252688" y="659495"/>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82" name="Oval 570"/>
              <p:cNvSpPr/>
              <p:nvPr/>
            </p:nvSpPr>
            <p:spPr>
              <a:xfrm>
                <a:off x="12042316" y="931039"/>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83" name="Oval 571"/>
              <p:cNvSpPr/>
              <p:nvPr/>
            </p:nvSpPr>
            <p:spPr>
              <a:xfrm>
                <a:off x="11779082" y="1185276"/>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84" name="Oval 572"/>
              <p:cNvSpPr/>
              <p:nvPr/>
            </p:nvSpPr>
            <p:spPr>
              <a:xfrm>
                <a:off x="12287439" y="825709"/>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189" name="Group 2"/>
            <p:cNvGrpSpPr/>
            <p:nvPr/>
          </p:nvGrpSpPr>
          <p:grpSpPr>
            <a:xfrm>
              <a:off x="5085855" y="393398"/>
              <a:ext cx="356253" cy="770317"/>
              <a:chOff x="0" y="0"/>
              <a:chExt cx="356251" cy="770316"/>
            </a:xfrm>
          </p:grpSpPr>
          <p:sp>
            <p:nvSpPr>
              <p:cNvPr id="3186" name="Freeform 1"/>
              <p:cNvSpPr/>
              <p:nvPr/>
            </p:nvSpPr>
            <p:spPr>
              <a:xfrm>
                <a:off x="-1" y="121924"/>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87" name="Freeform 554"/>
              <p:cNvSpPr/>
              <p:nvPr/>
            </p:nvSpPr>
            <p:spPr>
              <a:xfrm>
                <a:off x="189997" y="99793"/>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88" name="Freeform 557"/>
              <p:cNvSpPr/>
              <p:nvPr/>
            </p:nvSpPr>
            <p:spPr>
              <a:xfrm>
                <a:off x="60451" y="-1"/>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193" name="Group 558"/>
            <p:cNvGrpSpPr/>
            <p:nvPr/>
          </p:nvGrpSpPr>
          <p:grpSpPr>
            <a:xfrm>
              <a:off x="8242439" y="332409"/>
              <a:ext cx="354323" cy="770275"/>
              <a:chOff x="0" y="0"/>
              <a:chExt cx="354322" cy="770274"/>
            </a:xfrm>
          </p:grpSpPr>
          <p:sp>
            <p:nvSpPr>
              <p:cNvPr id="3190" name="Freeform 559"/>
              <p:cNvSpPr/>
              <p:nvPr/>
            </p:nvSpPr>
            <p:spPr>
              <a:xfrm>
                <a:off x="126969" y="121881"/>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91" name="Freeform 560"/>
              <p:cNvSpPr/>
              <p:nvPr/>
            </p:nvSpPr>
            <p:spPr>
              <a:xfrm>
                <a:off x="0" y="17947"/>
                <a:ext cx="166254"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92" name="Freeform 574"/>
              <p:cNvSpPr/>
              <p:nvPr/>
            </p:nvSpPr>
            <p:spPr>
              <a:xfrm>
                <a:off x="188068" y="-1"/>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197" name="Group 575"/>
            <p:cNvGrpSpPr/>
            <p:nvPr/>
          </p:nvGrpSpPr>
          <p:grpSpPr>
            <a:xfrm>
              <a:off x="11584827" y="421102"/>
              <a:ext cx="406629" cy="755162"/>
              <a:chOff x="0" y="0"/>
              <a:chExt cx="406627" cy="755162"/>
            </a:xfrm>
          </p:grpSpPr>
          <p:sp>
            <p:nvSpPr>
              <p:cNvPr id="3194" name="Freeform 576"/>
              <p:cNvSpPr/>
              <p:nvPr/>
            </p:nvSpPr>
            <p:spPr>
              <a:xfrm>
                <a:off x="-1" y="91497"/>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95" name="Freeform 577"/>
              <p:cNvSpPr/>
              <p:nvPr/>
            </p:nvSpPr>
            <p:spPr>
              <a:xfrm>
                <a:off x="88671" y="106769"/>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196" name="Freeform 578"/>
              <p:cNvSpPr/>
              <p:nvPr/>
            </p:nvSpPr>
            <p:spPr>
              <a:xfrm>
                <a:off x="240373" y="-1"/>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nvGrpSpPr>
          <p:cNvPr id="3202" name="Group 586"/>
          <p:cNvGrpSpPr/>
          <p:nvPr/>
        </p:nvGrpSpPr>
        <p:grpSpPr>
          <a:xfrm>
            <a:off x="18216106" y="6585503"/>
            <a:ext cx="5555849" cy="6528801"/>
            <a:chOff x="0" y="0"/>
            <a:chExt cx="5555848" cy="6528800"/>
          </a:xfrm>
        </p:grpSpPr>
        <p:sp>
          <p:nvSpPr>
            <p:cNvPr id="3199" name="TextBox 587"/>
            <p:cNvSpPr txBox="1"/>
            <p:nvPr/>
          </p:nvSpPr>
          <p:spPr>
            <a:xfrm>
              <a:off x="0" y="0"/>
              <a:ext cx="2588365" cy="60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821531">
                <a:lnSpc>
                  <a:spcPct val="100000"/>
                </a:lnSpc>
                <a:spcBef>
                  <a:spcPts val="4500"/>
                </a:spcBef>
                <a:defRPr spc="0" sz="3000"/>
              </a:lvl1pPr>
            </a:lstStyle>
            <a:p>
              <a:pPr/>
              <a:r>
                <a:t>To Mass Spec</a:t>
              </a:r>
            </a:p>
          </p:txBody>
        </p:sp>
        <p:pic>
          <p:nvPicPr>
            <p:cNvPr id="3200" name="Picture 4" descr="Picture 4"/>
            <p:cNvPicPr>
              <a:picLocks noChangeAspect="1"/>
            </p:cNvPicPr>
            <p:nvPr/>
          </p:nvPicPr>
          <p:blipFill>
            <a:blip r:embed="rId3">
              <a:extLst/>
            </a:blip>
            <a:stretch>
              <a:fillRect/>
            </a:stretch>
          </p:blipFill>
          <p:spPr>
            <a:xfrm>
              <a:off x="422490" y="2612170"/>
              <a:ext cx="5133359" cy="3916631"/>
            </a:xfrm>
            <a:prstGeom prst="rect">
              <a:avLst/>
            </a:prstGeom>
            <a:ln w="12700" cap="flat">
              <a:noFill/>
              <a:miter lim="400000"/>
            </a:ln>
            <a:effectLst/>
          </p:spPr>
        </p:pic>
        <p:sp>
          <p:nvSpPr>
            <p:cNvPr id="3201" name="Elbow Connector 589"/>
            <p:cNvSpPr/>
            <p:nvPr/>
          </p:nvSpPr>
          <p:spPr>
            <a:xfrm>
              <a:off x="89476" y="1159516"/>
              <a:ext cx="2899694" cy="1452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noFill/>
            <a:ln w="50800" cap="flat">
              <a:solidFill>
                <a:srgbClr val="000000"/>
              </a:solidFill>
              <a:prstDash val="solid"/>
              <a:miter lim="800000"/>
              <a:tailEnd type="triangle" w="med" len="med"/>
            </a:ln>
            <a:effectLst/>
          </p:spPr>
          <p:txBody>
            <a:bodyPr wrap="square" lIns="91439" tIns="91439" rIns="91439" bIns="91439" numCol="1" anchor="ctr">
              <a:noAutofit/>
            </a:bodyPr>
            <a:lstStyle/>
            <a:p>
              <a:pPr marR="0" indent="0" defTabSz="1828800">
                <a:lnSpc>
                  <a:spcPct val="100000"/>
                </a:lnSpc>
                <a:defRPr spc="0" sz="3600">
                  <a:latin typeface="Calibri"/>
                  <a:ea typeface="Calibri"/>
                  <a:cs typeface="Calibri"/>
                  <a:sym typeface="Calibri"/>
                </a:defRPr>
              </a:pPr>
            </a:p>
          </p:txBody>
        </p:sp>
      </p:grpSp>
      <p:grpSp>
        <p:nvGrpSpPr>
          <p:cNvPr id="3208" name="Group 590"/>
          <p:cNvGrpSpPr/>
          <p:nvPr/>
        </p:nvGrpSpPr>
        <p:grpSpPr>
          <a:xfrm>
            <a:off x="363832" y="6537035"/>
            <a:ext cx="3908908" cy="6577270"/>
            <a:chOff x="0" y="0"/>
            <a:chExt cx="3908907" cy="6577268"/>
          </a:xfrm>
        </p:grpSpPr>
        <p:grpSp>
          <p:nvGrpSpPr>
            <p:cNvPr id="3205" name="Group 591"/>
            <p:cNvGrpSpPr/>
            <p:nvPr/>
          </p:nvGrpSpPr>
          <p:grpSpPr>
            <a:xfrm>
              <a:off x="1174037" y="0"/>
              <a:ext cx="2734871" cy="955771"/>
              <a:chOff x="0" y="0"/>
              <a:chExt cx="2734869" cy="955770"/>
            </a:xfrm>
          </p:grpSpPr>
          <p:sp>
            <p:nvSpPr>
              <p:cNvPr id="3203" name="Straight Arrow Connector 594"/>
              <p:cNvSpPr/>
              <p:nvPr/>
            </p:nvSpPr>
            <p:spPr>
              <a:xfrm>
                <a:off x="1116134" y="955770"/>
                <a:ext cx="1618736" cy="1"/>
              </a:xfrm>
              <a:prstGeom prst="line">
                <a:avLst/>
              </a:prstGeom>
              <a:noFill/>
              <a:ln w="50800" cap="flat">
                <a:solidFill>
                  <a:srgbClr val="000000"/>
                </a:solidFill>
                <a:prstDash val="solid"/>
                <a:miter lim="800000"/>
                <a:tailEnd type="triangle" w="med" len="med"/>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3204" name="TextBox 595"/>
              <p:cNvSpPr txBox="1"/>
              <p:nvPr/>
            </p:nvSpPr>
            <p:spPr>
              <a:xfrm>
                <a:off x="0" y="0"/>
                <a:ext cx="2206621" cy="60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821531">
                  <a:lnSpc>
                    <a:spcPct val="100000"/>
                  </a:lnSpc>
                  <a:spcBef>
                    <a:spcPts val="4500"/>
                  </a:spcBef>
                  <a:defRPr spc="0" sz="3000"/>
                </a:lvl1pPr>
              </a:lstStyle>
              <a:p>
                <a:pPr/>
                <a:r>
                  <a:t>From HPLC</a:t>
                </a:r>
              </a:p>
            </p:txBody>
          </p:sp>
        </p:grpSp>
        <p:pic>
          <p:nvPicPr>
            <p:cNvPr id="3206" name="Picture 2" descr="Picture 2"/>
            <p:cNvPicPr>
              <a:picLocks noChangeAspect="1"/>
            </p:cNvPicPr>
            <p:nvPr/>
          </p:nvPicPr>
          <p:blipFill>
            <a:blip r:embed="rId4">
              <a:extLst/>
            </a:blip>
            <a:stretch>
              <a:fillRect/>
            </a:stretch>
          </p:blipFill>
          <p:spPr>
            <a:xfrm>
              <a:off x="0" y="2135170"/>
              <a:ext cx="3751770" cy="4442099"/>
            </a:xfrm>
            <a:prstGeom prst="rect">
              <a:avLst/>
            </a:prstGeom>
            <a:ln w="12700" cap="flat">
              <a:noFill/>
              <a:miter lim="400000"/>
            </a:ln>
            <a:effectLst/>
          </p:spPr>
        </p:pic>
        <p:sp>
          <p:nvSpPr>
            <p:cNvPr id="3207" name="Straight Connector 593"/>
            <p:cNvSpPr/>
            <p:nvPr/>
          </p:nvSpPr>
          <p:spPr>
            <a:xfrm flipH="1">
              <a:off x="2290171" y="955770"/>
              <a:ext cx="1" cy="1371795"/>
            </a:xfrm>
            <a:prstGeom prst="line">
              <a:avLst/>
            </a:prstGeom>
            <a:noFill/>
            <a:ln w="508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3211" name="Group"/>
          <p:cNvGrpSpPr/>
          <p:nvPr/>
        </p:nvGrpSpPr>
        <p:grpSpPr>
          <a:xfrm>
            <a:off x="21293247" y="118785"/>
            <a:ext cx="2964014" cy="980138"/>
            <a:chOff x="0" y="0"/>
            <a:chExt cx="2964012" cy="980137"/>
          </a:xfrm>
        </p:grpSpPr>
        <p:pic>
          <p:nvPicPr>
            <p:cNvPr id="3209" name="image.png" descr="image.png"/>
            <p:cNvPicPr>
              <a:picLocks noChangeAspect="1"/>
            </p:cNvPicPr>
            <p:nvPr/>
          </p:nvPicPr>
          <p:blipFill>
            <a:blip r:embed="rId5">
              <a:extLst/>
            </a:blip>
            <a:srcRect l="755" t="21951" r="58673" b="13019"/>
            <a:stretch>
              <a:fillRect/>
            </a:stretch>
          </p:blipFill>
          <p:spPr>
            <a:xfrm>
              <a:off x="29384" y="0"/>
              <a:ext cx="2905058" cy="657087"/>
            </a:xfrm>
            <a:prstGeom prst="rect">
              <a:avLst/>
            </a:prstGeom>
            <a:ln w="12700" cap="flat">
              <a:noFill/>
              <a:miter lim="400000"/>
            </a:ln>
            <a:effectLst/>
          </p:spPr>
        </p:pic>
        <p:pic>
          <p:nvPicPr>
            <p:cNvPr id="3210" name="image.png" descr="image.png"/>
            <p:cNvPicPr>
              <a:picLocks noChangeAspect="1"/>
            </p:cNvPicPr>
            <p:nvPr/>
          </p:nvPicPr>
          <p:blipFill>
            <a:blip r:embed="rId5">
              <a:extLst/>
            </a:blip>
            <a:srcRect l="58605" t="42052" r="0" b="28455"/>
            <a:stretch>
              <a:fillRect/>
            </a:stretch>
          </p:blipFill>
          <p:spPr>
            <a:xfrm>
              <a:off x="0" y="682135"/>
              <a:ext cx="2964013" cy="298003"/>
            </a:xfrm>
            <a:prstGeom prst="rect">
              <a:avLst/>
            </a:prstGeom>
            <a:ln w="12700" cap="flat">
              <a:noFill/>
              <a:miter lim="400000"/>
            </a:ln>
            <a:effectLst/>
          </p:spPr>
        </p:pic>
      </p:grpSp>
      <p:sp>
        <p:nvSpPr>
          <p:cNvPr id="321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213" name="TextBox 585"/>
          <p:cNvSpPr txBox="1"/>
          <p:nvPr/>
        </p:nvSpPr>
        <p:spPr>
          <a:xfrm>
            <a:off x="1088966" y="2611567"/>
            <a:ext cx="22308242" cy="331080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857250" marR="0" indent="-857250" defTabSz="821531">
              <a:lnSpc>
                <a:spcPct val="100000"/>
              </a:lnSpc>
              <a:spcBef>
                <a:spcPts val="5900"/>
              </a:spcBef>
              <a:buSzPct val="100000"/>
              <a:buFont typeface="Arial"/>
              <a:buChar char="•"/>
              <a:defRPr spc="0" sz="5400"/>
            </a:pPr>
            <a:r>
              <a:t>The HPLC pumps an increasing amount of organic solvent through the column</a:t>
            </a:r>
          </a:p>
          <a:p>
            <a:pPr marL="857250" marR="0" indent="-857250" defTabSz="821531">
              <a:lnSpc>
                <a:spcPct val="100000"/>
              </a:lnSpc>
              <a:buSzPct val="100000"/>
              <a:buFont typeface="Arial"/>
              <a:buChar char="•"/>
              <a:defRPr spc="0" sz="5400"/>
            </a:pPr>
            <a:r>
              <a:t>Hydrophilic peptides move through the column faster than hydrophobic ones</a:t>
            </a:r>
          </a:p>
        </p:txBody>
      </p:sp>
      <p:sp>
        <p:nvSpPr>
          <p:cNvPr id="3214" name="TextBox 561"/>
          <p:cNvSpPr txBox="1"/>
          <p:nvPr/>
        </p:nvSpPr>
        <p:spPr>
          <a:xfrm>
            <a:off x="777241" y="590550"/>
            <a:ext cx="22619969" cy="130617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marR="0" indent="15411" algn="ctr">
              <a:lnSpc>
                <a:spcPct val="100000"/>
              </a:lnSpc>
              <a:defRPr spc="0" sz="7800"/>
            </a:lvl1pPr>
          </a:lstStyle>
          <a:p>
            <a:pPr/>
            <a:r>
              <a:t>Peptide separation using C18 columns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45" name="Group 3"/>
          <p:cNvGrpSpPr/>
          <p:nvPr/>
        </p:nvGrpSpPr>
        <p:grpSpPr>
          <a:xfrm>
            <a:off x="4588627" y="6725422"/>
            <a:ext cx="12646394" cy="1623775"/>
            <a:chOff x="0" y="0"/>
            <a:chExt cx="12646392" cy="1623774"/>
          </a:xfrm>
        </p:grpSpPr>
        <p:grpSp>
          <p:nvGrpSpPr>
            <p:cNvPr id="3732" name="Group 573"/>
            <p:cNvGrpSpPr/>
            <p:nvPr/>
          </p:nvGrpSpPr>
          <p:grpSpPr>
            <a:xfrm>
              <a:off x="-1" y="-1"/>
              <a:ext cx="12646394" cy="1623776"/>
              <a:chOff x="0" y="0"/>
              <a:chExt cx="12646392" cy="1623774"/>
            </a:xfrm>
          </p:grpSpPr>
          <p:grpSp>
            <p:nvGrpSpPr>
              <p:cNvPr id="3719" name="Group 553"/>
              <p:cNvGrpSpPr/>
              <p:nvPr/>
            </p:nvGrpSpPr>
            <p:grpSpPr>
              <a:xfrm>
                <a:off x="0" y="-1"/>
                <a:ext cx="11792992" cy="1623776"/>
                <a:chOff x="0" y="0"/>
                <a:chExt cx="11792990" cy="1623774"/>
              </a:xfrm>
            </p:grpSpPr>
            <p:sp>
              <p:nvSpPr>
                <p:cNvPr id="3218" name="Straight Connector 5"/>
                <p:cNvSpPr/>
                <p:nvPr/>
              </p:nvSpPr>
              <p:spPr>
                <a:xfrm flipV="1">
                  <a:off x="0" y="11127"/>
                  <a:ext cx="11737573" cy="16627"/>
                </a:xfrm>
                <a:prstGeom prst="line">
                  <a:avLst/>
                </a:prstGeom>
                <a:noFill/>
                <a:ln w="381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3219" name="Straight Connector 6"/>
                <p:cNvSpPr/>
                <p:nvPr/>
              </p:nvSpPr>
              <p:spPr>
                <a:xfrm flipV="1">
                  <a:off x="55418" y="1579472"/>
                  <a:ext cx="11737573" cy="16627"/>
                </a:xfrm>
                <a:prstGeom prst="line">
                  <a:avLst/>
                </a:prstGeom>
                <a:noFill/>
                <a:ln w="381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nvGrpSpPr>
                <p:cNvPr id="3296" name="Group 127"/>
                <p:cNvGrpSpPr/>
                <p:nvPr/>
              </p:nvGrpSpPr>
              <p:grpSpPr>
                <a:xfrm>
                  <a:off x="77574" y="22197"/>
                  <a:ext cx="1801086" cy="1596046"/>
                  <a:chOff x="0" y="0"/>
                  <a:chExt cx="1801085" cy="1596044"/>
                </a:xfrm>
              </p:grpSpPr>
              <p:grpSp>
                <p:nvGrpSpPr>
                  <p:cNvPr id="3257" name="Group 88"/>
                  <p:cNvGrpSpPr/>
                  <p:nvPr/>
                </p:nvGrpSpPr>
                <p:grpSpPr>
                  <a:xfrm>
                    <a:off x="0" y="-1"/>
                    <a:ext cx="914394" cy="1573887"/>
                    <a:chOff x="0" y="0"/>
                    <a:chExt cx="914393" cy="1573885"/>
                  </a:xfrm>
                </p:grpSpPr>
                <p:grpSp>
                  <p:nvGrpSpPr>
                    <p:cNvPr id="3228" name="Group 41"/>
                    <p:cNvGrpSpPr/>
                    <p:nvPr/>
                  </p:nvGrpSpPr>
                  <p:grpSpPr>
                    <a:xfrm>
                      <a:off x="459965" y="0"/>
                      <a:ext cx="216133" cy="1562797"/>
                      <a:chOff x="0" y="0"/>
                      <a:chExt cx="216132" cy="1562795"/>
                    </a:xfrm>
                  </p:grpSpPr>
                  <p:sp>
                    <p:nvSpPr>
                      <p:cNvPr id="3220" name="Oval 4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21" name="Oval 4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22" name="Oval 4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23" name="Oval 4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24" name="Oval 4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25" name="Oval 4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26" name="Oval 4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27" name="Oval 4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256" name="Group 59"/>
                    <p:cNvGrpSpPr/>
                    <p:nvPr/>
                  </p:nvGrpSpPr>
                  <p:grpSpPr>
                    <a:xfrm>
                      <a:off x="0" y="5532"/>
                      <a:ext cx="914394" cy="1568355"/>
                      <a:chOff x="0" y="0"/>
                      <a:chExt cx="914393" cy="1568353"/>
                    </a:xfrm>
                  </p:grpSpPr>
                  <p:grpSp>
                    <p:nvGrpSpPr>
                      <p:cNvPr id="3237" name="Group 31"/>
                      <p:cNvGrpSpPr/>
                      <p:nvPr/>
                    </p:nvGrpSpPr>
                    <p:grpSpPr>
                      <a:xfrm>
                        <a:off x="0" y="20"/>
                        <a:ext cx="216133" cy="1562796"/>
                        <a:chOff x="0" y="0"/>
                        <a:chExt cx="216132" cy="1562795"/>
                      </a:xfrm>
                    </p:grpSpPr>
                    <p:sp>
                      <p:nvSpPr>
                        <p:cNvPr id="3229" name="Oval 2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30" name="Oval 2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31" name="Oval 2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32" name="Oval 2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33" name="Oval 2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34" name="Oval 2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35" name="Oval 2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36" name="Oval 3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246" name="Group 32"/>
                      <p:cNvGrpSpPr/>
                      <p:nvPr/>
                    </p:nvGrpSpPr>
                    <p:grpSpPr>
                      <a:xfrm>
                        <a:off x="221669" y="5558"/>
                        <a:ext cx="216134" cy="1562796"/>
                        <a:chOff x="0" y="0"/>
                        <a:chExt cx="216132" cy="1562795"/>
                      </a:xfrm>
                    </p:grpSpPr>
                    <p:sp>
                      <p:nvSpPr>
                        <p:cNvPr id="3238" name="Oval 3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39" name="Oval 3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40" name="Oval 3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41" name="Oval 3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42" name="Oval 3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43" name="Oval 3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44" name="Oval 3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45" name="Oval 4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255" name="Group 50"/>
                      <p:cNvGrpSpPr/>
                      <p:nvPr/>
                    </p:nvGrpSpPr>
                    <p:grpSpPr>
                      <a:xfrm>
                        <a:off x="698261" y="0"/>
                        <a:ext cx="216133" cy="1562796"/>
                        <a:chOff x="0" y="0"/>
                        <a:chExt cx="216132" cy="1562795"/>
                      </a:xfrm>
                    </p:grpSpPr>
                    <p:sp>
                      <p:nvSpPr>
                        <p:cNvPr id="3247" name="Oval 5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48" name="Oval 5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49" name="Oval 5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50" name="Oval 5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51" name="Oval 5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52" name="Oval 5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53" name="Oval 5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54" name="Oval 5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295" name="Group 89"/>
                  <p:cNvGrpSpPr/>
                  <p:nvPr/>
                </p:nvGrpSpPr>
                <p:grpSpPr>
                  <a:xfrm>
                    <a:off x="886692" y="22157"/>
                    <a:ext cx="914394" cy="1573887"/>
                    <a:chOff x="0" y="0"/>
                    <a:chExt cx="914393" cy="1573885"/>
                  </a:xfrm>
                </p:grpSpPr>
                <p:grpSp>
                  <p:nvGrpSpPr>
                    <p:cNvPr id="3266" name="Group 90"/>
                    <p:cNvGrpSpPr/>
                    <p:nvPr/>
                  </p:nvGrpSpPr>
                  <p:grpSpPr>
                    <a:xfrm>
                      <a:off x="459965" y="0"/>
                      <a:ext cx="216133" cy="1562797"/>
                      <a:chOff x="0" y="0"/>
                      <a:chExt cx="216132" cy="1562795"/>
                    </a:xfrm>
                  </p:grpSpPr>
                  <p:sp>
                    <p:nvSpPr>
                      <p:cNvPr id="3258" name="Oval 11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59" name="Oval 12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60" name="Oval 12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61" name="Oval 12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62" name="Oval 12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63" name="Oval 12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64" name="Oval 12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65" name="Oval 12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294" name="Group 91"/>
                    <p:cNvGrpSpPr/>
                    <p:nvPr/>
                  </p:nvGrpSpPr>
                  <p:grpSpPr>
                    <a:xfrm>
                      <a:off x="0" y="5532"/>
                      <a:ext cx="914394" cy="1568355"/>
                      <a:chOff x="0" y="0"/>
                      <a:chExt cx="914393" cy="1568353"/>
                    </a:xfrm>
                  </p:grpSpPr>
                  <p:grpSp>
                    <p:nvGrpSpPr>
                      <p:cNvPr id="3275" name="Group 92"/>
                      <p:cNvGrpSpPr/>
                      <p:nvPr/>
                    </p:nvGrpSpPr>
                    <p:grpSpPr>
                      <a:xfrm>
                        <a:off x="0" y="20"/>
                        <a:ext cx="216133" cy="1562796"/>
                        <a:chOff x="0" y="0"/>
                        <a:chExt cx="216132" cy="1562795"/>
                      </a:xfrm>
                    </p:grpSpPr>
                    <p:sp>
                      <p:nvSpPr>
                        <p:cNvPr id="3267" name="Oval 11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68" name="Oval 11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69" name="Oval 11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70" name="Oval 11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71" name="Oval 11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72" name="Oval 11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73" name="Oval 11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74" name="Oval 11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284" name="Group 93"/>
                      <p:cNvGrpSpPr/>
                      <p:nvPr/>
                    </p:nvGrpSpPr>
                    <p:grpSpPr>
                      <a:xfrm>
                        <a:off x="221669" y="5558"/>
                        <a:ext cx="216134" cy="1562796"/>
                        <a:chOff x="0" y="0"/>
                        <a:chExt cx="216132" cy="1562795"/>
                      </a:xfrm>
                    </p:grpSpPr>
                    <p:sp>
                      <p:nvSpPr>
                        <p:cNvPr id="3276" name="Oval 10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77" name="Oval 10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78" name="Oval 10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79" name="Oval 10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80" name="Oval 10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81" name="Oval 10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82" name="Oval 10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83" name="Oval 11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293" name="Group 94"/>
                      <p:cNvGrpSpPr/>
                      <p:nvPr/>
                    </p:nvGrpSpPr>
                    <p:grpSpPr>
                      <a:xfrm>
                        <a:off x="698261" y="0"/>
                        <a:ext cx="216133" cy="1562796"/>
                        <a:chOff x="0" y="0"/>
                        <a:chExt cx="216132" cy="1562795"/>
                      </a:xfrm>
                    </p:grpSpPr>
                    <p:sp>
                      <p:nvSpPr>
                        <p:cNvPr id="3285" name="Oval 9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86" name="Oval 9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87" name="Oval 9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88" name="Oval 9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89" name="Oval 9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90" name="Oval 10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91" name="Oval 10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92" name="Oval 10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3373" name="Group 128"/>
                <p:cNvGrpSpPr/>
                <p:nvPr/>
              </p:nvGrpSpPr>
              <p:grpSpPr>
                <a:xfrm>
                  <a:off x="1878666" y="27729"/>
                  <a:ext cx="1801087" cy="1596046"/>
                  <a:chOff x="0" y="0"/>
                  <a:chExt cx="1801085" cy="1596044"/>
                </a:xfrm>
              </p:grpSpPr>
              <p:grpSp>
                <p:nvGrpSpPr>
                  <p:cNvPr id="3334" name="Group 129"/>
                  <p:cNvGrpSpPr/>
                  <p:nvPr/>
                </p:nvGrpSpPr>
                <p:grpSpPr>
                  <a:xfrm>
                    <a:off x="0" y="-1"/>
                    <a:ext cx="914394" cy="1573887"/>
                    <a:chOff x="0" y="0"/>
                    <a:chExt cx="914393" cy="1573885"/>
                  </a:xfrm>
                </p:grpSpPr>
                <p:grpSp>
                  <p:nvGrpSpPr>
                    <p:cNvPr id="3305" name="Group 168"/>
                    <p:cNvGrpSpPr/>
                    <p:nvPr/>
                  </p:nvGrpSpPr>
                  <p:grpSpPr>
                    <a:xfrm>
                      <a:off x="459965" y="0"/>
                      <a:ext cx="216133" cy="1562797"/>
                      <a:chOff x="0" y="0"/>
                      <a:chExt cx="216132" cy="1562795"/>
                    </a:xfrm>
                  </p:grpSpPr>
                  <p:sp>
                    <p:nvSpPr>
                      <p:cNvPr id="3297" name="Oval 19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98" name="Oval 19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299" name="Oval 19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00" name="Oval 20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01" name="Oval 20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02" name="Oval 20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03" name="Oval 20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04" name="Oval 20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333" name="Group 169"/>
                    <p:cNvGrpSpPr/>
                    <p:nvPr/>
                  </p:nvGrpSpPr>
                  <p:grpSpPr>
                    <a:xfrm>
                      <a:off x="0" y="5532"/>
                      <a:ext cx="914394" cy="1568355"/>
                      <a:chOff x="0" y="0"/>
                      <a:chExt cx="914393" cy="1568353"/>
                    </a:xfrm>
                  </p:grpSpPr>
                  <p:grpSp>
                    <p:nvGrpSpPr>
                      <p:cNvPr id="3314" name="Group 170"/>
                      <p:cNvGrpSpPr/>
                      <p:nvPr/>
                    </p:nvGrpSpPr>
                    <p:grpSpPr>
                      <a:xfrm>
                        <a:off x="0" y="20"/>
                        <a:ext cx="216133" cy="1562796"/>
                        <a:chOff x="0" y="0"/>
                        <a:chExt cx="216132" cy="1562795"/>
                      </a:xfrm>
                    </p:grpSpPr>
                    <p:sp>
                      <p:nvSpPr>
                        <p:cNvPr id="3306" name="Oval 18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07" name="Oval 19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08" name="Oval 19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09" name="Oval 19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10" name="Oval 19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11" name="Oval 19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12" name="Oval 19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13" name="Oval 19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323" name="Group 171"/>
                      <p:cNvGrpSpPr/>
                      <p:nvPr/>
                    </p:nvGrpSpPr>
                    <p:grpSpPr>
                      <a:xfrm>
                        <a:off x="221669" y="5558"/>
                        <a:ext cx="216134" cy="1562796"/>
                        <a:chOff x="0" y="0"/>
                        <a:chExt cx="216132" cy="1562795"/>
                      </a:xfrm>
                    </p:grpSpPr>
                    <p:sp>
                      <p:nvSpPr>
                        <p:cNvPr id="3315" name="Oval 18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16" name="Oval 18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17" name="Oval 18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18" name="Oval 18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19" name="Oval 18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20" name="Oval 18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21" name="Oval 18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22" name="Oval 18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332" name="Group 172"/>
                      <p:cNvGrpSpPr/>
                      <p:nvPr/>
                    </p:nvGrpSpPr>
                    <p:grpSpPr>
                      <a:xfrm>
                        <a:off x="698261" y="0"/>
                        <a:ext cx="216133" cy="1562796"/>
                        <a:chOff x="0" y="0"/>
                        <a:chExt cx="216132" cy="1562795"/>
                      </a:xfrm>
                    </p:grpSpPr>
                    <p:sp>
                      <p:nvSpPr>
                        <p:cNvPr id="3324" name="Oval 17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25" name="Oval 17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26" name="Oval 17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27" name="Oval 17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28" name="Oval 17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29" name="Oval 17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30" name="Oval 17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31" name="Oval 18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372" name="Group 130"/>
                  <p:cNvGrpSpPr/>
                  <p:nvPr/>
                </p:nvGrpSpPr>
                <p:grpSpPr>
                  <a:xfrm>
                    <a:off x="886692" y="22157"/>
                    <a:ext cx="914394" cy="1573887"/>
                    <a:chOff x="0" y="0"/>
                    <a:chExt cx="914393" cy="1573885"/>
                  </a:xfrm>
                </p:grpSpPr>
                <p:grpSp>
                  <p:nvGrpSpPr>
                    <p:cNvPr id="3343" name="Group 131"/>
                    <p:cNvGrpSpPr/>
                    <p:nvPr/>
                  </p:nvGrpSpPr>
                  <p:grpSpPr>
                    <a:xfrm>
                      <a:off x="459965" y="0"/>
                      <a:ext cx="216133" cy="1562797"/>
                      <a:chOff x="0" y="0"/>
                      <a:chExt cx="216132" cy="1562795"/>
                    </a:xfrm>
                  </p:grpSpPr>
                  <p:sp>
                    <p:nvSpPr>
                      <p:cNvPr id="3335" name="Oval 16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36" name="Oval 16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37" name="Oval 16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38" name="Oval 16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39" name="Oval 16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40" name="Oval 16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41" name="Oval 16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42" name="Oval 16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371" name="Group 132"/>
                    <p:cNvGrpSpPr/>
                    <p:nvPr/>
                  </p:nvGrpSpPr>
                  <p:grpSpPr>
                    <a:xfrm>
                      <a:off x="0" y="5532"/>
                      <a:ext cx="914394" cy="1568355"/>
                      <a:chOff x="0" y="0"/>
                      <a:chExt cx="914393" cy="1568353"/>
                    </a:xfrm>
                  </p:grpSpPr>
                  <p:grpSp>
                    <p:nvGrpSpPr>
                      <p:cNvPr id="3352" name="Group 133"/>
                      <p:cNvGrpSpPr/>
                      <p:nvPr/>
                    </p:nvGrpSpPr>
                    <p:grpSpPr>
                      <a:xfrm>
                        <a:off x="0" y="20"/>
                        <a:ext cx="216133" cy="1562796"/>
                        <a:chOff x="0" y="0"/>
                        <a:chExt cx="216132" cy="1562795"/>
                      </a:xfrm>
                    </p:grpSpPr>
                    <p:sp>
                      <p:nvSpPr>
                        <p:cNvPr id="3344" name="Oval 15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45" name="Oval 15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46" name="Oval 15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47" name="Oval 15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48" name="Oval 15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49" name="Oval 15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50" name="Oval 15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51" name="Oval 15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361" name="Group 134"/>
                      <p:cNvGrpSpPr/>
                      <p:nvPr/>
                    </p:nvGrpSpPr>
                    <p:grpSpPr>
                      <a:xfrm>
                        <a:off x="221669" y="5558"/>
                        <a:ext cx="216134" cy="1562796"/>
                        <a:chOff x="0" y="0"/>
                        <a:chExt cx="216132" cy="1562795"/>
                      </a:xfrm>
                    </p:grpSpPr>
                    <p:sp>
                      <p:nvSpPr>
                        <p:cNvPr id="3353" name="Oval 14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54" name="Oval 14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55" name="Oval 14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56" name="Oval 14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57" name="Oval 14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58" name="Oval 14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59" name="Oval 15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60" name="Oval 15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370" name="Group 135"/>
                      <p:cNvGrpSpPr/>
                      <p:nvPr/>
                    </p:nvGrpSpPr>
                    <p:grpSpPr>
                      <a:xfrm>
                        <a:off x="698261" y="0"/>
                        <a:ext cx="216133" cy="1562796"/>
                        <a:chOff x="0" y="0"/>
                        <a:chExt cx="216132" cy="1562795"/>
                      </a:xfrm>
                    </p:grpSpPr>
                    <p:sp>
                      <p:nvSpPr>
                        <p:cNvPr id="3362" name="Oval 13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63" name="Oval 13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64" name="Oval 13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65" name="Oval 13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66" name="Oval 14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67" name="Oval 14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68" name="Oval 14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69" name="Oval 14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3450" name="Group 205"/>
                <p:cNvGrpSpPr/>
                <p:nvPr/>
              </p:nvGrpSpPr>
              <p:grpSpPr>
                <a:xfrm>
                  <a:off x="3679754" y="16635"/>
                  <a:ext cx="1801086" cy="1596046"/>
                  <a:chOff x="0" y="0"/>
                  <a:chExt cx="1801085" cy="1596044"/>
                </a:xfrm>
              </p:grpSpPr>
              <p:grpSp>
                <p:nvGrpSpPr>
                  <p:cNvPr id="3411" name="Group 206"/>
                  <p:cNvGrpSpPr/>
                  <p:nvPr/>
                </p:nvGrpSpPr>
                <p:grpSpPr>
                  <a:xfrm>
                    <a:off x="0" y="-1"/>
                    <a:ext cx="914394" cy="1573887"/>
                    <a:chOff x="0" y="0"/>
                    <a:chExt cx="914393" cy="1573885"/>
                  </a:xfrm>
                </p:grpSpPr>
                <p:grpSp>
                  <p:nvGrpSpPr>
                    <p:cNvPr id="3382" name="Group 245"/>
                    <p:cNvGrpSpPr/>
                    <p:nvPr/>
                  </p:nvGrpSpPr>
                  <p:grpSpPr>
                    <a:xfrm>
                      <a:off x="459965" y="0"/>
                      <a:ext cx="216133" cy="1562797"/>
                      <a:chOff x="0" y="0"/>
                      <a:chExt cx="216132" cy="1562795"/>
                    </a:xfrm>
                  </p:grpSpPr>
                  <p:sp>
                    <p:nvSpPr>
                      <p:cNvPr id="3374" name="Oval 27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75" name="Oval 27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76" name="Oval 27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77" name="Oval 27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78" name="Oval 27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79" name="Oval 27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80" name="Oval 28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81" name="Oval 28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410" name="Group 246"/>
                    <p:cNvGrpSpPr/>
                    <p:nvPr/>
                  </p:nvGrpSpPr>
                  <p:grpSpPr>
                    <a:xfrm>
                      <a:off x="0" y="5532"/>
                      <a:ext cx="914394" cy="1568355"/>
                      <a:chOff x="0" y="0"/>
                      <a:chExt cx="914393" cy="1568353"/>
                    </a:xfrm>
                  </p:grpSpPr>
                  <p:grpSp>
                    <p:nvGrpSpPr>
                      <p:cNvPr id="3391" name="Group 247"/>
                      <p:cNvGrpSpPr/>
                      <p:nvPr/>
                    </p:nvGrpSpPr>
                    <p:grpSpPr>
                      <a:xfrm>
                        <a:off x="0" y="20"/>
                        <a:ext cx="216133" cy="1562796"/>
                        <a:chOff x="0" y="0"/>
                        <a:chExt cx="216132" cy="1562795"/>
                      </a:xfrm>
                    </p:grpSpPr>
                    <p:sp>
                      <p:nvSpPr>
                        <p:cNvPr id="3383" name="Oval 26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84" name="Oval 26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85" name="Oval 26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86" name="Oval 26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87" name="Oval 27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88" name="Oval 27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89" name="Oval 27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90" name="Oval 27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400" name="Group 248"/>
                      <p:cNvGrpSpPr/>
                      <p:nvPr/>
                    </p:nvGrpSpPr>
                    <p:grpSpPr>
                      <a:xfrm>
                        <a:off x="221669" y="5558"/>
                        <a:ext cx="216134" cy="1562796"/>
                        <a:chOff x="0" y="0"/>
                        <a:chExt cx="216132" cy="1562795"/>
                      </a:xfrm>
                    </p:grpSpPr>
                    <p:sp>
                      <p:nvSpPr>
                        <p:cNvPr id="3392" name="Oval 25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93" name="Oval 25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94" name="Oval 26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95" name="Oval 26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96" name="Oval 26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97" name="Oval 26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98" name="Oval 26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399" name="Oval 26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409" name="Group 249"/>
                      <p:cNvGrpSpPr/>
                      <p:nvPr/>
                    </p:nvGrpSpPr>
                    <p:grpSpPr>
                      <a:xfrm>
                        <a:off x="698261" y="0"/>
                        <a:ext cx="216133" cy="1562796"/>
                        <a:chOff x="0" y="0"/>
                        <a:chExt cx="216132" cy="1562795"/>
                      </a:xfrm>
                    </p:grpSpPr>
                    <p:sp>
                      <p:nvSpPr>
                        <p:cNvPr id="3401" name="Oval 25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02" name="Oval 25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03" name="Oval 25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04" name="Oval 25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05" name="Oval 25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06" name="Oval 25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07" name="Oval 25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08" name="Oval 25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449" name="Group 207"/>
                  <p:cNvGrpSpPr/>
                  <p:nvPr/>
                </p:nvGrpSpPr>
                <p:grpSpPr>
                  <a:xfrm>
                    <a:off x="886692" y="22157"/>
                    <a:ext cx="914394" cy="1573887"/>
                    <a:chOff x="0" y="0"/>
                    <a:chExt cx="914393" cy="1573885"/>
                  </a:xfrm>
                </p:grpSpPr>
                <p:grpSp>
                  <p:nvGrpSpPr>
                    <p:cNvPr id="3420" name="Group 208"/>
                    <p:cNvGrpSpPr/>
                    <p:nvPr/>
                  </p:nvGrpSpPr>
                  <p:grpSpPr>
                    <a:xfrm>
                      <a:off x="459965" y="0"/>
                      <a:ext cx="216133" cy="1562797"/>
                      <a:chOff x="0" y="0"/>
                      <a:chExt cx="216132" cy="1562795"/>
                    </a:xfrm>
                  </p:grpSpPr>
                  <p:sp>
                    <p:nvSpPr>
                      <p:cNvPr id="3412" name="Oval 23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13" name="Oval 23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14" name="Oval 23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15" name="Oval 24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16" name="Oval 24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17" name="Oval 24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18" name="Oval 24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19" name="Oval 24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448" name="Group 209"/>
                    <p:cNvGrpSpPr/>
                    <p:nvPr/>
                  </p:nvGrpSpPr>
                  <p:grpSpPr>
                    <a:xfrm>
                      <a:off x="0" y="5532"/>
                      <a:ext cx="914394" cy="1568355"/>
                      <a:chOff x="0" y="0"/>
                      <a:chExt cx="914393" cy="1568353"/>
                    </a:xfrm>
                  </p:grpSpPr>
                  <p:grpSp>
                    <p:nvGrpSpPr>
                      <p:cNvPr id="3429" name="Group 210"/>
                      <p:cNvGrpSpPr/>
                      <p:nvPr/>
                    </p:nvGrpSpPr>
                    <p:grpSpPr>
                      <a:xfrm>
                        <a:off x="0" y="20"/>
                        <a:ext cx="216133" cy="1562796"/>
                        <a:chOff x="0" y="0"/>
                        <a:chExt cx="216132" cy="1562795"/>
                      </a:xfrm>
                    </p:grpSpPr>
                    <p:sp>
                      <p:nvSpPr>
                        <p:cNvPr id="3421" name="Oval 22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22" name="Oval 23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23" name="Oval 23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24" name="Oval 23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25" name="Oval 23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26" name="Oval 23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27" name="Oval 23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28" name="Oval 23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438" name="Group 211"/>
                      <p:cNvGrpSpPr/>
                      <p:nvPr/>
                    </p:nvGrpSpPr>
                    <p:grpSpPr>
                      <a:xfrm>
                        <a:off x="221669" y="5558"/>
                        <a:ext cx="216134" cy="1562796"/>
                        <a:chOff x="0" y="0"/>
                        <a:chExt cx="216132" cy="1562795"/>
                      </a:xfrm>
                    </p:grpSpPr>
                    <p:sp>
                      <p:nvSpPr>
                        <p:cNvPr id="3430" name="Oval 22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31" name="Oval 22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32" name="Oval 22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33" name="Oval 22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34" name="Oval 22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35" name="Oval 22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36" name="Oval 22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37" name="Oval 22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447" name="Group 212"/>
                      <p:cNvGrpSpPr/>
                      <p:nvPr/>
                    </p:nvGrpSpPr>
                    <p:grpSpPr>
                      <a:xfrm>
                        <a:off x="698261" y="0"/>
                        <a:ext cx="216133" cy="1562796"/>
                        <a:chOff x="0" y="0"/>
                        <a:chExt cx="216132" cy="1562795"/>
                      </a:xfrm>
                    </p:grpSpPr>
                    <p:sp>
                      <p:nvSpPr>
                        <p:cNvPr id="3439" name="Oval 21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40" name="Oval 21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41" name="Oval 21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42" name="Oval 21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43" name="Oval 21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44" name="Oval 21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45" name="Oval 21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46" name="Oval 22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3527" name="Group 284"/>
                <p:cNvGrpSpPr/>
                <p:nvPr/>
              </p:nvGrpSpPr>
              <p:grpSpPr>
                <a:xfrm>
                  <a:off x="5469750" y="11093"/>
                  <a:ext cx="1801087" cy="1596046"/>
                  <a:chOff x="0" y="0"/>
                  <a:chExt cx="1801085" cy="1596044"/>
                </a:xfrm>
              </p:grpSpPr>
              <p:grpSp>
                <p:nvGrpSpPr>
                  <p:cNvPr id="3488" name="Group 439"/>
                  <p:cNvGrpSpPr/>
                  <p:nvPr/>
                </p:nvGrpSpPr>
                <p:grpSpPr>
                  <a:xfrm>
                    <a:off x="0" y="-1"/>
                    <a:ext cx="914394" cy="1573887"/>
                    <a:chOff x="0" y="0"/>
                    <a:chExt cx="914393" cy="1573885"/>
                  </a:xfrm>
                </p:grpSpPr>
                <p:grpSp>
                  <p:nvGrpSpPr>
                    <p:cNvPr id="3459" name="Group 478"/>
                    <p:cNvGrpSpPr/>
                    <p:nvPr/>
                  </p:nvGrpSpPr>
                  <p:grpSpPr>
                    <a:xfrm>
                      <a:off x="459965" y="0"/>
                      <a:ext cx="216133" cy="1562797"/>
                      <a:chOff x="0" y="0"/>
                      <a:chExt cx="216132" cy="1562795"/>
                    </a:xfrm>
                  </p:grpSpPr>
                  <p:sp>
                    <p:nvSpPr>
                      <p:cNvPr id="3451" name="Oval 50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52" name="Oval 50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53" name="Oval 50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54" name="Oval 51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55" name="Oval 51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56" name="Oval 51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57" name="Oval 51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58" name="Oval 51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487" name="Group 479"/>
                    <p:cNvGrpSpPr/>
                    <p:nvPr/>
                  </p:nvGrpSpPr>
                  <p:grpSpPr>
                    <a:xfrm>
                      <a:off x="0" y="5532"/>
                      <a:ext cx="914394" cy="1568355"/>
                      <a:chOff x="0" y="0"/>
                      <a:chExt cx="914393" cy="1568353"/>
                    </a:xfrm>
                  </p:grpSpPr>
                  <p:grpSp>
                    <p:nvGrpSpPr>
                      <p:cNvPr id="3468" name="Group 480"/>
                      <p:cNvGrpSpPr/>
                      <p:nvPr/>
                    </p:nvGrpSpPr>
                    <p:grpSpPr>
                      <a:xfrm>
                        <a:off x="0" y="20"/>
                        <a:ext cx="216133" cy="1562796"/>
                        <a:chOff x="0" y="0"/>
                        <a:chExt cx="216132" cy="1562795"/>
                      </a:xfrm>
                    </p:grpSpPr>
                    <p:sp>
                      <p:nvSpPr>
                        <p:cNvPr id="3460" name="Oval 499"/>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61" name="Oval 500"/>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62" name="Oval 501"/>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63" name="Oval 502"/>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64" name="Oval 503"/>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65" name="Oval 504"/>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66" name="Oval 505"/>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67" name="Oval 506"/>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477" name="Group 481"/>
                      <p:cNvGrpSpPr/>
                      <p:nvPr/>
                    </p:nvGrpSpPr>
                    <p:grpSpPr>
                      <a:xfrm>
                        <a:off x="221669" y="5558"/>
                        <a:ext cx="216134" cy="1562796"/>
                        <a:chOff x="0" y="0"/>
                        <a:chExt cx="216132" cy="1562795"/>
                      </a:xfrm>
                    </p:grpSpPr>
                    <p:sp>
                      <p:nvSpPr>
                        <p:cNvPr id="3469" name="Oval 49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70" name="Oval 49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71" name="Oval 49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72" name="Oval 49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73" name="Oval 49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74" name="Oval 49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75" name="Oval 49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76" name="Oval 49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486" name="Group 482"/>
                      <p:cNvGrpSpPr/>
                      <p:nvPr/>
                    </p:nvGrpSpPr>
                    <p:grpSpPr>
                      <a:xfrm>
                        <a:off x="698261" y="0"/>
                        <a:ext cx="216133" cy="1562796"/>
                        <a:chOff x="0" y="0"/>
                        <a:chExt cx="216132" cy="1562795"/>
                      </a:xfrm>
                    </p:grpSpPr>
                    <p:sp>
                      <p:nvSpPr>
                        <p:cNvPr id="3478" name="Oval 48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79" name="Oval 48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80" name="Oval 48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81" name="Oval 48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82" name="Oval 48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83" name="Oval 48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84" name="Oval 48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85" name="Oval 49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526" name="Group 440"/>
                  <p:cNvGrpSpPr/>
                  <p:nvPr/>
                </p:nvGrpSpPr>
                <p:grpSpPr>
                  <a:xfrm>
                    <a:off x="886692" y="22157"/>
                    <a:ext cx="914394" cy="1573887"/>
                    <a:chOff x="0" y="0"/>
                    <a:chExt cx="914393" cy="1573885"/>
                  </a:xfrm>
                </p:grpSpPr>
                <p:grpSp>
                  <p:nvGrpSpPr>
                    <p:cNvPr id="3497" name="Group 441"/>
                    <p:cNvGrpSpPr/>
                    <p:nvPr/>
                  </p:nvGrpSpPr>
                  <p:grpSpPr>
                    <a:xfrm>
                      <a:off x="459965" y="0"/>
                      <a:ext cx="216133" cy="1562797"/>
                      <a:chOff x="0" y="0"/>
                      <a:chExt cx="216132" cy="1562795"/>
                    </a:xfrm>
                  </p:grpSpPr>
                  <p:sp>
                    <p:nvSpPr>
                      <p:cNvPr id="3489" name="Oval 47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90" name="Oval 47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91" name="Oval 47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92" name="Oval 47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93" name="Oval 47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94" name="Oval 47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95" name="Oval 47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96" name="Oval 47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525" name="Group 442"/>
                    <p:cNvGrpSpPr/>
                    <p:nvPr/>
                  </p:nvGrpSpPr>
                  <p:grpSpPr>
                    <a:xfrm>
                      <a:off x="0" y="5532"/>
                      <a:ext cx="914394" cy="1568355"/>
                      <a:chOff x="0" y="0"/>
                      <a:chExt cx="914393" cy="1568353"/>
                    </a:xfrm>
                  </p:grpSpPr>
                  <p:grpSp>
                    <p:nvGrpSpPr>
                      <p:cNvPr id="3506" name="Group 443"/>
                      <p:cNvGrpSpPr/>
                      <p:nvPr/>
                    </p:nvGrpSpPr>
                    <p:grpSpPr>
                      <a:xfrm>
                        <a:off x="0" y="20"/>
                        <a:ext cx="216133" cy="1562796"/>
                        <a:chOff x="0" y="0"/>
                        <a:chExt cx="216132" cy="1562795"/>
                      </a:xfrm>
                    </p:grpSpPr>
                    <p:sp>
                      <p:nvSpPr>
                        <p:cNvPr id="3498" name="Oval 462"/>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499" name="Oval 463"/>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00" name="Oval 464"/>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01" name="Oval 465"/>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02" name="Oval 466"/>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03" name="Oval 467"/>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04" name="Oval 468"/>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05" name="Oval 469"/>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515" name="Group 444"/>
                      <p:cNvGrpSpPr/>
                      <p:nvPr/>
                    </p:nvGrpSpPr>
                    <p:grpSpPr>
                      <a:xfrm>
                        <a:off x="221669" y="5558"/>
                        <a:ext cx="216134" cy="1562796"/>
                        <a:chOff x="0" y="0"/>
                        <a:chExt cx="216132" cy="1562795"/>
                      </a:xfrm>
                    </p:grpSpPr>
                    <p:sp>
                      <p:nvSpPr>
                        <p:cNvPr id="3507" name="Oval 45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08" name="Oval 45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09" name="Oval 45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10" name="Oval 45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11" name="Oval 45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12" name="Oval 45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13" name="Oval 46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14" name="Oval 46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524" name="Group 445"/>
                      <p:cNvGrpSpPr/>
                      <p:nvPr/>
                    </p:nvGrpSpPr>
                    <p:grpSpPr>
                      <a:xfrm>
                        <a:off x="698261" y="0"/>
                        <a:ext cx="216133" cy="1562796"/>
                        <a:chOff x="0" y="0"/>
                        <a:chExt cx="216132" cy="1562795"/>
                      </a:xfrm>
                    </p:grpSpPr>
                    <p:sp>
                      <p:nvSpPr>
                        <p:cNvPr id="3516" name="Oval 44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17" name="Oval 44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18" name="Oval 44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19" name="Oval 44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20" name="Oval 45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21" name="Oval 45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22" name="Oval 45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23" name="Oval 45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3604" name="Group 285"/>
                <p:cNvGrpSpPr/>
                <p:nvPr/>
              </p:nvGrpSpPr>
              <p:grpSpPr>
                <a:xfrm>
                  <a:off x="7270842" y="-1"/>
                  <a:ext cx="1801087" cy="1596046"/>
                  <a:chOff x="0" y="0"/>
                  <a:chExt cx="1801085" cy="1596044"/>
                </a:xfrm>
              </p:grpSpPr>
              <p:grpSp>
                <p:nvGrpSpPr>
                  <p:cNvPr id="3565" name="Group 363"/>
                  <p:cNvGrpSpPr/>
                  <p:nvPr/>
                </p:nvGrpSpPr>
                <p:grpSpPr>
                  <a:xfrm>
                    <a:off x="0" y="-1"/>
                    <a:ext cx="914394" cy="1573887"/>
                    <a:chOff x="0" y="0"/>
                    <a:chExt cx="914393" cy="1573885"/>
                  </a:xfrm>
                </p:grpSpPr>
                <p:grpSp>
                  <p:nvGrpSpPr>
                    <p:cNvPr id="3536" name="Group 402"/>
                    <p:cNvGrpSpPr/>
                    <p:nvPr/>
                  </p:nvGrpSpPr>
                  <p:grpSpPr>
                    <a:xfrm>
                      <a:off x="459965" y="0"/>
                      <a:ext cx="216133" cy="1562797"/>
                      <a:chOff x="0" y="0"/>
                      <a:chExt cx="216132" cy="1562795"/>
                    </a:xfrm>
                  </p:grpSpPr>
                  <p:sp>
                    <p:nvSpPr>
                      <p:cNvPr id="3528" name="Oval 431"/>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29" name="Oval 432"/>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30" name="Oval 433"/>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31" name="Oval 434"/>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32" name="Oval 435"/>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33" name="Oval 436"/>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34" name="Oval 437"/>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35" name="Oval 438"/>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564" name="Group 403"/>
                    <p:cNvGrpSpPr/>
                    <p:nvPr/>
                  </p:nvGrpSpPr>
                  <p:grpSpPr>
                    <a:xfrm>
                      <a:off x="0" y="5532"/>
                      <a:ext cx="914394" cy="1568355"/>
                      <a:chOff x="0" y="0"/>
                      <a:chExt cx="914393" cy="1568353"/>
                    </a:xfrm>
                  </p:grpSpPr>
                  <p:grpSp>
                    <p:nvGrpSpPr>
                      <p:cNvPr id="3545" name="Group 404"/>
                      <p:cNvGrpSpPr/>
                      <p:nvPr/>
                    </p:nvGrpSpPr>
                    <p:grpSpPr>
                      <a:xfrm>
                        <a:off x="0" y="20"/>
                        <a:ext cx="216133" cy="1562796"/>
                        <a:chOff x="0" y="0"/>
                        <a:chExt cx="216132" cy="1562795"/>
                      </a:xfrm>
                    </p:grpSpPr>
                    <p:sp>
                      <p:nvSpPr>
                        <p:cNvPr id="3537" name="Oval 423"/>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38" name="Oval 424"/>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39" name="Oval 425"/>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40" name="Oval 426"/>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41" name="Oval 427"/>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42" name="Oval 428"/>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43" name="Oval 429"/>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44" name="Oval 430"/>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554" name="Group 405"/>
                      <p:cNvGrpSpPr/>
                      <p:nvPr/>
                    </p:nvGrpSpPr>
                    <p:grpSpPr>
                      <a:xfrm>
                        <a:off x="221669" y="5558"/>
                        <a:ext cx="216134" cy="1562796"/>
                        <a:chOff x="0" y="0"/>
                        <a:chExt cx="216132" cy="1562795"/>
                      </a:xfrm>
                    </p:grpSpPr>
                    <p:sp>
                      <p:nvSpPr>
                        <p:cNvPr id="3546" name="Oval 415"/>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47" name="Oval 416"/>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48" name="Oval 417"/>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49" name="Oval 418"/>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50" name="Oval 419"/>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51" name="Oval 420"/>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52" name="Oval 421"/>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53" name="Oval 422"/>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563" name="Group 406"/>
                      <p:cNvGrpSpPr/>
                      <p:nvPr/>
                    </p:nvGrpSpPr>
                    <p:grpSpPr>
                      <a:xfrm>
                        <a:off x="698261" y="0"/>
                        <a:ext cx="216133" cy="1562796"/>
                        <a:chOff x="0" y="0"/>
                        <a:chExt cx="216132" cy="1562795"/>
                      </a:xfrm>
                    </p:grpSpPr>
                    <p:sp>
                      <p:nvSpPr>
                        <p:cNvPr id="3555" name="Oval 407"/>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56" name="Oval 408"/>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57" name="Oval 409"/>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58" name="Oval 410"/>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59" name="Oval 411"/>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60" name="Oval 412"/>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61" name="Oval 413"/>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62" name="Oval 414"/>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603" name="Group 364"/>
                  <p:cNvGrpSpPr/>
                  <p:nvPr/>
                </p:nvGrpSpPr>
                <p:grpSpPr>
                  <a:xfrm>
                    <a:off x="886692" y="22157"/>
                    <a:ext cx="914394" cy="1573887"/>
                    <a:chOff x="0" y="0"/>
                    <a:chExt cx="914393" cy="1573885"/>
                  </a:xfrm>
                </p:grpSpPr>
                <p:grpSp>
                  <p:nvGrpSpPr>
                    <p:cNvPr id="3574" name="Group 365"/>
                    <p:cNvGrpSpPr/>
                    <p:nvPr/>
                  </p:nvGrpSpPr>
                  <p:grpSpPr>
                    <a:xfrm>
                      <a:off x="459965" y="0"/>
                      <a:ext cx="216133" cy="1562797"/>
                      <a:chOff x="0" y="0"/>
                      <a:chExt cx="216132" cy="1562795"/>
                    </a:xfrm>
                  </p:grpSpPr>
                  <p:sp>
                    <p:nvSpPr>
                      <p:cNvPr id="3566" name="Oval 394"/>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67" name="Oval 395"/>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68" name="Oval 396"/>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69" name="Oval 397"/>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70" name="Oval 398"/>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71" name="Oval 399"/>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72" name="Oval 400"/>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73" name="Oval 401"/>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602" name="Group 366"/>
                    <p:cNvGrpSpPr/>
                    <p:nvPr/>
                  </p:nvGrpSpPr>
                  <p:grpSpPr>
                    <a:xfrm>
                      <a:off x="0" y="5532"/>
                      <a:ext cx="914394" cy="1568355"/>
                      <a:chOff x="0" y="0"/>
                      <a:chExt cx="914393" cy="1568353"/>
                    </a:xfrm>
                  </p:grpSpPr>
                  <p:grpSp>
                    <p:nvGrpSpPr>
                      <p:cNvPr id="3583" name="Group 367"/>
                      <p:cNvGrpSpPr/>
                      <p:nvPr/>
                    </p:nvGrpSpPr>
                    <p:grpSpPr>
                      <a:xfrm>
                        <a:off x="0" y="20"/>
                        <a:ext cx="216133" cy="1562796"/>
                        <a:chOff x="0" y="0"/>
                        <a:chExt cx="216132" cy="1562795"/>
                      </a:xfrm>
                    </p:grpSpPr>
                    <p:sp>
                      <p:nvSpPr>
                        <p:cNvPr id="3575" name="Oval 386"/>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76" name="Oval 387"/>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77" name="Oval 388"/>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78" name="Oval 389"/>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79" name="Oval 390"/>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80" name="Oval 391"/>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81" name="Oval 392"/>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82" name="Oval 393"/>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592" name="Group 368"/>
                      <p:cNvGrpSpPr/>
                      <p:nvPr/>
                    </p:nvGrpSpPr>
                    <p:grpSpPr>
                      <a:xfrm>
                        <a:off x="221669" y="5558"/>
                        <a:ext cx="216134" cy="1562796"/>
                        <a:chOff x="0" y="0"/>
                        <a:chExt cx="216132" cy="1562795"/>
                      </a:xfrm>
                    </p:grpSpPr>
                    <p:sp>
                      <p:nvSpPr>
                        <p:cNvPr id="3584" name="Oval 378"/>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85" name="Oval 379"/>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86" name="Oval 380"/>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87" name="Oval 381"/>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88" name="Oval 382"/>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89" name="Oval 383"/>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90" name="Oval 384"/>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91" name="Oval 385"/>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601" name="Group 369"/>
                      <p:cNvGrpSpPr/>
                      <p:nvPr/>
                    </p:nvGrpSpPr>
                    <p:grpSpPr>
                      <a:xfrm>
                        <a:off x="698261" y="0"/>
                        <a:ext cx="216133" cy="1562796"/>
                        <a:chOff x="0" y="0"/>
                        <a:chExt cx="216132" cy="1562795"/>
                      </a:xfrm>
                    </p:grpSpPr>
                    <p:sp>
                      <p:nvSpPr>
                        <p:cNvPr id="3593" name="Oval 370"/>
                        <p:cNvSpPr/>
                        <p:nvPr/>
                      </p:nvSpPr>
                      <p:spPr>
                        <a:xfrm>
                          <a:off x="5550" y="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94" name="Oval 371"/>
                        <p:cNvSpPr/>
                        <p:nvPr/>
                      </p:nvSpPr>
                      <p:spPr>
                        <a:xfrm>
                          <a:off x="11092" y="205044"/>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95" name="Oval 372"/>
                        <p:cNvSpPr/>
                        <p:nvPr/>
                      </p:nvSpPr>
                      <p:spPr>
                        <a:xfrm>
                          <a:off x="11084" y="387930"/>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96" name="Oval 373"/>
                        <p:cNvSpPr/>
                        <p:nvPr/>
                      </p:nvSpPr>
                      <p:spPr>
                        <a:xfrm>
                          <a:off x="0" y="57634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97" name="Oval 374"/>
                        <p:cNvSpPr/>
                        <p:nvPr/>
                      </p:nvSpPr>
                      <p:spPr>
                        <a:xfrm>
                          <a:off x="11086" y="786939"/>
                          <a:ext cx="199505"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98" name="Oval 375"/>
                        <p:cNvSpPr/>
                        <p:nvPr/>
                      </p:nvSpPr>
                      <p:spPr>
                        <a:xfrm>
                          <a:off x="16627" y="991984"/>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599" name="Oval 376"/>
                        <p:cNvSpPr/>
                        <p:nvPr/>
                      </p:nvSpPr>
                      <p:spPr>
                        <a:xfrm>
                          <a:off x="16619" y="1174870"/>
                          <a:ext cx="199506"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00" name="Oval 377"/>
                        <p:cNvSpPr/>
                        <p:nvPr/>
                      </p:nvSpPr>
                      <p:spPr>
                        <a:xfrm>
                          <a:off x="5536" y="1363288"/>
                          <a:ext cx="199505"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grpSp>
              <p:nvGrpSpPr>
                <p:cNvPr id="3642" name="Group 287"/>
                <p:cNvGrpSpPr/>
                <p:nvPr/>
              </p:nvGrpSpPr>
              <p:grpSpPr>
                <a:xfrm>
                  <a:off x="9071929" y="5531"/>
                  <a:ext cx="914400" cy="1573887"/>
                  <a:chOff x="0" y="0"/>
                  <a:chExt cx="914398" cy="1573885"/>
                </a:xfrm>
              </p:grpSpPr>
              <p:grpSp>
                <p:nvGrpSpPr>
                  <p:cNvPr id="3613" name="Group 326"/>
                  <p:cNvGrpSpPr/>
                  <p:nvPr/>
                </p:nvGrpSpPr>
                <p:grpSpPr>
                  <a:xfrm>
                    <a:off x="459966" y="0"/>
                    <a:ext cx="216137" cy="1562797"/>
                    <a:chOff x="0" y="0"/>
                    <a:chExt cx="216136" cy="1562795"/>
                  </a:xfrm>
                </p:grpSpPr>
                <p:sp>
                  <p:nvSpPr>
                    <p:cNvPr id="3605" name="Oval 355"/>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06" name="Oval 356"/>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07" name="Oval 357"/>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08" name="Oval 358"/>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09" name="Oval 359"/>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10" name="Oval 360"/>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11" name="Oval 361"/>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12" name="Oval 362"/>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641" name="Group 327"/>
                  <p:cNvGrpSpPr/>
                  <p:nvPr/>
                </p:nvGrpSpPr>
                <p:grpSpPr>
                  <a:xfrm>
                    <a:off x="-1" y="5532"/>
                    <a:ext cx="914400" cy="1568355"/>
                    <a:chOff x="0" y="0"/>
                    <a:chExt cx="914398" cy="1568353"/>
                  </a:xfrm>
                </p:grpSpPr>
                <p:grpSp>
                  <p:nvGrpSpPr>
                    <p:cNvPr id="3622" name="Group 328"/>
                    <p:cNvGrpSpPr/>
                    <p:nvPr/>
                  </p:nvGrpSpPr>
                  <p:grpSpPr>
                    <a:xfrm>
                      <a:off x="0" y="20"/>
                      <a:ext cx="216137" cy="1562796"/>
                      <a:chOff x="0" y="0"/>
                      <a:chExt cx="216136" cy="1562795"/>
                    </a:xfrm>
                  </p:grpSpPr>
                  <p:sp>
                    <p:nvSpPr>
                      <p:cNvPr id="3614" name="Oval 347"/>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15" name="Oval 348"/>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16" name="Oval 349"/>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17" name="Oval 350"/>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18" name="Oval 351"/>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19" name="Oval 352"/>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20" name="Oval 353"/>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21" name="Oval 354"/>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631" name="Group 329"/>
                    <p:cNvGrpSpPr/>
                    <p:nvPr/>
                  </p:nvGrpSpPr>
                  <p:grpSpPr>
                    <a:xfrm>
                      <a:off x="221670" y="5558"/>
                      <a:ext cx="216137" cy="1562796"/>
                      <a:chOff x="0" y="0"/>
                      <a:chExt cx="216136" cy="1562795"/>
                    </a:xfrm>
                  </p:grpSpPr>
                  <p:sp>
                    <p:nvSpPr>
                      <p:cNvPr id="3623" name="Oval 339"/>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24" name="Oval 340"/>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25" name="Oval 341"/>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26" name="Oval 342"/>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27" name="Oval 343"/>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28" name="Oval 344"/>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29" name="Oval 345"/>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30" name="Oval 346"/>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640" name="Group 330"/>
                    <p:cNvGrpSpPr/>
                    <p:nvPr/>
                  </p:nvGrpSpPr>
                  <p:grpSpPr>
                    <a:xfrm>
                      <a:off x="698262" y="0"/>
                      <a:ext cx="216137" cy="1562796"/>
                      <a:chOff x="0" y="0"/>
                      <a:chExt cx="216136" cy="1562795"/>
                    </a:xfrm>
                  </p:grpSpPr>
                  <p:sp>
                    <p:nvSpPr>
                      <p:cNvPr id="3632" name="Oval 331"/>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33" name="Oval 332"/>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34" name="Oval 333"/>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35" name="Oval 334"/>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36" name="Oval 335"/>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37" name="Oval 336"/>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38" name="Oval 337"/>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39" name="Oval 338"/>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680" name="Group 288"/>
                <p:cNvGrpSpPr/>
                <p:nvPr/>
              </p:nvGrpSpPr>
              <p:grpSpPr>
                <a:xfrm>
                  <a:off x="9958622" y="27689"/>
                  <a:ext cx="914399" cy="1573887"/>
                  <a:chOff x="0" y="0"/>
                  <a:chExt cx="914398" cy="1573885"/>
                </a:xfrm>
              </p:grpSpPr>
              <p:grpSp>
                <p:nvGrpSpPr>
                  <p:cNvPr id="3651" name="Group 289"/>
                  <p:cNvGrpSpPr/>
                  <p:nvPr/>
                </p:nvGrpSpPr>
                <p:grpSpPr>
                  <a:xfrm>
                    <a:off x="459966" y="0"/>
                    <a:ext cx="216137" cy="1562797"/>
                    <a:chOff x="0" y="0"/>
                    <a:chExt cx="216136" cy="1562795"/>
                  </a:xfrm>
                </p:grpSpPr>
                <p:sp>
                  <p:nvSpPr>
                    <p:cNvPr id="3643" name="Oval 318"/>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44" name="Oval 319"/>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45" name="Oval 320"/>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46" name="Oval 321"/>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47" name="Oval 322"/>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48" name="Oval 323"/>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49" name="Oval 324"/>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50" name="Oval 325"/>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679" name="Group 290"/>
                  <p:cNvGrpSpPr/>
                  <p:nvPr/>
                </p:nvGrpSpPr>
                <p:grpSpPr>
                  <a:xfrm>
                    <a:off x="-1" y="5532"/>
                    <a:ext cx="914400" cy="1568355"/>
                    <a:chOff x="0" y="0"/>
                    <a:chExt cx="914398" cy="1568353"/>
                  </a:xfrm>
                </p:grpSpPr>
                <p:grpSp>
                  <p:nvGrpSpPr>
                    <p:cNvPr id="3660" name="Group 291"/>
                    <p:cNvGrpSpPr/>
                    <p:nvPr/>
                  </p:nvGrpSpPr>
                  <p:grpSpPr>
                    <a:xfrm>
                      <a:off x="0" y="20"/>
                      <a:ext cx="216137" cy="1562796"/>
                      <a:chOff x="0" y="0"/>
                      <a:chExt cx="216136" cy="1562795"/>
                    </a:xfrm>
                  </p:grpSpPr>
                  <p:sp>
                    <p:nvSpPr>
                      <p:cNvPr id="3652" name="Oval 310"/>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53" name="Oval 311"/>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54" name="Oval 312"/>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55" name="Oval 313"/>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56" name="Oval 314"/>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57" name="Oval 315"/>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58" name="Oval 316"/>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59" name="Oval 317"/>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669" name="Group 292"/>
                    <p:cNvGrpSpPr/>
                    <p:nvPr/>
                  </p:nvGrpSpPr>
                  <p:grpSpPr>
                    <a:xfrm>
                      <a:off x="221670" y="5558"/>
                      <a:ext cx="216137" cy="1562796"/>
                      <a:chOff x="0" y="0"/>
                      <a:chExt cx="216136" cy="1562795"/>
                    </a:xfrm>
                  </p:grpSpPr>
                  <p:sp>
                    <p:nvSpPr>
                      <p:cNvPr id="3661" name="Oval 302"/>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62" name="Oval 303"/>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63" name="Oval 304"/>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64" name="Oval 305"/>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65" name="Oval 306"/>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66" name="Oval 307"/>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67" name="Oval 308"/>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68" name="Oval 309"/>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678" name="Group 293"/>
                    <p:cNvGrpSpPr/>
                    <p:nvPr/>
                  </p:nvGrpSpPr>
                  <p:grpSpPr>
                    <a:xfrm>
                      <a:off x="698262" y="0"/>
                      <a:ext cx="216137" cy="1562796"/>
                      <a:chOff x="0" y="0"/>
                      <a:chExt cx="216136" cy="1562795"/>
                    </a:xfrm>
                  </p:grpSpPr>
                  <p:sp>
                    <p:nvSpPr>
                      <p:cNvPr id="3670" name="Oval 294"/>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71" name="Oval 295"/>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72" name="Oval 296"/>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73" name="Oval 297"/>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74" name="Oval 298"/>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75" name="Oval 299"/>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76" name="Oval 300"/>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77" name="Oval 301"/>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nvGrpSpPr>
                <p:cNvPr id="3718" name="Group 515"/>
                <p:cNvGrpSpPr/>
                <p:nvPr/>
              </p:nvGrpSpPr>
              <p:grpSpPr>
                <a:xfrm>
                  <a:off x="10875778" y="22081"/>
                  <a:ext cx="914399" cy="1573887"/>
                  <a:chOff x="0" y="0"/>
                  <a:chExt cx="914398" cy="1573885"/>
                </a:xfrm>
              </p:grpSpPr>
              <p:grpSp>
                <p:nvGrpSpPr>
                  <p:cNvPr id="3689" name="Group 516"/>
                  <p:cNvGrpSpPr/>
                  <p:nvPr/>
                </p:nvGrpSpPr>
                <p:grpSpPr>
                  <a:xfrm>
                    <a:off x="459966" y="0"/>
                    <a:ext cx="216137" cy="1562797"/>
                    <a:chOff x="0" y="0"/>
                    <a:chExt cx="216136" cy="1562795"/>
                  </a:xfrm>
                </p:grpSpPr>
                <p:sp>
                  <p:nvSpPr>
                    <p:cNvPr id="3681" name="Oval 545"/>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82" name="Oval 546"/>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83" name="Oval 547"/>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84" name="Oval 548"/>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85" name="Oval 549"/>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86" name="Oval 550"/>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87" name="Oval 551"/>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88" name="Oval 552"/>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717" name="Group 517"/>
                  <p:cNvGrpSpPr/>
                  <p:nvPr/>
                </p:nvGrpSpPr>
                <p:grpSpPr>
                  <a:xfrm>
                    <a:off x="-1" y="5532"/>
                    <a:ext cx="914400" cy="1568355"/>
                    <a:chOff x="0" y="0"/>
                    <a:chExt cx="914398" cy="1568353"/>
                  </a:xfrm>
                </p:grpSpPr>
                <p:grpSp>
                  <p:nvGrpSpPr>
                    <p:cNvPr id="3698" name="Group 518"/>
                    <p:cNvGrpSpPr/>
                    <p:nvPr/>
                  </p:nvGrpSpPr>
                  <p:grpSpPr>
                    <a:xfrm>
                      <a:off x="0" y="20"/>
                      <a:ext cx="216137" cy="1562796"/>
                      <a:chOff x="0" y="0"/>
                      <a:chExt cx="216136" cy="1562795"/>
                    </a:xfrm>
                  </p:grpSpPr>
                  <p:sp>
                    <p:nvSpPr>
                      <p:cNvPr id="3690" name="Oval 537"/>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91" name="Oval 538"/>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92" name="Oval 539"/>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93" name="Oval 540"/>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94" name="Oval 541"/>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95" name="Oval 542"/>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96" name="Oval 543"/>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697" name="Oval 544"/>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707" name="Group 519"/>
                    <p:cNvGrpSpPr/>
                    <p:nvPr/>
                  </p:nvGrpSpPr>
                  <p:grpSpPr>
                    <a:xfrm>
                      <a:off x="221670" y="5558"/>
                      <a:ext cx="216137" cy="1562796"/>
                      <a:chOff x="0" y="0"/>
                      <a:chExt cx="216136" cy="1562795"/>
                    </a:xfrm>
                  </p:grpSpPr>
                  <p:sp>
                    <p:nvSpPr>
                      <p:cNvPr id="3699" name="Oval 529"/>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00" name="Oval 530"/>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01" name="Oval 531"/>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02" name="Oval 532"/>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03" name="Oval 533"/>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04" name="Oval 534"/>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05" name="Oval 535"/>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06" name="Oval 536"/>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716" name="Group 520"/>
                    <p:cNvGrpSpPr/>
                    <p:nvPr/>
                  </p:nvGrpSpPr>
                  <p:grpSpPr>
                    <a:xfrm>
                      <a:off x="698262" y="0"/>
                      <a:ext cx="216137" cy="1562796"/>
                      <a:chOff x="0" y="0"/>
                      <a:chExt cx="216136" cy="1562795"/>
                    </a:xfrm>
                  </p:grpSpPr>
                  <p:sp>
                    <p:nvSpPr>
                      <p:cNvPr id="3708" name="Oval 521"/>
                      <p:cNvSpPr/>
                      <p:nvPr/>
                    </p:nvSpPr>
                    <p:spPr>
                      <a:xfrm>
                        <a:off x="5549" y="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09" name="Oval 522"/>
                      <p:cNvSpPr/>
                      <p:nvPr/>
                    </p:nvSpPr>
                    <p:spPr>
                      <a:xfrm>
                        <a:off x="11091" y="20504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10" name="Oval 523"/>
                      <p:cNvSpPr/>
                      <p:nvPr/>
                    </p:nvSpPr>
                    <p:spPr>
                      <a:xfrm>
                        <a:off x="11083" y="38793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11" name="Oval 524"/>
                      <p:cNvSpPr/>
                      <p:nvPr/>
                    </p:nvSpPr>
                    <p:spPr>
                      <a:xfrm>
                        <a:off x="-1" y="57634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12" name="Oval 525"/>
                      <p:cNvSpPr/>
                      <p:nvPr/>
                    </p:nvSpPr>
                    <p:spPr>
                      <a:xfrm>
                        <a:off x="11085" y="786939"/>
                        <a:ext cx="199509" cy="199510"/>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13" name="Oval 526"/>
                      <p:cNvSpPr/>
                      <p:nvPr/>
                    </p:nvSpPr>
                    <p:spPr>
                      <a:xfrm>
                        <a:off x="16627" y="991984"/>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14" name="Oval 527"/>
                      <p:cNvSpPr/>
                      <p:nvPr/>
                    </p:nvSpPr>
                    <p:spPr>
                      <a:xfrm>
                        <a:off x="16619" y="1174870"/>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15" name="Oval 528"/>
                      <p:cNvSpPr/>
                      <p:nvPr/>
                    </p:nvSpPr>
                    <p:spPr>
                      <a:xfrm>
                        <a:off x="5535" y="1363288"/>
                        <a:ext cx="199509" cy="199509"/>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grpSp>
          </p:grpSp>
          <p:sp>
            <p:nvSpPr>
              <p:cNvPr id="3720" name="Straight Connector 555"/>
              <p:cNvSpPr/>
              <p:nvPr/>
            </p:nvSpPr>
            <p:spPr>
              <a:xfrm>
                <a:off x="11749880" y="56829"/>
                <a:ext cx="896513" cy="779883"/>
              </a:xfrm>
              <a:prstGeom prst="line">
                <a:avLst/>
              </a:prstGeom>
              <a:noFill/>
              <a:ln w="254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3721" name="Straight Connector 556"/>
              <p:cNvSpPr/>
              <p:nvPr/>
            </p:nvSpPr>
            <p:spPr>
              <a:xfrm flipV="1">
                <a:off x="11749866" y="865231"/>
                <a:ext cx="896527" cy="695962"/>
              </a:xfrm>
              <a:prstGeom prst="line">
                <a:avLst/>
              </a:prstGeom>
              <a:noFill/>
              <a:ln w="25400" cap="flat">
                <a:solidFill>
                  <a:srgbClr val="D0CECE"/>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3722" name="Oval 563"/>
              <p:cNvSpPr/>
              <p:nvPr/>
            </p:nvSpPr>
            <p:spPr>
              <a:xfrm>
                <a:off x="11804018" y="260488"/>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23" name="Oval 564"/>
              <p:cNvSpPr/>
              <p:nvPr/>
            </p:nvSpPr>
            <p:spPr>
              <a:xfrm>
                <a:off x="11827457" y="515380"/>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24" name="Oval 565"/>
              <p:cNvSpPr/>
              <p:nvPr/>
            </p:nvSpPr>
            <p:spPr>
              <a:xfrm>
                <a:off x="11827462" y="767384"/>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25" name="Oval 566"/>
              <p:cNvSpPr/>
              <p:nvPr/>
            </p:nvSpPr>
            <p:spPr>
              <a:xfrm>
                <a:off x="11805370" y="1025253"/>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26" name="Oval 567"/>
              <p:cNvSpPr/>
              <p:nvPr/>
            </p:nvSpPr>
            <p:spPr>
              <a:xfrm>
                <a:off x="12038058" y="482132"/>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27" name="Oval 568"/>
              <p:cNvSpPr/>
              <p:nvPr/>
            </p:nvSpPr>
            <p:spPr>
              <a:xfrm>
                <a:off x="12030988" y="720430"/>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28" name="Oval 569"/>
              <p:cNvSpPr/>
              <p:nvPr/>
            </p:nvSpPr>
            <p:spPr>
              <a:xfrm>
                <a:off x="12252688" y="659495"/>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29" name="Oval 570"/>
              <p:cNvSpPr/>
              <p:nvPr/>
            </p:nvSpPr>
            <p:spPr>
              <a:xfrm>
                <a:off x="12042316" y="931039"/>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30" name="Oval 571"/>
              <p:cNvSpPr/>
              <p:nvPr/>
            </p:nvSpPr>
            <p:spPr>
              <a:xfrm>
                <a:off x="11779082" y="1185276"/>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31" name="Oval 572"/>
              <p:cNvSpPr/>
              <p:nvPr/>
            </p:nvSpPr>
            <p:spPr>
              <a:xfrm>
                <a:off x="12287439" y="825709"/>
                <a:ext cx="221673" cy="221673"/>
              </a:xfrm>
              <a:prstGeom prst="ellipse">
                <a:avLst/>
              </a:prstGeom>
              <a:noFill/>
              <a:ln w="25400" cap="flat">
                <a:solidFill>
                  <a:srgbClr val="D0CECE"/>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736" name="Group 2"/>
            <p:cNvGrpSpPr/>
            <p:nvPr/>
          </p:nvGrpSpPr>
          <p:grpSpPr>
            <a:xfrm>
              <a:off x="5085855" y="393398"/>
              <a:ext cx="356253" cy="770317"/>
              <a:chOff x="0" y="0"/>
              <a:chExt cx="356251" cy="770316"/>
            </a:xfrm>
          </p:grpSpPr>
          <p:sp>
            <p:nvSpPr>
              <p:cNvPr id="3733" name="Freeform 1"/>
              <p:cNvSpPr/>
              <p:nvPr/>
            </p:nvSpPr>
            <p:spPr>
              <a:xfrm>
                <a:off x="-1" y="121924"/>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34" name="Freeform 554"/>
              <p:cNvSpPr/>
              <p:nvPr/>
            </p:nvSpPr>
            <p:spPr>
              <a:xfrm>
                <a:off x="189997" y="99793"/>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35" name="Freeform 557"/>
              <p:cNvSpPr/>
              <p:nvPr/>
            </p:nvSpPr>
            <p:spPr>
              <a:xfrm>
                <a:off x="60451" y="-1"/>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740" name="Group 558"/>
            <p:cNvGrpSpPr/>
            <p:nvPr/>
          </p:nvGrpSpPr>
          <p:grpSpPr>
            <a:xfrm>
              <a:off x="8242439" y="332409"/>
              <a:ext cx="354323" cy="770275"/>
              <a:chOff x="0" y="0"/>
              <a:chExt cx="354322" cy="770274"/>
            </a:xfrm>
          </p:grpSpPr>
          <p:sp>
            <p:nvSpPr>
              <p:cNvPr id="3737" name="Freeform 559"/>
              <p:cNvSpPr/>
              <p:nvPr/>
            </p:nvSpPr>
            <p:spPr>
              <a:xfrm>
                <a:off x="126969" y="121881"/>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38" name="Freeform 560"/>
              <p:cNvSpPr/>
              <p:nvPr/>
            </p:nvSpPr>
            <p:spPr>
              <a:xfrm>
                <a:off x="0" y="17947"/>
                <a:ext cx="166254"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39" name="Freeform 574"/>
              <p:cNvSpPr/>
              <p:nvPr/>
            </p:nvSpPr>
            <p:spPr>
              <a:xfrm>
                <a:off x="188068" y="-1"/>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nvGrpSpPr>
            <p:cNvPr id="3744" name="Group 575"/>
            <p:cNvGrpSpPr/>
            <p:nvPr/>
          </p:nvGrpSpPr>
          <p:grpSpPr>
            <a:xfrm>
              <a:off x="11584827" y="421102"/>
              <a:ext cx="406629" cy="755162"/>
              <a:chOff x="0" y="0"/>
              <a:chExt cx="406627" cy="755162"/>
            </a:xfrm>
          </p:grpSpPr>
          <p:sp>
            <p:nvSpPr>
              <p:cNvPr id="3741" name="Freeform 576"/>
              <p:cNvSpPr/>
              <p:nvPr/>
            </p:nvSpPr>
            <p:spPr>
              <a:xfrm>
                <a:off x="-1" y="91497"/>
                <a:ext cx="166255" cy="648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42" name="Freeform 577"/>
              <p:cNvSpPr/>
              <p:nvPr/>
            </p:nvSpPr>
            <p:spPr>
              <a:xfrm>
                <a:off x="88671" y="106769"/>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43" name="Freeform 578"/>
              <p:cNvSpPr/>
              <p:nvPr/>
            </p:nvSpPr>
            <p:spPr>
              <a:xfrm>
                <a:off x="240373" y="-1"/>
                <a:ext cx="166255" cy="648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cubicBezTo>
                      <a:pt x="11665" y="576"/>
                      <a:pt x="5505" y="786"/>
                      <a:pt x="2160" y="2215"/>
                    </a:cubicBezTo>
                    <a:cubicBezTo>
                      <a:pt x="989" y="2716"/>
                      <a:pt x="720" y="3323"/>
                      <a:pt x="0" y="3877"/>
                    </a:cubicBezTo>
                    <a:cubicBezTo>
                      <a:pt x="1958" y="7390"/>
                      <a:pt x="291" y="8382"/>
                      <a:pt x="10800" y="11077"/>
                    </a:cubicBezTo>
                    <a:lnTo>
                      <a:pt x="19440" y="13292"/>
                    </a:lnTo>
                    <a:cubicBezTo>
                      <a:pt x="20160" y="13846"/>
                      <a:pt x="21600" y="14370"/>
                      <a:pt x="21600" y="14954"/>
                    </a:cubicBezTo>
                    <a:cubicBezTo>
                      <a:pt x="21600" y="15217"/>
                      <a:pt x="18113" y="19440"/>
                      <a:pt x="17280" y="19938"/>
                    </a:cubicBezTo>
                    <a:cubicBezTo>
                      <a:pt x="16257" y="20550"/>
                      <a:pt x="12960" y="21600"/>
                      <a:pt x="12960" y="2160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grpSp>
      <p:sp>
        <p:nvSpPr>
          <p:cNvPr id="3746" name="TextBox 585"/>
          <p:cNvSpPr txBox="1"/>
          <p:nvPr/>
        </p:nvSpPr>
        <p:spPr>
          <a:xfrm>
            <a:off x="1088966" y="2611567"/>
            <a:ext cx="22308242" cy="331080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857250" marR="0" indent="-857250" defTabSz="821531">
              <a:lnSpc>
                <a:spcPct val="100000"/>
              </a:lnSpc>
              <a:spcBef>
                <a:spcPts val="5900"/>
              </a:spcBef>
              <a:buSzPct val="100000"/>
              <a:buFont typeface="Arial"/>
              <a:buChar char="•"/>
              <a:defRPr spc="0" sz="5400"/>
            </a:pPr>
            <a:r>
              <a:t>The HPLC pumps an increasing amount of organic solvent through the column</a:t>
            </a:r>
          </a:p>
          <a:p>
            <a:pPr marL="857250" marR="0" indent="-857250" defTabSz="821531">
              <a:lnSpc>
                <a:spcPct val="100000"/>
              </a:lnSpc>
              <a:buSzPct val="100000"/>
              <a:buFont typeface="Arial"/>
              <a:buChar char="•"/>
              <a:defRPr spc="0" sz="5400"/>
            </a:pPr>
            <a:r>
              <a:t>Hydrophilic peptides move through the column faster than hydrophobic ones</a:t>
            </a:r>
          </a:p>
        </p:txBody>
      </p:sp>
      <p:grpSp>
        <p:nvGrpSpPr>
          <p:cNvPr id="3754" name="Group 15"/>
          <p:cNvGrpSpPr/>
          <p:nvPr/>
        </p:nvGrpSpPr>
        <p:grpSpPr>
          <a:xfrm>
            <a:off x="5217387" y="9247030"/>
            <a:ext cx="12369313" cy="3675577"/>
            <a:chOff x="0" y="0"/>
            <a:chExt cx="12369312" cy="3675576"/>
          </a:xfrm>
        </p:grpSpPr>
        <p:grpSp>
          <p:nvGrpSpPr>
            <p:cNvPr id="3750" name="Group 9"/>
            <p:cNvGrpSpPr/>
            <p:nvPr/>
          </p:nvGrpSpPr>
          <p:grpSpPr>
            <a:xfrm>
              <a:off x="1845404" y="454305"/>
              <a:ext cx="8332181" cy="3221272"/>
              <a:chOff x="0" y="0"/>
              <a:chExt cx="8332180" cy="3221270"/>
            </a:xfrm>
          </p:grpSpPr>
          <p:sp>
            <p:nvSpPr>
              <p:cNvPr id="3747" name="Freeform 8"/>
              <p:cNvSpPr/>
              <p:nvPr/>
            </p:nvSpPr>
            <p:spPr>
              <a:xfrm rot="21300009">
                <a:off x="5775359" y="100134"/>
                <a:ext cx="2429800" cy="3021002"/>
              </a:xfrm>
              <a:custGeom>
                <a:avLst/>
                <a:gdLst/>
                <a:ahLst/>
                <a:cxnLst>
                  <a:cxn ang="0">
                    <a:pos x="wd2" y="hd2"/>
                  </a:cxn>
                  <a:cxn ang="5400000">
                    <a:pos x="wd2" y="hd2"/>
                  </a:cxn>
                  <a:cxn ang="10800000">
                    <a:pos x="wd2" y="hd2"/>
                  </a:cxn>
                  <a:cxn ang="16200000">
                    <a:pos x="wd2" y="hd2"/>
                  </a:cxn>
                </a:cxnLst>
                <a:rect l="0" t="0" r="r" b="b"/>
                <a:pathLst>
                  <a:path w="21249" h="20656" fill="norm" stroke="1" extrusionOk="0">
                    <a:moveTo>
                      <a:pt x="0" y="19133"/>
                    </a:moveTo>
                    <a:cubicBezTo>
                      <a:pt x="2631" y="20099"/>
                      <a:pt x="5262" y="21065"/>
                      <a:pt x="7685" y="17876"/>
                    </a:cubicBezTo>
                    <a:cubicBezTo>
                      <a:pt x="10108" y="14688"/>
                      <a:pt x="13188" y="-46"/>
                      <a:pt x="14538" y="1"/>
                    </a:cubicBezTo>
                    <a:cubicBezTo>
                      <a:pt x="15888" y="47"/>
                      <a:pt x="14746" y="14757"/>
                      <a:pt x="15785" y="18156"/>
                    </a:cubicBezTo>
                    <a:cubicBezTo>
                      <a:pt x="16823" y="21554"/>
                      <a:pt x="20769" y="20390"/>
                      <a:pt x="20769" y="20390"/>
                    </a:cubicBezTo>
                    <a:cubicBezTo>
                      <a:pt x="21600" y="20786"/>
                      <a:pt x="21185" y="20658"/>
                      <a:pt x="20769" y="20530"/>
                    </a:cubicBezTo>
                  </a:path>
                </a:pathLst>
              </a:custGeom>
              <a:noFill/>
              <a:ln w="25400" cap="flat">
                <a:solidFill>
                  <a:srgbClr val="42719B"/>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48" name="Freeform 586"/>
              <p:cNvSpPr/>
              <p:nvPr/>
            </p:nvSpPr>
            <p:spPr>
              <a:xfrm rot="21300009">
                <a:off x="3442511" y="1145357"/>
                <a:ext cx="974486" cy="1973893"/>
              </a:xfrm>
              <a:custGeom>
                <a:avLst/>
                <a:gdLst/>
                <a:ahLst/>
                <a:cxnLst>
                  <a:cxn ang="0">
                    <a:pos x="wd2" y="hd2"/>
                  </a:cxn>
                  <a:cxn ang="5400000">
                    <a:pos x="wd2" y="hd2"/>
                  </a:cxn>
                  <a:cxn ang="10800000">
                    <a:pos x="wd2" y="hd2"/>
                  </a:cxn>
                  <a:cxn ang="16200000">
                    <a:pos x="wd2" y="hd2"/>
                  </a:cxn>
                </a:cxnLst>
                <a:rect l="0" t="0" r="r" b="b"/>
                <a:pathLst>
                  <a:path w="21249" h="20656" fill="norm" stroke="1" extrusionOk="0">
                    <a:moveTo>
                      <a:pt x="0" y="19133"/>
                    </a:moveTo>
                    <a:cubicBezTo>
                      <a:pt x="2631" y="20099"/>
                      <a:pt x="5262" y="21065"/>
                      <a:pt x="7685" y="17876"/>
                    </a:cubicBezTo>
                    <a:cubicBezTo>
                      <a:pt x="10108" y="14688"/>
                      <a:pt x="13188" y="-46"/>
                      <a:pt x="14538" y="1"/>
                    </a:cubicBezTo>
                    <a:cubicBezTo>
                      <a:pt x="15888" y="47"/>
                      <a:pt x="14746" y="14757"/>
                      <a:pt x="15785" y="18156"/>
                    </a:cubicBezTo>
                    <a:cubicBezTo>
                      <a:pt x="16823" y="21554"/>
                      <a:pt x="20769" y="20390"/>
                      <a:pt x="20769" y="20390"/>
                    </a:cubicBezTo>
                    <a:cubicBezTo>
                      <a:pt x="21600" y="20786"/>
                      <a:pt x="21185" y="20658"/>
                      <a:pt x="20769" y="20530"/>
                    </a:cubicBezTo>
                  </a:path>
                </a:pathLst>
              </a:custGeom>
              <a:noFill/>
              <a:ln w="25400" cap="flat">
                <a:solidFill>
                  <a:srgbClr val="FF00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sp>
            <p:nvSpPr>
              <p:cNvPr id="3749" name="Freeform 587"/>
              <p:cNvSpPr/>
              <p:nvPr/>
            </p:nvSpPr>
            <p:spPr>
              <a:xfrm rot="21300009">
                <a:off x="103919" y="692802"/>
                <a:ext cx="1700942" cy="2459026"/>
              </a:xfrm>
              <a:custGeom>
                <a:avLst/>
                <a:gdLst/>
                <a:ahLst/>
                <a:cxnLst>
                  <a:cxn ang="0">
                    <a:pos x="wd2" y="hd2"/>
                  </a:cxn>
                  <a:cxn ang="5400000">
                    <a:pos x="wd2" y="hd2"/>
                  </a:cxn>
                  <a:cxn ang="10800000">
                    <a:pos x="wd2" y="hd2"/>
                  </a:cxn>
                  <a:cxn ang="16200000">
                    <a:pos x="wd2" y="hd2"/>
                  </a:cxn>
                </a:cxnLst>
                <a:rect l="0" t="0" r="r" b="b"/>
                <a:pathLst>
                  <a:path w="21249" h="20656" fill="norm" stroke="1" extrusionOk="0">
                    <a:moveTo>
                      <a:pt x="0" y="19133"/>
                    </a:moveTo>
                    <a:cubicBezTo>
                      <a:pt x="2631" y="20099"/>
                      <a:pt x="5262" y="21065"/>
                      <a:pt x="7685" y="17876"/>
                    </a:cubicBezTo>
                    <a:cubicBezTo>
                      <a:pt x="10108" y="14688"/>
                      <a:pt x="13188" y="-46"/>
                      <a:pt x="14538" y="1"/>
                    </a:cubicBezTo>
                    <a:cubicBezTo>
                      <a:pt x="15888" y="47"/>
                      <a:pt x="14746" y="14757"/>
                      <a:pt x="15785" y="18156"/>
                    </a:cubicBezTo>
                    <a:cubicBezTo>
                      <a:pt x="16823" y="21554"/>
                      <a:pt x="20769" y="20390"/>
                      <a:pt x="20769" y="20390"/>
                    </a:cubicBezTo>
                    <a:cubicBezTo>
                      <a:pt x="21600" y="20786"/>
                      <a:pt x="21185" y="20658"/>
                      <a:pt x="20769" y="20530"/>
                    </a:cubicBezTo>
                  </a:path>
                </a:pathLst>
              </a:custGeom>
              <a:noFill/>
              <a:ln w="25400" cap="flat">
                <a:solidFill>
                  <a:srgbClr val="FFFF00"/>
                </a:solidFill>
                <a:prstDash val="solid"/>
                <a:miter lim="8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sp>
          <p:nvSpPr>
            <p:cNvPr id="3751" name="Straight Connector 11"/>
            <p:cNvSpPr/>
            <p:nvPr/>
          </p:nvSpPr>
          <p:spPr>
            <a:xfrm flipV="1">
              <a:off x="-1" y="3467607"/>
              <a:ext cx="12369313" cy="23693"/>
            </a:xfrm>
            <a:prstGeom prst="line">
              <a:avLst/>
            </a:prstGeom>
            <a:noFill/>
            <a:ln w="508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3752" name="Straight Connector 588"/>
            <p:cNvSpPr/>
            <p:nvPr/>
          </p:nvSpPr>
          <p:spPr>
            <a:xfrm flipH="1" flipV="1">
              <a:off x="11055" y="0"/>
              <a:ext cx="27721" cy="3485842"/>
            </a:xfrm>
            <a:prstGeom prst="line">
              <a:avLst/>
            </a:prstGeom>
            <a:noFill/>
            <a:ln w="508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3753" name="Rectangle 13"/>
            <p:cNvSpPr/>
            <p:nvPr/>
          </p:nvSpPr>
          <p:spPr>
            <a:xfrm>
              <a:off x="1801091" y="3519094"/>
              <a:ext cx="8456789" cy="156483"/>
            </a:xfrm>
            <a:prstGeom prst="rect">
              <a:avLst/>
            </a:prstGeom>
            <a:solidFill>
              <a:srgbClr val="FFFFFF"/>
            </a:solidFill>
            <a:ln w="12700" cap="flat">
              <a:noFill/>
              <a:miter lim="400000"/>
            </a:ln>
            <a:effectLst/>
          </p:spPr>
          <p:txBody>
            <a:bodyPr wrap="square" lIns="91439" tIns="91439" rIns="91439" bIns="91439" numCol="1" anchor="ctr">
              <a:noAutofit/>
            </a:bodyPr>
            <a:lstStyle/>
            <a:p>
              <a:pPr marR="0" indent="0" algn="ctr" defTabSz="1828800">
                <a:lnSpc>
                  <a:spcPct val="100000"/>
                </a:lnSpc>
                <a:defRPr spc="0" sz="3600">
                  <a:solidFill>
                    <a:srgbClr val="FFFFFF"/>
                  </a:solidFill>
                  <a:latin typeface="Calibri"/>
                  <a:ea typeface="Calibri"/>
                  <a:cs typeface="Calibri"/>
                  <a:sym typeface="Calibri"/>
                </a:defRPr>
              </a:pPr>
            </a:p>
          </p:txBody>
        </p:sp>
      </p:grpSp>
      <p:sp>
        <p:nvSpPr>
          <p:cNvPr id="3755" name="TextBox 16"/>
          <p:cNvSpPr txBox="1"/>
          <p:nvPr/>
        </p:nvSpPr>
        <p:spPr>
          <a:xfrm rot="16200000">
            <a:off x="3837030" y="10672454"/>
            <a:ext cx="1806496" cy="640775"/>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marR="0" indent="0" defTabSz="1828800">
              <a:lnSpc>
                <a:spcPct val="100000"/>
              </a:lnSpc>
              <a:defRPr spc="0" sz="3600">
                <a:latin typeface="Calibri"/>
                <a:ea typeface="Calibri"/>
                <a:cs typeface="Calibri"/>
                <a:sym typeface="Calibri"/>
              </a:defRPr>
            </a:lvl1pPr>
          </a:lstStyle>
          <a:p>
            <a:pPr/>
            <a:r>
              <a:t>Intensity</a:t>
            </a:r>
          </a:p>
        </p:txBody>
      </p:sp>
      <p:sp>
        <p:nvSpPr>
          <p:cNvPr id="3756" name="TextBox 17"/>
          <p:cNvSpPr txBox="1"/>
          <p:nvPr/>
        </p:nvSpPr>
        <p:spPr>
          <a:xfrm>
            <a:off x="9253773" y="12982922"/>
            <a:ext cx="3035669" cy="640775"/>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marR="0" indent="0" defTabSz="1828800">
              <a:lnSpc>
                <a:spcPct val="100000"/>
              </a:lnSpc>
              <a:defRPr spc="0" sz="3600">
                <a:latin typeface="Calibri"/>
                <a:ea typeface="Calibri"/>
                <a:cs typeface="Calibri"/>
                <a:sym typeface="Calibri"/>
              </a:defRPr>
            </a:lvl1pPr>
          </a:lstStyle>
          <a:p>
            <a:pPr/>
            <a:r>
              <a:t>Retention Time</a:t>
            </a:r>
          </a:p>
        </p:txBody>
      </p:sp>
      <p:grpSp>
        <p:nvGrpSpPr>
          <p:cNvPr id="3760" name="Group 589"/>
          <p:cNvGrpSpPr/>
          <p:nvPr/>
        </p:nvGrpSpPr>
        <p:grpSpPr>
          <a:xfrm>
            <a:off x="18216106" y="6585503"/>
            <a:ext cx="5555849" cy="6528801"/>
            <a:chOff x="0" y="0"/>
            <a:chExt cx="5555848" cy="6528800"/>
          </a:xfrm>
        </p:grpSpPr>
        <p:sp>
          <p:nvSpPr>
            <p:cNvPr id="3757" name="TextBox 590"/>
            <p:cNvSpPr txBox="1"/>
            <p:nvPr/>
          </p:nvSpPr>
          <p:spPr>
            <a:xfrm>
              <a:off x="0" y="0"/>
              <a:ext cx="2588365" cy="60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821531">
                <a:lnSpc>
                  <a:spcPct val="100000"/>
                </a:lnSpc>
                <a:spcBef>
                  <a:spcPts val="4500"/>
                </a:spcBef>
                <a:defRPr spc="0" sz="3000"/>
              </a:lvl1pPr>
            </a:lstStyle>
            <a:p>
              <a:pPr/>
              <a:r>
                <a:t>To Mass Spec</a:t>
              </a:r>
            </a:p>
          </p:txBody>
        </p:sp>
        <p:pic>
          <p:nvPicPr>
            <p:cNvPr id="3758" name="Picture 4" descr="Picture 4"/>
            <p:cNvPicPr>
              <a:picLocks noChangeAspect="1"/>
            </p:cNvPicPr>
            <p:nvPr/>
          </p:nvPicPr>
          <p:blipFill>
            <a:blip r:embed="rId3">
              <a:extLst/>
            </a:blip>
            <a:stretch>
              <a:fillRect/>
            </a:stretch>
          </p:blipFill>
          <p:spPr>
            <a:xfrm>
              <a:off x="422490" y="2612170"/>
              <a:ext cx="5133359" cy="3916631"/>
            </a:xfrm>
            <a:prstGeom prst="rect">
              <a:avLst/>
            </a:prstGeom>
            <a:ln w="12700" cap="flat">
              <a:noFill/>
              <a:miter lim="400000"/>
            </a:ln>
            <a:effectLst/>
          </p:spPr>
        </p:pic>
        <p:sp>
          <p:nvSpPr>
            <p:cNvPr id="3759" name="Elbow Connector 592"/>
            <p:cNvSpPr/>
            <p:nvPr/>
          </p:nvSpPr>
          <p:spPr>
            <a:xfrm>
              <a:off x="89476" y="1159516"/>
              <a:ext cx="2899694" cy="1452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noFill/>
            <a:ln w="50800" cap="flat">
              <a:solidFill>
                <a:srgbClr val="000000"/>
              </a:solidFill>
              <a:prstDash val="solid"/>
              <a:miter lim="800000"/>
              <a:tailEnd type="triangle" w="med" len="med"/>
            </a:ln>
            <a:effectLst/>
          </p:spPr>
          <p:txBody>
            <a:bodyPr wrap="square" lIns="91439" tIns="91439" rIns="91439" bIns="91439" numCol="1" anchor="ctr">
              <a:noAutofit/>
            </a:bodyPr>
            <a:lstStyle/>
            <a:p>
              <a:pPr marR="0" indent="0" defTabSz="1828800">
                <a:lnSpc>
                  <a:spcPct val="100000"/>
                </a:lnSpc>
                <a:defRPr spc="0" sz="3600">
                  <a:latin typeface="Calibri"/>
                  <a:ea typeface="Calibri"/>
                  <a:cs typeface="Calibri"/>
                  <a:sym typeface="Calibri"/>
                </a:defRPr>
              </a:pPr>
            </a:p>
          </p:txBody>
        </p:sp>
      </p:grpSp>
      <p:grpSp>
        <p:nvGrpSpPr>
          <p:cNvPr id="3766" name="Group 593"/>
          <p:cNvGrpSpPr/>
          <p:nvPr/>
        </p:nvGrpSpPr>
        <p:grpSpPr>
          <a:xfrm>
            <a:off x="363832" y="6537035"/>
            <a:ext cx="3908908" cy="6577270"/>
            <a:chOff x="0" y="0"/>
            <a:chExt cx="3908907" cy="6577268"/>
          </a:xfrm>
        </p:grpSpPr>
        <p:grpSp>
          <p:nvGrpSpPr>
            <p:cNvPr id="3763" name="Group 594"/>
            <p:cNvGrpSpPr/>
            <p:nvPr/>
          </p:nvGrpSpPr>
          <p:grpSpPr>
            <a:xfrm>
              <a:off x="1174037" y="0"/>
              <a:ext cx="2734871" cy="955771"/>
              <a:chOff x="0" y="0"/>
              <a:chExt cx="2734869" cy="955770"/>
            </a:xfrm>
          </p:grpSpPr>
          <p:sp>
            <p:nvSpPr>
              <p:cNvPr id="3761" name="Straight Arrow Connector 597"/>
              <p:cNvSpPr/>
              <p:nvPr/>
            </p:nvSpPr>
            <p:spPr>
              <a:xfrm>
                <a:off x="1116134" y="955770"/>
                <a:ext cx="1618736" cy="1"/>
              </a:xfrm>
              <a:prstGeom prst="line">
                <a:avLst/>
              </a:prstGeom>
              <a:noFill/>
              <a:ln w="50800" cap="flat">
                <a:solidFill>
                  <a:srgbClr val="000000"/>
                </a:solidFill>
                <a:prstDash val="solid"/>
                <a:miter lim="800000"/>
                <a:tailEnd type="triangle" w="med" len="med"/>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sp>
            <p:nvSpPr>
              <p:cNvPr id="3762" name="TextBox 598"/>
              <p:cNvSpPr txBox="1"/>
              <p:nvPr/>
            </p:nvSpPr>
            <p:spPr>
              <a:xfrm>
                <a:off x="0" y="0"/>
                <a:ext cx="2206621" cy="60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marR="0" indent="0" defTabSz="821531">
                  <a:lnSpc>
                    <a:spcPct val="100000"/>
                  </a:lnSpc>
                  <a:spcBef>
                    <a:spcPts val="4500"/>
                  </a:spcBef>
                  <a:defRPr spc="0" sz="3000"/>
                </a:lvl1pPr>
              </a:lstStyle>
              <a:p>
                <a:pPr/>
                <a:r>
                  <a:t>From HPLC</a:t>
                </a:r>
              </a:p>
            </p:txBody>
          </p:sp>
        </p:grpSp>
        <p:pic>
          <p:nvPicPr>
            <p:cNvPr id="3764" name="Picture 2" descr="Picture 2"/>
            <p:cNvPicPr>
              <a:picLocks noChangeAspect="1"/>
            </p:cNvPicPr>
            <p:nvPr/>
          </p:nvPicPr>
          <p:blipFill>
            <a:blip r:embed="rId4">
              <a:extLst/>
            </a:blip>
            <a:stretch>
              <a:fillRect/>
            </a:stretch>
          </p:blipFill>
          <p:spPr>
            <a:xfrm>
              <a:off x="0" y="2135170"/>
              <a:ext cx="3751770" cy="4442099"/>
            </a:xfrm>
            <a:prstGeom prst="rect">
              <a:avLst/>
            </a:prstGeom>
            <a:ln w="12700" cap="flat">
              <a:noFill/>
              <a:miter lim="400000"/>
            </a:ln>
            <a:effectLst/>
          </p:spPr>
        </p:pic>
        <p:sp>
          <p:nvSpPr>
            <p:cNvPr id="3765" name="Straight Connector 596"/>
            <p:cNvSpPr/>
            <p:nvPr/>
          </p:nvSpPr>
          <p:spPr>
            <a:xfrm flipH="1">
              <a:off x="2290171" y="955770"/>
              <a:ext cx="1" cy="1371795"/>
            </a:xfrm>
            <a:prstGeom prst="line">
              <a:avLst/>
            </a:prstGeom>
            <a:noFill/>
            <a:ln w="50800" cap="flat">
              <a:solidFill>
                <a:srgbClr val="000000"/>
              </a:solidFill>
              <a:prstDash val="solid"/>
              <a:miter lim="800000"/>
            </a:ln>
            <a:effectLst/>
          </p:spPr>
          <p:txBody>
            <a:bodyPr wrap="square" lIns="91439" tIns="91439" rIns="91439" bIns="91439" numCol="1" anchor="t">
              <a:noAutofit/>
            </a:bodyPr>
            <a:lstStyle/>
            <a:p>
              <a:pPr marR="0" indent="0" defTabSz="1828800">
                <a:lnSpc>
                  <a:spcPct val="100000"/>
                </a:lnSpc>
                <a:defRPr spc="0" sz="3600">
                  <a:latin typeface="Calibri"/>
                  <a:ea typeface="Calibri"/>
                  <a:cs typeface="Calibri"/>
                  <a:sym typeface="Calibri"/>
                </a:defRPr>
              </a:pPr>
            </a:p>
          </p:txBody>
        </p:sp>
      </p:grpSp>
      <p:grpSp>
        <p:nvGrpSpPr>
          <p:cNvPr id="3769" name="Group"/>
          <p:cNvGrpSpPr/>
          <p:nvPr/>
        </p:nvGrpSpPr>
        <p:grpSpPr>
          <a:xfrm>
            <a:off x="21293247" y="118785"/>
            <a:ext cx="2964014" cy="980138"/>
            <a:chOff x="0" y="0"/>
            <a:chExt cx="2964012" cy="980137"/>
          </a:xfrm>
        </p:grpSpPr>
        <p:pic>
          <p:nvPicPr>
            <p:cNvPr id="3767" name="image.png" descr="image.png"/>
            <p:cNvPicPr>
              <a:picLocks noChangeAspect="1"/>
            </p:cNvPicPr>
            <p:nvPr/>
          </p:nvPicPr>
          <p:blipFill>
            <a:blip r:embed="rId5">
              <a:extLst/>
            </a:blip>
            <a:srcRect l="755" t="21951" r="58673" b="13019"/>
            <a:stretch>
              <a:fillRect/>
            </a:stretch>
          </p:blipFill>
          <p:spPr>
            <a:xfrm>
              <a:off x="29384" y="0"/>
              <a:ext cx="2905058" cy="657087"/>
            </a:xfrm>
            <a:prstGeom prst="rect">
              <a:avLst/>
            </a:prstGeom>
            <a:ln w="12700" cap="flat">
              <a:noFill/>
              <a:miter lim="400000"/>
            </a:ln>
            <a:effectLst/>
          </p:spPr>
        </p:pic>
        <p:pic>
          <p:nvPicPr>
            <p:cNvPr id="3768" name="image.png" descr="image.png"/>
            <p:cNvPicPr>
              <a:picLocks noChangeAspect="1"/>
            </p:cNvPicPr>
            <p:nvPr/>
          </p:nvPicPr>
          <p:blipFill>
            <a:blip r:embed="rId5">
              <a:extLst/>
            </a:blip>
            <a:srcRect l="58605" t="42052" r="0" b="28455"/>
            <a:stretch>
              <a:fillRect/>
            </a:stretch>
          </p:blipFill>
          <p:spPr>
            <a:xfrm>
              <a:off x="0" y="682135"/>
              <a:ext cx="2964013" cy="298003"/>
            </a:xfrm>
            <a:prstGeom prst="rect">
              <a:avLst/>
            </a:prstGeom>
            <a:ln w="12700" cap="flat">
              <a:noFill/>
              <a:miter lim="400000"/>
            </a:ln>
            <a:effectLst/>
          </p:spPr>
        </p:pic>
      </p:grpSp>
      <p:sp>
        <p:nvSpPr>
          <p:cNvPr id="3770"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771" name="TextBox 561"/>
          <p:cNvSpPr txBox="1"/>
          <p:nvPr/>
        </p:nvSpPr>
        <p:spPr>
          <a:xfrm>
            <a:off x="777241" y="590550"/>
            <a:ext cx="22619969" cy="130617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marR="0" indent="15411" algn="ctr">
              <a:lnSpc>
                <a:spcPct val="100000"/>
              </a:lnSpc>
              <a:defRPr spc="0" sz="7800"/>
            </a:lvl1pPr>
          </a:lstStyle>
          <a:p>
            <a:pPr/>
            <a:r>
              <a:t>Peptide separation using C18 columns</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5" name="Measure the mass of peptides using a mass spectrometer…"/>
          <p:cNvSpPr txBox="1"/>
          <p:nvPr>
            <p:ph type="body" idx="4294967295"/>
          </p:nvPr>
        </p:nvSpPr>
        <p:spPr>
          <a:xfrm>
            <a:off x="710074" y="929428"/>
            <a:ext cx="22963852" cy="8446802"/>
          </a:xfrm>
          <a:prstGeom prst="rect">
            <a:avLst/>
          </a:prstGeom>
        </p:spPr>
        <p:txBody>
          <a:bodyPr/>
          <a:lstStyle/>
          <a:p>
            <a:pPr marL="1071562" indent="-1071562">
              <a:spcBef>
                <a:spcPts val="1600"/>
              </a:spcBef>
              <a:buSzPct val="100000"/>
              <a:buAutoNum type="arabicPeriod" startAt="1"/>
            </a:pPr>
          </a:p>
          <a:p>
            <a:pPr marL="1071562" indent="-1071562">
              <a:spcBef>
                <a:spcPts val="1600"/>
              </a:spcBef>
              <a:buSzPct val="100000"/>
              <a:buAutoNum type="arabicPeriod" startAt="2"/>
            </a:pPr>
          </a:p>
          <a:p>
            <a:pPr marL="1071562" indent="-1071562">
              <a:spcBef>
                <a:spcPts val="1600"/>
              </a:spcBef>
              <a:buSzPct val="100000"/>
              <a:buAutoNum type="arabicPeriod" startAt="3"/>
            </a:pPr>
          </a:p>
          <a:p>
            <a:pPr marL="1071562" indent="-1071562">
              <a:spcBef>
                <a:spcPts val="1600"/>
              </a:spcBef>
              <a:buSzPct val="100000"/>
              <a:buAutoNum type="arabicPeriod" startAt="4"/>
            </a:pPr>
          </a:p>
          <a:p>
            <a:pPr marL="1071562" indent="-1071562">
              <a:spcBef>
                <a:spcPts val="1600"/>
              </a:spcBef>
              <a:buSzPct val="100000"/>
              <a:buAutoNum type="arabicPeriod" startAt="5"/>
            </a:pPr>
          </a:p>
          <a:p>
            <a:pPr marL="1071562" indent="-1071562">
              <a:spcBef>
                <a:spcPts val="1600"/>
              </a:spcBef>
              <a:buSzPct val="100000"/>
              <a:buAutoNum type="arabicPeriod" startAt="6"/>
            </a:pPr>
            <a:r>
              <a:t>Measure the mass of peptides using a mass spectrometer</a:t>
            </a:r>
          </a:p>
          <a:p>
            <a:pPr marL="1071562" indent="-1071562">
              <a:spcBef>
                <a:spcPts val="1600"/>
              </a:spcBef>
              <a:buSzPct val="100000"/>
              <a:buAutoNum type="arabicPeriod" startAt="6"/>
            </a:pPr>
            <a:r>
              <a:t>Isolate and fragment the peptides in the mass spectrometer</a:t>
            </a:r>
          </a:p>
          <a:p>
            <a:pPr marL="1071562" indent="-1071562">
              <a:spcBef>
                <a:spcPts val="1600"/>
              </a:spcBef>
              <a:buSzPct val="100000"/>
              <a:buAutoNum type="arabicPeriod" startAt="6"/>
            </a:pPr>
            <a:r>
              <a:t>Measure the mass of the fragments</a:t>
            </a:r>
          </a:p>
        </p:txBody>
      </p:sp>
      <p:sp>
        <p:nvSpPr>
          <p:cNvPr id="3776" name="Mass spectrometer data acquisition"/>
          <p:cNvSpPr txBox="1"/>
          <p:nvPr>
            <p:ph type="title"/>
          </p:nvPr>
        </p:nvSpPr>
        <p:spPr>
          <a:prstGeom prst="rect">
            <a:avLst/>
          </a:prstGeom>
        </p:spPr>
        <p:txBody>
          <a:bodyPr/>
          <a:lstStyle>
            <a:lvl1pPr indent="14178" defTabSz="1020840">
              <a:defRPr sz="7176"/>
            </a:lvl1pPr>
          </a:lstStyle>
          <a:p>
            <a:pPr/>
            <a:r>
              <a:t>Mass spectrometer data acquisition</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0" name="Mass spectrometer data acquisition"/>
          <p:cNvSpPr txBox="1"/>
          <p:nvPr>
            <p:ph type="title"/>
          </p:nvPr>
        </p:nvSpPr>
        <p:spPr>
          <a:prstGeom prst="rect">
            <a:avLst/>
          </a:prstGeom>
        </p:spPr>
        <p:txBody>
          <a:bodyPr/>
          <a:lstStyle>
            <a:lvl1pPr indent="14178" defTabSz="1020840">
              <a:defRPr sz="7176"/>
            </a:lvl1pPr>
          </a:lstStyle>
          <a:p>
            <a:pPr/>
            <a:r>
              <a:t>Mass spectrometer data acquisition</a:t>
            </a:r>
          </a:p>
        </p:txBody>
      </p:sp>
      <p:sp>
        <p:nvSpPr>
          <p:cNvPr id="3781" name="Data-Dependent Acquisition (DDA)"/>
          <p:cNvSpPr txBox="1"/>
          <p:nvPr/>
        </p:nvSpPr>
        <p:spPr>
          <a:xfrm>
            <a:off x="7610795" y="2796256"/>
            <a:ext cx="9162411" cy="8214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Data-Dependent Acquisition (DDA)</a:t>
            </a:r>
          </a:p>
        </p:txBody>
      </p:sp>
      <p:pic>
        <p:nvPicPr>
          <p:cNvPr id="3782" name="DDA method.pdf" descr="DDA method.pdf"/>
          <p:cNvPicPr>
            <a:picLocks noChangeAspect="1"/>
          </p:cNvPicPr>
          <p:nvPr/>
        </p:nvPicPr>
        <p:blipFill>
          <a:blip r:embed="rId3">
            <a:extLst/>
          </a:blip>
          <a:srcRect l="0" t="45983" r="79511" b="8348"/>
          <a:stretch>
            <a:fillRect/>
          </a:stretch>
        </p:blipFill>
        <p:spPr>
          <a:xfrm>
            <a:off x="5211561" y="3352067"/>
            <a:ext cx="12798091" cy="10043430"/>
          </a:xfrm>
          <a:prstGeom prst="rect">
            <a:avLst/>
          </a:prstGeom>
          <a:ln w="12700">
            <a:miter lim="400000"/>
          </a:ln>
        </p:spPr>
      </p:pic>
      <p:sp>
        <p:nvSpPr>
          <p:cNvPr id="3783" name="Rectangle"/>
          <p:cNvSpPr/>
          <p:nvPr/>
        </p:nvSpPr>
        <p:spPr>
          <a:xfrm>
            <a:off x="6244682" y="4848807"/>
            <a:ext cx="12001305" cy="8365394"/>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87" name="Image" descr="Image"/>
          <p:cNvPicPr>
            <a:picLocks noChangeAspect="1"/>
          </p:cNvPicPr>
          <p:nvPr/>
        </p:nvPicPr>
        <p:blipFill>
          <a:blip r:embed="rId3">
            <a:extLst/>
          </a:blip>
          <a:stretch>
            <a:fillRect/>
          </a:stretch>
        </p:blipFill>
        <p:spPr>
          <a:xfrm>
            <a:off x="751572" y="4037181"/>
            <a:ext cx="17076991" cy="9593320"/>
          </a:xfrm>
          <a:prstGeom prst="rect">
            <a:avLst/>
          </a:prstGeom>
          <a:ln w="12700">
            <a:miter lim="400000"/>
          </a:ln>
        </p:spPr>
      </p:pic>
      <p:sp>
        <p:nvSpPr>
          <p:cNvPr id="3788" name="“MS1” Scan…"/>
          <p:cNvSpPr txBox="1"/>
          <p:nvPr/>
        </p:nvSpPr>
        <p:spPr>
          <a:xfrm>
            <a:off x="18305265" y="6560074"/>
            <a:ext cx="5338590" cy="26096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defTabSz="821531">
              <a:lnSpc>
                <a:spcPct val="100000"/>
              </a:lnSpc>
              <a:spcBef>
                <a:spcPts val="500"/>
              </a:spcBef>
              <a:defRPr spc="0" sz="5400"/>
            </a:pPr>
            <a:r>
              <a:t>“MS1” Scan</a:t>
            </a:r>
          </a:p>
          <a:p>
            <a:pPr marR="0" indent="0" defTabSz="821531">
              <a:lnSpc>
                <a:spcPct val="100000"/>
              </a:lnSpc>
              <a:spcBef>
                <a:spcPts val="500"/>
              </a:spcBef>
              <a:defRPr spc="0" sz="5400"/>
            </a:pPr>
            <a:r>
              <a:t>“Precursor” Scan</a:t>
            </a:r>
          </a:p>
          <a:p>
            <a:pPr marR="0" indent="0" defTabSz="821531">
              <a:lnSpc>
                <a:spcPct val="100000"/>
              </a:lnSpc>
              <a:spcBef>
                <a:spcPts val="500"/>
              </a:spcBef>
              <a:defRPr spc="0" sz="5400"/>
            </a:pPr>
            <a:r>
              <a:t>“Full” Scan</a:t>
            </a:r>
          </a:p>
        </p:txBody>
      </p:sp>
      <p:sp>
        <p:nvSpPr>
          <p:cNvPr id="3789" name="Mass spectrometer data acquisition (DDA)"/>
          <p:cNvSpPr txBox="1"/>
          <p:nvPr>
            <p:ph type="title"/>
          </p:nvPr>
        </p:nvSpPr>
        <p:spPr>
          <a:prstGeom prst="rect">
            <a:avLst/>
          </a:prstGeom>
        </p:spPr>
        <p:txBody>
          <a:bodyPr/>
          <a:lstStyle>
            <a:lvl1pPr indent="14178" defTabSz="1020840">
              <a:defRPr sz="7176"/>
            </a:lvl1pPr>
          </a:lstStyle>
          <a:p>
            <a:pPr/>
            <a:r>
              <a:t>Mass spectrometer data acquisition (DDA)</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93" name="DDA method.pdf" descr="DDA method.pdf"/>
          <p:cNvPicPr>
            <a:picLocks noChangeAspect="1"/>
          </p:cNvPicPr>
          <p:nvPr/>
        </p:nvPicPr>
        <p:blipFill>
          <a:blip r:embed="rId3">
            <a:extLst/>
          </a:blip>
          <a:srcRect l="0" t="45983" r="79511" b="8348"/>
          <a:stretch>
            <a:fillRect/>
          </a:stretch>
        </p:blipFill>
        <p:spPr>
          <a:xfrm>
            <a:off x="4355932" y="2237156"/>
            <a:ext cx="14211925" cy="11152951"/>
          </a:xfrm>
          <a:prstGeom prst="rect">
            <a:avLst/>
          </a:prstGeom>
          <a:ln w="12700">
            <a:miter lim="400000"/>
          </a:ln>
        </p:spPr>
      </p:pic>
      <p:sp>
        <p:nvSpPr>
          <p:cNvPr id="3794" name="Rectangle"/>
          <p:cNvSpPr/>
          <p:nvPr/>
        </p:nvSpPr>
        <p:spPr>
          <a:xfrm>
            <a:off x="5461326" y="4463563"/>
            <a:ext cx="13048445" cy="8204262"/>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795" name="Mass spectrometer data acquisition (DDA)"/>
          <p:cNvSpPr txBox="1"/>
          <p:nvPr>
            <p:ph type="title"/>
          </p:nvPr>
        </p:nvSpPr>
        <p:spPr>
          <a:prstGeom prst="rect">
            <a:avLst/>
          </a:prstGeom>
        </p:spPr>
        <p:txBody>
          <a:bodyPr/>
          <a:lstStyle>
            <a:lvl1pPr indent="14178" defTabSz="1020840">
              <a:defRPr sz="7176"/>
            </a:lvl1pPr>
          </a:lstStyle>
          <a:p>
            <a:pPr/>
            <a:r>
              <a:t>Mass spectrometer data acquisition (DDA)</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Proteins are what do the real work…"/>
          <p:cNvSpPr txBox="1"/>
          <p:nvPr>
            <p:ph type="body" idx="1"/>
          </p:nvPr>
        </p:nvSpPr>
        <p:spPr>
          <a:xfrm>
            <a:off x="2143247" y="3643312"/>
            <a:ext cx="20097506" cy="8840392"/>
          </a:xfrm>
          <a:prstGeom prst="rect">
            <a:avLst/>
          </a:prstGeom>
        </p:spPr>
        <p:txBody>
          <a:bodyPr/>
          <a:lstStyle/>
          <a:p>
            <a:pPr marL="585073" indent="-585073" defTabSz="640794">
              <a:spcBef>
                <a:spcPts val="4600"/>
              </a:spcBef>
              <a:defRPr sz="4212"/>
            </a:pPr>
            <a:r>
              <a:t>Proteins are what do the real work</a:t>
            </a:r>
          </a:p>
          <a:p>
            <a:pPr marL="585073" indent="-585073" defTabSz="640794">
              <a:spcBef>
                <a:spcPts val="4600"/>
              </a:spcBef>
              <a:defRPr sz="4212"/>
            </a:pPr>
            <a:r>
              <a:t>There are many disconnects between DNA, RNA, and protein</a:t>
            </a:r>
          </a:p>
          <a:p>
            <a:pPr lvl="4" marL="1971912" indent="-585073" defTabSz="640794">
              <a:spcBef>
                <a:spcPts val="1400"/>
              </a:spcBef>
              <a:defRPr sz="4212"/>
            </a:pPr>
            <a:r>
              <a:t>Alternative splicing</a:t>
            </a:r>
          </a:p>
          <a:p>
            <a:pPr lvl="4" marL="1971912" indent="-585073" defTabSz="640794">
              <a:spcBef>
                <a:spcPts val="1400"/>
              </a:spcBef>
              <a:defRPr sz="4212"/>
            </a:pPr>
            <a:r>
              <a:t>Nonsense mediated decay</a:t>
            </a:r>
          </a:p>
          <a:p>
            <a:pPr lvl="4" marL="1971912" indent="-585073" defTabSz="640794">
              <a:spcBef>
                <a:spcPts val="1400"/>
              </a:spcBef>
              <a:defRPr sz="4212"/>
            </a:pPr>
            <a:r>
              <a:t>Post-translational modifications</a:t>
            </a:r>
          </a:p>
          <a:p>
            <a:pPr lvl="4" marL="1971912" indent="-585073" defTabSz="640794">
              <a:spcBef>
                <a:spcPts val="1400"/>
              </a:spcBef>
              <a:defRPr sz="4212"/>
            </a:pPr>
            <a:r>
              <a:t>Protein synthesis and degradation</a:t>
            </a:r>
          </a:p>
          <a:p>
            <a:pPr lvl="4" marL="585073" indent="-585073" defTabSz="640794">
              <a:spcBef>
                <a:spcPts val="4600"/>
              </a:spcBef>
              <a:defRPr sz="4212"/>
            </a:pPr>
            <a:r>
              <a:t>Measuring just nucleic acids does not inform us on:</a:t>
            </a:r>
          </a:p>
          <a:p>
            <a:pPr lvl="5" marL="1968743" indent="-585073" defTabSz="640794">
              <a:spcBef>
                <a:spcPts val="1400"/>
              </a:spcBef>
              <a:defRPr sz="4212"/>
            </a:pPr>
            <a:r>
              <a:t>Where the protein is</a:t>
            </a:r>
          </a:p>
          <a:p>
            <a:pPr lvl="5" marL="1968743" indent="-585073" defTabSz="640794">
              <a:spcBef>
                <a:spcPts val="1400"/>
              </a:spcBef>
              <a:defRPr sz="4212"/>
            </a:pPr>
            <a:r>
              <a:t>How much of the protein there is</a:t>
            </a:r>
          </a:p>
          <a:p>
            <a:pPr lvl="5" marL="1968743" indent="-585073" defTabSz="640794">
              <a:spcBef>
                <a:spcPts val="1400"/>
              </a:spcBef>
              <a:defRPr sz="4212"/>
            </a:pPr>
            <a:r>
              <a:t>How rapidly that protein is turned over (my specialty)</a:t>
            </a:r>
          </a:p>
        </p:txBody>
      </p:sp>
      <p:grpSp>
        <p:nvGrpSpPr>
          <p:cNvPr id="258" name="Group"/>
          <p:cNvGrpSpPr/>
          <p:nvPr/>
        </p:nvGrpSpPr>
        <p:grpSpPr>
          <a:xfrm>
            <a:off x="21293247" y="118785"/>
            <a:ext cx="2964014" cy="980138"/>
            <a:chOff x="0" y="0"/>
            <a:chExt cx="2964012" cy="980137"/>
          </a:xfrm>
        </p:grpSpPr>
        <p:pic>
          <p:nvPicPr>
            <p:cNvPr id="256"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257"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25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260"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So why measure at the protein pevel?</a:t>
            </a:r>
          </a:p>
        </p:txBody>
      </p:sp>
      <p:sp>
        <p:nvSpPr>
          <p:cNvPr id="261" name="Rectangle"/>
          <p:cNvSpPr/>
          <p:nvPr/>
        </p:nvSpPr>
        <p:spPr>
          <a:xfrm>
            <a:off x="1592834" y="8736005"/>
            <a:ext cx="20787427" cy="4568772"/>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9" name="Rectangle"/>
          <p:cNvSpPr/>
          <p:nvPr/>
        </p:nvSpPr>
        <p:spPr>
          <a:xfrm>
            <a:off x="6244682" y="8377577"/>
            <a:ext cx="12001305" cy="4836624"/>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800" name="Mass spectrometer data acquisition (DDA)"/>
          <p:cNvSpPr txBox="1"/>
          <p:nvPr>
            <p:ph type="title"/>
          </p:nvPr>
        </p:nvSpPr>
        <p:spPr>
          <a:prstGeom prst="rect">
            <a:avLst/>
          </a:prstGeom>
        </p:spPr>
        <p:txBody>
          <a:bodyPr/>
          <a:lstStyle>
            <a:lvl1pPr indent="14178" defTabSz="1020840">
              <a:defRPr sz="7176"/>
            </a:lvl1pPr>
          </a:lstStyle>
          <a:p>
            <a:pPr/>
            <a:r>
              <a:t>Mass spectrometer data acquisition (DDA)</a:t>
            </a:r>
          </a:p>
        </p:txBody>
      </p:sp>
      <p:pic>
        <p:nvPicPr>
          <p:cNvPr id="3801" name="DDA method.pdf" descr="DDA method.pdf"/>
          <p:cNvPicPr>
            <a:picLocks noChangeAspect="1"/>
          </p:cNvPicPr>
          <p:nvPr/>
        </p:nvPicPr>
        <p:blipFill>
          <a:blip r:embed="rId3">
            <a:extLst/>
          </a:blip>
          <a:srcRect l="0" t="45983" r="79511" b="8348"/>
          <a:stretch>
            <a:fillRect/>
          </a:stretch>
        </p:blipFill>
        <p:spPr>
          <a:xfrm>
            <a:off x="4355932" y="2237156"/>
            <a:ext cx="14211925" cy="11152951"/>
          </a:xfrm>
          <a:prstGeom prst="rect">
            <a:avLst/>
          </a:prstGeom>
          <a:ln w="12700">
            <a:miter lim="400000"/>
          </a:ln>
        </p:spPr>
      </p:pic>
      <p:sp>
        <p:nvSpPr>
          <p:cNvPr id="3802" name="Rectangle"/>
          <p:cNvSpPr/>
          <p:nvPr/>
        </p:nvSpPr>
        <p:spPr>
          <a:xfrm>
            <a:off x="5461326" y="7831201"/>
            <a:ext cx="13048445" cy="4836624"/>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6" name="“MS2” Scan…"/>
          <p:cNvSpPr txBox="1"/>
          <p:nvPr/>
        </p:nvSpPr>
        <p:spPr>
          <a:xfrm>
            <a:off x="16864965" y="10775219"/>
            <a:ext cx="3014007" cy="105751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R="0" indent="0" defTabSz="821531">
              <a:lnSpc>
                <a:spcPct val="100000"/>
              </a:lnSpc>
              <a:spcBef>
                <a:spcPts val="500"/>
              </a:spcBef>
              <a:defRPr spc="0" sz="3000"/>
            </a:pPr>
            <a:r>
              <a:t>“MS2” Scan</a:t>
            </a:r>
          </a:p>
          <a:p>
            <a:pPr marR="0" indent="0" defTabSz="821531">
              <a:lnSpc>
                <a:spcPct val="100000"/>
              </a:lnSpc>
              <a:spcBef>
                <a:spcPts val="500"/>
              </a:spcBef>
              <a:defRPr spc="0" sz="3000"/>
            </a:pPr>
            <a:r>
              <a:t>“Fragment” Scan</a:t>
            </a:r>
          </a:p>
        </p:txBody>
      </p:sp>
      <p:pic>
        <p:nvPicPr>
          <p:cNvPr id="3807" name="Image" descr="Image"/>
          <p:cNvPicPr>
            <a:picLocks noChangeAspect="1"/>
          </p:cNvPicPr>
          <p:nvPr/>
        </p:nvPicPr>
        <p:blipFill>
          <a:blip r:embed="rId3">
            <a:extLst/>
          </a:blip>
          <a:stretch>
            <a:fillRect/>
          </a:stretch>
        </p:blipFill>
        <p:spPr>
          <a:xfrm>
            <a:off x="7446233" y="2796256"/>
            <a:ext cx="9419400" cy="10748249"/>
          </a:xfrm>
          <a:prstGeom prst="rect">
            <a:avLst/>
          </a:prstGeom>
          <a:ln w="12700">
            <a:miter lim="400000"/>
          </a:ln>
        </p:spPr>
      </p:pic>
      <p:sp>
        <p:nvSpPr>
          <p:cNvPr id="3808" name="Mass spectrometer data acquisition (DDA)"/>
          <p:cNvSpPr txBox="1"/>
          <p:nvPr>
            <p:ph type="title"/>
          </p:nvPr>
        </p:nvSpPr>
        <p:spPr>
          <a:prstGeom prst="rect">
            <a:avLst/>
          </a:prstGeom>
        </p:spPr>
        <p:txBody>
          <a:bodyPr/>
          <a:lstStyle>
            <a:lvl1pPr indent="14178" defTabSz="1020840">
              <a:defRPr sz="7176"/>
            </a:lvl1pPr>
          </a:lstStyle>
          <a:p>
            <a:pPr/>
            <a:r>
              <a:t>Mass spectrometer data acquisition (DDA)</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2" name="Image" descr="Image"/>
          <p:cNvPicPr>
            <a:picLocks noChangeAspect="1"/>
          </p:cNvPicPr>
          <p:nvPr/>
        </p:nvPicPr>
        <p:blipFill>
          <a:blip r:embed="rId3">
            <a:extLst/>
          </a:blip>
          <a:stretch>
            <a:fillRect/>
          </a:stretch>
        </p:blipFill>
        <p:spPr>
          <a:xfrm>
            <a:off x="653236" y="4953013"/>
            <a:ext cx="23005394" cy="6552156"/>
          </a:xfrm>
          <a:prstGeom prst="rect">
            <a:avLst/>
          </a:prstGeom>
          <a:ln w="12700">
            <a:miter lim="400000"/>
          </a:ln>
        </p:spPr>
      </p:pic>
      <p:sp>
        <p:nvSpPr>
          <p:cNvPr id="3813" name="Mass spectrometer data acquisition (DDA)"/>
          <p:cNvSpPr txBox="1"/>
          <p:nvPr>
            <p:ph type="title"/>
          </p:nvPr>
        </p:nvSpPr>
        <p:spPr>
          <a:prstGeom prst="rect">
            <a:avLst/>
          </a:prstGeom>
        </p:spPr>
        <p:txBody>
          <a:bodyPr/>
          <a:lstStyle>
            <a:lvl1pPr indent="14178" defTabSz="1020840">
              <a:defRPr sz="7176"/>
            </a:lvl1pPr>
          </a:lstStyle>
          <a:p>
            <a:pPr/>
            <a:r>
              <a:t>Mass spectrometer data acquisition (DDA)</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859" name="Group"/>
          <p:cNvGrpSpPr/>
          <p:nvPr/>
        </p:nvGrpSpPr>
        <p:grpSpPr>
          <a:xfrm>
            <a:off x="575688" y="3910181"/>
            <a:ext cx="23160489" cy="7724721"/>
            <a:chOff x="0" y="0"/>
            <a:chExt cx="23160487" cy="7724719"/>
          </a:xfrm>
        </p:grpSpPr>
        <p:grpSp>
          <p:nvGrpSpPr>
            <p:cNvPr id="3824" name="object 4"/>
            <p:cNvGrpSpPr/>
            <p:nvPr/>
          </p:nvGrpSpPr>
          <p:grpSpPr>
            <a:xfrm>
              <a:off x="12538905" y="2105144"/>
              <a:ext cx="10621583" cy="4743568"/>
              <a:chOff x="0" y="0"/>
              <a:chExt cx="10621581" cy="4743567"/>
            </a:xfrm>
          </p:grpSpPr>
          <p:sp>
            <p:nvSpPr>
              <p:cNvPr id="3817" name="object 5"/>
              <p:cNvSpPr/>
              <p:nvPr/>
            </p:nvSpPr>
            <p:spPr>
              <a:xfrm flipH="1" flipV="1">
                <a:off x="6" y="4653914"/>
                <a:ext cx="10621576" cy="4"/>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18" name="object 6"/>
              <p:cNvSpPr/>
              <p:nvPr/>
            </p:nvSpPr>
            <p:spPr>
              <a:xfrm flipH="1">
                <a:off x="-1" y="0"/>
                <a:ext cx="4" cy="4653890"/>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19" name="object 7"/>
              <p:cNvSpPr/>
              <p:nvPr/>
            </p:nvSpPr>
            <p:spPr>
              <a:xfrm>
                <a:off x="1149382"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20" name="object 8"/>
              <p:cNvSpPr/>
              <p:nvPr/>
            </p:nvSpPr>
            <p:spPr>
              <a:xfrm>
                <a:off x="7133205" y="465797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21" name="object 9"/>
              <p:cNvSpPr/>
              <p:nvPr/>
            </p:nvSpPr>
            <p:spPr>
              <a:xfrm>
                <a:off x="4141301"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22" name="object 10"/>
              <p:cNvSpPr/>
              <p:nvPr/>
            </p:nvSpPr>
            <p:spPr>
              <a:xfrm>
                <a:off x="10125090"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23" name="object 11"/>
              <p:cNvSpPr/>
              <p:nvPr/>
            </p:nvSpPr>
            <p:spPr>
              <a:xfrm flipH="1">
                <a:off x="796630" y="2672790"/>
                <a:ext cx="3" cy="1969888"/>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3825" name="object 12"/>
            <p:cNvSpPr txBox="1"/>
            <p:nvPr/>
          </p:nvSpPr>
          <p:spPr>
            <a:xfrm rot="16200000">
              <a:off x="11008355" y="4492235"/>
              <a:ext cx="1589678"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3826" name="object 13"/>
            <p:cNvSpPr txBox="1"/>
            <p:nvPr/>
          </p:nvSpPr>
          <p:spPr>
            <a:xfrm>
              <a:off x="17791483" y="7248354"/>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3827" name="object 14"/>
            <p:cNvSpPr txBox="1"/>
            <p:nvPr/>
          </p:nvSpPr>
          <p:spPr>
            <a:xfrm>
              <a:off x="13461227"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100</a:t>
              </a:r>
            </a:p>
          </p:txBody>
        </p:sp>
        <p:sp>
          <p:nvSpPr>
            <p:cNvPr id="3828" name="object 15"/>
            <p:cNvSpPr txBox="1"/>
            <p:nvPr/>
          </p:nvSpPr>
          <p:spPr>
            <a:xfrm>
              <a:off x="16393373" y="6878950"/>
              <a:ext cx="650326"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200</a:t>
              </a:r>
            </a:p>
          </p:txBody>
        </p:sp>
        <p:sp>
          <p:nvSpPr>
            <p:cNvPr id="3829" name="object 16"/>
            <p:cNvSpPr txBox="1"/>
            <p:nvPr/>
          </p:nvSpPr>
          <p:spPr>
            <a:xfrm>
              <a:off x="1933391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300</a:t>
              </a:r>
            </a:p>
          </p:txBody>
        </p:sp>
        <p:sp>
          <p:nvSpPr>
            <p:cNvPr id="3830" name="object 17"/>
            <p:cNvSpPr txBox="1"/>
            <p:nvPr/>
          </p:nvSpPr>
          <p:spPr>
            <a:xfrm>
              <a:off x="2232444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400</a:t>
              </a:r>
            </a:p>
          </p:txBody>
        </p:sp>
        <p:sp>
          <p:nvSpPr>
            <p:cNvPr id="3831" name="object 18"/>
            <p:cNvSpPr txBox="1"/>
            <p:nvPr/>
          </p:nvSpPr>
          <p:spPr>
            <a:xfrm>
              <a:off x="12595388" y="3388256"/>
              <a:ext cx="103604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K</a:t>
              </a:r>
              <a:r>
                <a:rPr baseline="0" spc="22" sz="1800"/>
                <a:t>+1</a:t>
              </a:r>
              <a:endParaRPr baseline="-33036" spc="18" sz="1800"/>
            </a:p>
            <a:p>
              <a:pPr marR="0" indent="46233">
                <a:lnSpc>
                  <a:spcPct val="70000"/>
                </a:lnSpc>
                <a:spcBef>
                  <a:spcPts val="800"/>
                </a:spcBef>
                <a:defRPr spc="-11" sz="2000">
                  <a:solidFill>
                    <a:srgbClr val="CF3C2C"/>
                  </a:solidFill>
                </a:defRPr>
              </a:pPr>
              <a:r>
                <a:t>88.01</a:t>
              </a:r>
            </a:p>
          </p:txBody>
        </p:sp>
        <p:sp>
          <p:nvSpPr>
            <p:cNvPr id="3832" name="object 20"/>
            <p:cNvSpPr/>
            <p:nvPr/>
          </p:nvSpPr>
          <p:spPr>
            <a:xfrm>
              <a:off x="16757456" y="3857559"/>
              <a:ext cx="3" cy="2890262"/>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33" name="object 21"/>
            <p:cNvSpPr/>
            <p:nvPr/>
          </p:nvSpPr>
          <p:spPr>
            <a:xfrm>
              <a:off x="20202951" y="3102381"/>
              <a:ext cx="3" cy="3645441"/>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34" name="object 23"/>
            <p:cNvSpPr txBox="1"/>
            <p:nvPr/>
          </p:nvSpPr>
          <p:spPr>
            <a:xfrm>
              <a:off x="16287729" y="2377386"/>
              <a:ext cx="1238567" cy="1074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58561" algn="ctr">
                <a:lnSpc>
                  <a:spcPct val="70000"/>
                </a:lnSpc>
                <a:spcBef>
                  <a:spcPts val="1200"/>
                </a:spcBef>
                <a:defRPr b="1" baseline="-19518" spc="26" sz="3600">
                  <a:solidFill>
                    <a:srgbClr val="CF3C27"/>
                  </a:solidFill>
                </a:defRPr>
              </a:pPr>
              <a:r>
                <a:t>KY</a:t>
              </a:r>
              <a:r>
                <a:rPr baseline="0" spc="16" sz="1800"/>
                <a:t>+1</a:t>
              </a:r>
              <a:endParaRPr baseline="-33036" spc="12" sz="1800"/>
            </a:p>
            <a:p>
              <a:pPr marR="0" indent="0" algn="ctr">
                <a:lnSpc>
                  <a:spcPct val="70000"/>
                </a:lnSpc>
                <a:spcBef>
                  <a:spcPts val="800"/>
                </a:spcBef>
                <a:defRPr spc="-11" sz="2000">
                  <a:solidFill>
                    <a:srgbClr val="CF3C2C"/>
                  </a:solidFill>
                </a:defRPr>
              </a:pPr>
              <a:r>
                <a:t>201.12</a:t>
              </a:r>
            </a:p>
          </p:txBody>
        </p:sp>
        <p:sp>
          <p:nvSpPr>
            <p:cNvPr id="3835" name="object 29"/>
            <p:cNvSpPr/>
            <p:nvPr/>
          </p:nvSpPr>
          <p:spPr>
            <a:xfrm>
              <a:off x="13618730" y="2866386"/>
              <a:ext cx="3" cy="3905035"/>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36" name="object 30"/>
            <p:cNvSpPr/>
            <p:nvPr/>
          </p:nvSpPr>
          <p:spPr>
            <a:xfrm>
              <a:off x="16946250"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37" name="object 33"/>
            <p:cNvSpPr txBox="1"/>
            <p:nvPr/>
          </p:nvSpPr>
          <p:spPr>
            <a:xfrm>
              <a:off x="13114574" y="1429510"/>
              <a:ext cx="1130688"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E</a:t>
              </a:r>
              <a:r>
                <a:rPr baseline="0" spc="22" sz="1800"/>
                <a:t>+1</a:t>
              </a:r>
              <a:endParaRPr baseline="-33036" spc="18" sz="1800"/>
            </a:p>
            <a:p>
              <a:pPr marR="0" indent="46233">
                <a:lnSpc>
                  <a:spcPct val="70000"/>
                </a:lnSpc>
                <a:spcBef>
                  <a:spcPts val="800"/>
                </a:spcBef>
                <a:defRPr spc="-11" sz="2000">
                  <a:solidFill>
                    <a:srgbClr val="CF3C2C"/>
                  </a:solidFill>
                </a:defRPr>
              </a:pPr>
              <a:r>
                <a:t>90.06</a:t>
              </a:r>
            </a:p>
          </p:txBody>
        </p:sp>
        <p:sp>
          <p:nvSpPr>
            <p:cNvPr id="3838" name="object 34"/>
            <p:cNvSpPr txBox="1"/>
            <p:nvPr/>
          </p:nvSpPr>
          <p:spPr>
            <a:xfrm>
              <a:off x="17055662" y="3945789"/>
              <a:ext cx="131286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LE</a:t>
              </a:r>
              <a:r>
                <a:rPr baseline="0" spc="22" sz="1800"/>
                <a:t>+1</a:t>
              </a:r>
              <a:endParaRPr baseline="-33036" spc="18" sz="1800"/>
            </a:p>
            <a:p>
              <a:pPr marR="0" indent="46233">
                <a:lnSpc>
                  <a:spcPct val="70000"/>
                </a:lnSpc>
                <a:spcBef>
                  <a:spcPts val="800"/>
                </a:spcBef>
                <a:defRPr spc="-11" sz="2000">
                  <a:solidFill>
                    <a:srgbClr val="CF3C2C"/>
                  </a:solidFill>
                </a:defRPr>
              </a:pPr>
              <a:r>
                <a:t>204.10</a:t>
              </a:r>
            </a:p>
          </p:txBody>
        </p:sp>
        <p:sp>
          <p:nvSpPr>
            <p:cNvPr id="3839" name="object 35"/>
            <p:cNvSpPr txBox="1"/>
            <p:nvPr/>
          </p:nvSpPr>
          <p:spPr>
            <a:xfrm>
              <a:off x="20234943" y="4052725"/>
              <a:ext cx="1582713" cy="807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80000"/>
                </a:lnSpc>
                <a:spcBef>
                  <a:spcPts val="100"/>
                </a:spcBef>
                <a:defRPr b="1" spc="22" sz="2400">
                  <a:solidFill>
                    <a:srgbClr val="CF3C27"/>
                  </a:solidFill>
                </a:defRPr>
              </a:pPr>
              <a:r>
                <a:t>YLE</a:t>
              </a:r>
              <a:r>
                <a:rPr baseline="28380" spc="35" sz="2800"/>
                <a:t>+1</a:t>
              </a:r>
              <a:endParaRPr baseline="28380" spc="28" sz="2800"/>
            </a:p>
            <a:p>
              <a:pPr marR="0" indent="46233">
                <a:lnSpc>
                  <a:spcPct val="80000"/>
                </a:lnSpc>
                <a:defRPr spc="-11" sz="2000">
                  <a:solidFill>
                    <a:srgbClr val="CF3C2C"/>
                  </a:solidFill>
                </a:defRPr>
              </a:pPr>
              <a:r>
                <a:t>317.18</a:t>
              </a:r>
            </a:p>
          </p:txBody>
        </p:sp>
        <p:sp>
          <p:nvSpPr>
            <p:cNvPr id="3840" name="object 37"/>
            <p:cNvSpPr/>
            <p:nvPr/>
          </p:nvSpPr>
          <p:spPr>
            <a:xfrm flipH="1">
              <a:off x="919177" y="6778733"/>
              <a:ext cx="4197642" cy="2"/>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41" name="object 38"/>
            <p:cNvSpPr/>
            <p:nvPr/>
          </p:nvSpPr>
          <p:spPr>
            <a:xfrm flipH="1">
              <a:off x="941310" y="2124823"/>
              <a:ext cx="3" cy="4653889"/>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42" name="object 39"/>
            <p:cNvSpPr/>
            <p:nvPr/>
          </p:nvSpPr>
          <p:spPr>
            <a:xfrm>
              <a:off x="4581797" y="678278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43" name="object 40"/>
            <p:cNvSpPr/>
            <p:nvPr/>
          </p:nvSpPr>
          <p:spPr>
            <a:xfrm>
              <a:off x="1589901" y="678278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44" name="object 41"/>
            <p:cNvSpPr/>
            <p:nvPr/>
          </p:nvSpPr>
          <p:spPr>
            <a:xfrm flipH="1">
              <a:off x="2398721" y="2598898"/>
              <a:ext cx="3" cy="4168589"/>
            </a:xfrm>
            <a:prstGeom prst="line">
              <a:avLst/>
            </a:prstGeom>
            <a:noFill/>
            <a:ln w="25400" cap="flat">
              <a:solidFill>
                <a:srgbClr val="CF3C2C"/>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45" name="object 42"/>
            <p:cNvSpPr/>
            <p:nvPr/>
          </p:nvSpPr>
          <p:spPr>
            <a:xfrm>
              <a:off x="4013412" y="4649521"/>
              <a:ext cx="1438393"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46" name="object 43"/>
            <p:cNvSpPr/>
            <p:nvPr/>
          </p:nvSpPr>
          <p:spPr>
            <a:xfrm>
              <a:off x="5435019" y="4568970"/>
              <a:ext cx="161108" cy="161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3847" name="object 44"/>
            <p:cNvSpPr txBox="1"/>
            <p:nvPr/>
          </p:nvSpPr>
          <p:spPr>
            <a:xfrm rot="16200000">
              <a:off x="-589248" y="4511889"/>
              <a:ext cx="1589677"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3848" name="object 45"/>
            <p:cNvSpPr txBox="1"/>
            <p:nvPr/>
          </p:nvSpPr>
          <p:spPr>
            <a:xfrm>
              <a:off x="2465184" y="7268006"/>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3849" name="object 46"/>
            <p:cNvSpPr txBox="1"/>
            <p:nvPr/>
          </p:nvSpPr>
          <p:spPr>
            <a:xfrm>
              <a:off x="1303085" y="6898604"/>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404</a:t>
              </a:r>
            </a:p>
          </p:txBody>
        </p:sp>
        <p:sp>
          <p:nvSpPr>
            <p:cNvPr id="3850" name="object 47"/>
            <p:cNvSpPr txBox="1"/>
            <p:nvPr/>
          </p:nvSpPr>
          <p:spPr>
            <a:xfrm>
              <a:off x="4243625" y="6898604"/>
              <a:ext cx="650324"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405</a:t>
              </a:r>
            </a:p>
          </p:txBody>
        </p:sp>
        <p:sp>
          <p:nvSpPr>
            <p:cNvPr id="3851" name="object 48"/>
            <p:cNvSpPr txBox="1"/>
            <p:nvPr/>
          </p:nvSpPr>
          <p:spPr>
            <a:xfrm>
              <a:off x="1847362" y="1496507"/>
              <a:ext cx="1942960" cy="931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116354">
                <a:lnSpc>
                  <a:spcPct val="60000"/>
                </a:lnSpc>
                <a:spcBef>
                  <a:spcPts val="700"/>
                </a:spcBef>
                <a:defRPr b="1" spc="22" sz="2400">
                  <a:solidFill>
                    <a:srgbClr val="CF3C27"/>
                  </a:solidFill>
                </a:defRPr>
              </a:pPr>
              <a:r>
                <a:t>KYLE</a:t>
              </a:r>
              <a:r>
                <a:rPr baseline="28380" spc="35" sz="2800"/>
                <a:t>+1</a:t>
              </a:r>
              <a:endParaRPr baseline="28380" spc="28" sz="2800"/>
            </a:p>
            <a:p>
              <a:pPr marR="0" indent="46233">
                <a:lnSpc>
                  <a:spcPct val="60000"/>
                </a:lnSpc>
                <a:spcBef>
                  <a:spcPts val="400"/>
                </a:spcBef>
                <a:defRPr baseline="28380" spc="-15" sz="2800">
                  <a:solidFill>
                    <a:srgbClr val="CF3C2C"/>
                  </a:solidFill>
                </a:defRPr>
              </a:pPr>
              <a:r>
                <a:t> </a:t>
              </a:r>
              <a:r>
                <a:rPr baseline="0" spc="-11" sz="2000"/>
                <a:t>404.21</a:t>
              </a:r>
            </a:p>
          </p:txBody>
        </p:sp>
        <p:pic>
          <p:nvPicPr>
            <p:cNvPr id="3852" name="object 49" descr="object 49"/>
            <p:cNvPicPr>
              <a:picLocks noChangeAspect="1"/>
            </p:cNvPicPr>
            <p:nvPr/>
          </p:nvPicPr>
          <p:blipFill>
            <a:blip r:embed="rId3">
              <a:extLst/>
            </a:blip>
            <a:stretch>
              <a:fillRect/>
            </a:stretch>
          </p:blipFill>
          <p:spPr>
            <a:xfrm>
              <a:off x="5971036" y="2782010"/>
              <a:ext cx="3562065" cy="3546231"/>
            </a:xfrm>
            <a:prstGeom prst="rect">
              <a:avLst/>
            </a:prstGeom>
            <a:ln w="12700" cap="flat">
              <a:noFill/>
              <a:miter lim="400000"/>
            </a:ln>
            <a:effectLst/>
          </p:spPr>
        </p:pic>
        <p:grpSp>
          <p:nvGrpSpPr>
            <p:cNvPr id="3855" name="object 50"/>
            <p:cNvGrpSpPr/>
            <p:nvPr/>
          </p:nvGrpSpPr>
          <p:grpSpPr>
            <a:xfrm>
              <a:off x="9787385" y="4521768"/>
              <a:ext cx="1582717" cy="161110"/>
              <a:chOff x="0" y="0"/>
              <a:chExt cx="1582715" cy="161108"/>
            </a:xfrm>
          </p:grpSpPr>
          <p:sp>
            <p:nvSpPr>
              <p:cNvPr id="3853" name="object 51"/>
              <p:cNvSpPr/>
              <p:nvPr/>
            </p:nvSpPr>
            <p:spPr>
              <a:xfrm>
                <a:off x="0" y="80553"/>
                <a:ext cx="1438391"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54" name="object 52"/>
              <p:cNvSpPr/>
              <p:nvPr/>
            </p:nvSpPr>
            <p:spPr>
              <a:xfrm>
                <a:off x="1421610" y="-1"/>
                <a:ext cx="161106" cy="1611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3856" name="object 53"/>
            <p:cNvSpPr txBox="1"/>
            <p:nvPr/>
          </p:nvSpPr>
          <p:spPr>
            <a:xfrm>
              <a:off x="6379215" y="0"/>
              <a:ext cx="2847576" cy="21112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6164" indent="23116" algn="ctr">
                <a:lnSpc>
                  <a:spcPct val="90700"/>
                </a:lnSpc>
                <a:spcBef>
                  <a:spcPts val="400"/>
                </a:spcBef>
                <a:defRPr spc="17" sz="3000">
                  <a:solidFill>
                    <a:srgbClr val="CF3C2C"/>
                  </a:solidFill>
                </a:defRPr>
              </a:pPr>
              <a:r>
                <a:t>collision </a:t>
              </a:r>
              <a:r>
                <a:rPr spc="23"/>
                <a:t> </a:t>
              </a:r>
              <a:r>
                <a:t>induced </a:t>
              </a:r>
              <a:r>
                <a:rPr spc="23"/>
                <a:t> </a:t>
              </a:r>
              <a:r>
                <a:t>dissocia</a:t>
              </a:r>
              <a:r>
                <a:rPr spc="5"/>
                <a:t>t</a:t>
              </a:r>
              <a:r>
                <a:rPr spc="11"/>
                <a:t>ion  </a:t>
              </a:r>
              <a:r>
                <a:t>(CID)</a:t>
              </a:r>
            </a:p>
          </p:txBody>
        </p:sp>
        <p:sp>
          <p:nvSpPr>
            <p:cNvPr id="3857" name="object 31"/>
            <p:cNvSpPr/>
            <p:nvPr/>
          </p:nvSpPr>
          <p:spPr>
            <a:xfrm>
              <a:off x="20415337"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58" name="object 33"/>
            <p:cNvSpPr txBox="1"/>
            <p:nvPr/>
          </p:nvSpPr>
          <p:spPr>
            <a:xfrm>
              <a:off x="19231469" y="1870050"/>
              <a:ext cx="1942962"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KYL</a:t>
              </a:r>
              <a:r>
                <a:rPr baseline="0" spc="22" sz="1800"/>
                <a:t>+1</a:t>
              </a:r>
              <a:endParaRPr baseline="-33036" spc="18" sz="1800"/>
            </a:p>
            <a:p>
              <a:pPr marR="0" indent="46233" algn="ctr">
                <a:lnSpc>
                  <a:spcPct val="70000"/>
                </a:lnSpc>
                <a:spcBef>
                  <a:spcPts val="800"/>
                </a:spcBef>
                <a:defRPr spc="-11" sz="2000">
                  <a:solidFill>
                    <a:srgbClr val="CF3C2C"/>
                  </a:solidFill>
                </a:defRPr>
              </a:pPr>
              <a:r>
                <a:t>315.16</a:t>
              </a:r>
            </a:p>
          </p:txBody>
        </p:sp>
      </p:grpSp>
      <p:grpSp>
        <p:nvGrpSpPr>
          <p:cNvPr id="3862" name="Group"/>
          <p:cNvGrpSpPr/>
          <p:nvPr/>
        </p:nvGrpSpPr>
        <p:grpSpPr>
          <a:xfrm>
            <a:off x="21293247" y="118785"/>
            <a:ext cx="2964014" cy="980138"/>
            <a:chOff x="0" y="0"/>
            <a:chExt cx="2964012" cy="980137"/>
          </a:xfrm>
        </p:grpSpPr>
        <p:pic>
          <p:nvPicPr>
            <p:cNvPr id="3860" name="image.png" descr="image.png"/>
            <p:cNvPicPr>
              <a:picLocks noChangeAspect="1"/>
            </p:cNvPicPr>
            <p:nvPr/>
          </p:nvPicPr>
          <p:blipFill>
            <a:blip r:embed="rId4">
              <a:extLst/>
            </a:blip>
            <a:srcRect l="755" t="21951" r="58673" b="13019"/>
            <a:stretch>
              <a:fillRect/>
            </a:stretch>
          </p:blipFill>
          <p:spPr>
            <a:xfrm>
              <a:off x="29384" y="0"/>
              <a:ext cx="2905058" cy="657087"/>
            </a:xfrm>
            <a:prstGeom prst="rect">
              <a:avLst/>
            </a:prstGeom>
            <a:ln w="12700" cap="flat">
              <a:noFill/>
              <a:miter lim="400000"/>
            </a:ln>
            <a:effectLst/>
          </p:spPr>
        </p:pic>
        <p:pic>
          <p:nvPicPr>
            <p:cNvPr id="3861" name="image.png" descr="image.png"/>
            <p:cNvPicPr>
              <a:picLocks noChangeAspect="1"/>
            </p:cNvPicPr>
            <p:nvPr/>
          </p:nvPicPr>
          <p:blipFill>
            <a:blip r:embed="rId4">
              <a:extLst/>
            </a:blip>
            <a:srcRect l="58605" t="42052" r="0" b="28455"/>
            <a:stretch>
              <a:fillRect/>
            </a:stretch>
          </p:blipFill>
          <p:spPr>
            <a:xfrm>
              <a:off x="0" y="682135"/>
              <a:ext cx="2964013" cy="298003"/>
            </a:xfrm>
            <a:prstGeom prst="rect">
              <a:avLst/>
            </a:prstGeom>
            <a:ln w="12700" cap="flat">
              <a:noFill/>
              <a:miter lim="400000"/>
            </a:ln>
            <a:effectLst/>
          </p:spPr>
        </p:pic>
      </p:grpSp>
      <p:sp>
        <p:nvSpPr>
          <p:cNvPr id="3863"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864"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Tandem MS (MS/MS)</a:t>
            </a:r>
          </a:p>
        </p:txBody>
      </p:sp>
      <p:sp>
        <p:nvSpPr>
          <p:cNvPr id="3865" name="Rectangle"/>
          <p:cNvSpPr/>
          <p:nvPr/>
        </p:nvSpPr>
        <p:spPr>
          <a:xfrm>
            <a:off x="4433720" y="3665925"/>
            <a:ext cx="19743788" cy="6482137"/>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866" name="Rectangle"/>
          <p:cNvSpPr/>
          <p:nvPr/>
        </p:nvSpPr>
        <p:spPr>
          <a:xfrm>
            <a:off x="12660132" y="9558012"/>
            <a:ext cx="11446169" cy="2171525"/>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12" name="Group"/>
          <p:cNvGrpSpPr/>
          <p:nvPr/>
        </p:nvGrpSpPr>
        <p:grpSpPr>
          <a:xfrm>
            <a:off x="575688" y="3910181"/>
            <a:ext cx="23160489" cy="7724721"/>
            <a:chOff x="0" y="0"/>
            <a:chExt cx="23160487" cy="7724719"/>
          </a:xfrm>
        </p:grpSpPr>
        <p:grpSp>
          <p:nvGrpSpPr>
            <p:cNvPr id="3877" name="object 4"/>
            <p:cNvGrpSpPr/>
            <p:nvPr/>
          </p:nvGrpSpPr>
          <p:grpSpPr>
            <a:xfrm>
              <a:off x="12538905" y="2105144"/>
              <a:ext cx="10621583" cy="4743568"/>
              <a:chOff x="0" y="0"/>
              <a:chExt cx="10621581" cy="4743567"/>
            </a:xfrm>
          </p:grpSpPr>
          <p:sp>
            <p:nvSpPr>
              <p:cNvPr id="3870" name="object 5"/>
              <p:cNvSpPr/>
              <p:nvPr/>
            </p:nvSpPr>
            <p:spPr>
              <a:xfrm flipH="1" flipV="1">
                <a:off x="6" y="4653914"/>
                <a:ext cx="10621576" cy="4"/>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71" name="object 6"/>
              <p:cNvSpPr/>
              <p:nvPr/>
            </p:nvSpPr>
            <p:spPr>
              <a:xfrm flipH="1">
                <a:off x="-1" y="0"/>
                <a:ext cx="4" cy="4653890"/>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72" name="object 7"/>
              <p:cNvSpPr/>
              <p:nvPr/>
            </p:nvSpPr>
            <p:spPr>
              <a:xfrm>
                <a:off x="1149382"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73" name="object 8"/>
              <p:cNvSpPr/>
              <p:nvPr/>
            </p:nvSpPr>
            <p:spPr>
              <a:xfrm>
                <a:off x="7133205" y="465797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74" name="object 9"/>
              <p:cNvSpPr/>
              <p:nvPr/>
            </p:nvSpPr>
            <p:spPr>
              <a:xfrm>
                <a:off x="4141301"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75" name="object 10"/>
              <p:cNvSpPr/>
              <p:nvPr/>
            </p:nvSpPr>
            <p:spPr>
              <a:xfrm>
                <a:off x="10125090"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76" name="object 11"/>
              <p:cNvSpPr/>
              <p:nvPr/>
            </p:nvSpPr>
            <p:spPr>
              <a:xfrm flipH="1">
                <a:off x="796630" y="2672790"/>
                <a:ext cx="3" cy="1969888"/>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3878" name="object 12"/>
            <p:cNvSpPr txBox="1"/>
            <p:nvPr/>
          </p:nvSpPr>
          <p:spPr>
            <a:xfrm rot="16200000">
              <a:off x="11008355" y="4492235"/>
              <a:ext cx="1589678"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3879" name="object 13"/>
            <p:cNvSpPr txBox="1"/>
            <p:nvPr/>
          </p:nvSpPr>
          <p:spPr>
            <a:xfrm>
              <a:off x="17791483" y="7248354"/>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3880" name="object 14"/>
            <p:cNvSpPr txBox="1"/>
            <p:nvPr/>
          </p:nvSpPr>
          <p:spPr>
            <a:xfrm>
              <a:off x="13461227"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100</a:t>
              </a:r>
            </a:p>
          </p:txBody>
        </p:sp>
        <p:sp>
          <p:nvSpPr>
            <p:cNvPr id="3881" name="object 15"/>
            <p:cNvSpPr txBox="1"/>
            <p:nvPr/>
          </p:nvSpPr>
          <p:spPr>
            <a:xfrm>
              <a:off x="16393373" y="6878950"/>
              <a:ext cx="650326"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200</a:t>
              </a:r>
            </a:p>
          </p:txBody>
        </p:sp>
        <p:sp>
          <p:nvSpPr>
            <p:cNvPr id="3882" name="object 16"/>
            <p:cNvSpPr txBox="1"/>
            <p:nvPr/>
          </p:nvSpPr>
          <p:spPr>
            <a:xfrm>
              <a:off x="1933391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300</a:t>
              </a:r>
            </a:p>
          </p:txBody>
        </p:sp>
        <p:sp>
          <p:nvSpPr>
            <p:cNvPr id="3883" name="object 17"/>
            <p:cNvSpPr txBox="1"/>
            <p:nvPr/>
          </p:nvSpPr>
          <p:spPr>
            <a:xfrm>
              <a:off x="2232444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400</a:t>
              </a:r>
            </a:p>
          </p:txBody>
        </p:sp>
        <p:sp>
          <p:nvSpPr>
            <p:cNvPr id="3884" name="object 18"/>
            <p:cNvSpPr txBox="1"/>
            <p:nvPr/>
          </p:nvSpPr>
          <p:spPr>
            <a:xfrm>
              <a:off x="12595388" y="3388256"/>
              <a:ext cx="103604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K</a:t>
              </a:r>
              <a:r>
                <a:rPr baseline="0" spc="22" sz="1800"/>
                <a:t>+1</a:t>
              </a:r>
              <a:endParaRPr baseline="-33036" spc="18" sz="1800"/>
            </a:p>
            <a:p>
              <a:pPr marR="0" indent="46233">
                <a:lnSpc>
                  <a:spcPct val="70000"/>
                </a:lnSpc>
                <a:spcBef>
                  <a:spcPts val="800"/>
                </a:spcBef>
                <a:defRPr spc="-11" sz="2000">
                  <a:solidFill>
                    <a:srgbClr val="CF3C2C"/>
                  </a:solidFill>
                </a:defRPr>
              </a:pPr>
              <a:r>
                <a:t>88.01</a:t>
              </a:r>
            </a:p>
          </p:txBody>
        </p:sp>
        <p:sp>
          <p:nvSpPr>
            <p:cNvPr id="3885" name="object 20"/>
            <p:cNvSpPr/>
            <p:nvPr/>
          </p:nvSpPr>
          <p:spPr>
            <a:xfrm>
              <a:off x="16757456" y="3857559"/>
              <a:ext cx="3" cy="2890262"/>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86" name="object 21"/>
            <p:cNvSpPr/>
            <p:nvPr/>
          </p:nvSpPr>
          <p:spPr>
            <a:xfrm>
              <a:off x="20202951" y="3102381"/>
              <a:ext cx="3" cy="3645441"/>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87" name="object 23"/>
            <p:cNvSpPr txBox="1"/>
            <p:nvPr/>
          </p:nvSpPr>
          <p:spPr>
            <a:xfrm>
              <a:off x="16287729" y="2377386"/>
              <a:ext cx="1238567" cy="1074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58561" algn="ctr">
                <a:lnSpc>
                  <a:spcPct val="70000"/>
                </a:lnSpc>
                <a:spcBef>
                  <a:spcPts val="1200"/>
                </a:spcBef>
                <a:defRPr b="1" baseline="-19518" spc="26" sz="3600">
                  <a:solidFill>
                    <a:srgbClr val="CF3C27"/>
                  </a:solidFill>
                </a:defRPr>
              </a:pPr>
              <a:r>
                <a:t>KY</a:t>
              </a:r>
              <a:r>
                <a:rPr baseline="0" spc="16" sz="1800"/>
                <a:t>+1</a:t>
              </a:r>
              <a:endParaRPr baseline="-33036" spc="12" sz="1800"/>
            </a:p>
            <a:p>
              <a:pPr marR="0" indent="0" algn="ctr">
                <a:lnSpc>
                  <a:spcPct val="70000"/>
                </a:lnSpc>
                <a:spcBef>
                  <a:spcPts val="800"/>
                </a:spcBef>
                <a:defRPr spc="-11" sz="2000">
                  <a:solidFill>
                    <a:srgbClr val="CF3C2C"/>
                  </a:solidFill>
                </a:defRPr>
              </a:pPr>
              <a:r>
                <a:t>201.12</a:t>
              </a:r>
            </a:p>
          </p:txBody>
        </p:sp>
        <p:sp>
          <p:nvSpPr>
            <p:cNvPr id="3888" name="object 29"/>
            <p:cNvSpPr/>
            <p:nvPr/>
          </p:nvSpPr>
          <p:spPr>
            <a:xfrm>
              <a:off x="13618730" y="2866386"/>
              <a:ext cx="3" cy="3905035"/>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89" name="object 30"/>
            <p:cNvSpPr/>
            <p:nvPr/>
          </p:nvSpPr>
          <p:spPr>
            <a:xfrm>
              <a:off x="16946250"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90" name="object 33"/>
            <p:cNvSpPr txBox="1"/>
            <p:nvPr/>
          </p:nvSpPr>
          <p:spPr>
            <a:xfrm>
              <a:off x="13114574" y="1429510"/>
              <a:ext cx="1130688"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E</a:t>
              </a:r>
              <a:r>
                <a:rPr baseline="0" spc="22" sz="1800"/>
                <a:t>+1</a:t>
              </a:r>
              <a:endParaRPr baseline="-33036" spc="18" sz="1800"/>
            </a:p>
            <a:p>
              <a:pPr marR="0" indent="46233">
                <a:lnSpc>
                  <a:spcPct val="70000"/>
                </a:lnSpc>
                <a:spcBef>
                  <a:spcPts val="800"/>
                </a:spcBef>
                <a:defRPr spc="-11" sz="2000">
                  <a:solidFill>
                    <a:srgbClr val="CF3C2C"/>
                  </a:solidFill>
                </a:defRPr>
              </a:pPr>
              <a:r>
                <a:t>90.06</a:t>
              </a:r>
            </a:p>
          </p:txBody>
        </p:sp>
        <p:sp>
          <p:nvSpPr>
            <p:cNvPr id="3891" name="object 34"/>
            <p:cNvSpPr txBox="1"/>
            <p:nvPr/>
          </p:nvSpPr>
          <p:spPr>
            <a:xfrm>
              <a:off x="17055662" y="3945789"/>
              <a:ext cx="131286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LE</a:t>
              </a:r>
              <a:r>
                <a:rPr baseline="0" spc="22" sz="1800"/>
                <a:t>+1</a:t>
              </a:r>
              <a:endParaRPr baseline="-33036" spc="18" sz="1800"/>
            </a:p>
            <a:p>
              <a:pPr marR="0" indent="46233">
                <a:lnSpc>
                  <a:spcPct val="70000"/>
                </a:lnSpc>
                <a:spcBef>
                  <a:spcPts val="800"/>
                </a:spcBef>
                <a:defRPr spc="-11" sz="2000">
                  <a:solidFill>
                    <a:srgbClr val="CF3C2C"/>
                  </a:solidFill>
                </a:defRPr>
              </a:pPr>
              <a:r>
                <a:t>204.10</a:t>
              </a:r>
            </a:p>
          </p:txBody>
        </p:sp>
        <p:sp>
          <p:nvSpPr>
            <p:cNvPr id="3892" name="object 35"/>
            <p:cNvSpPr txBox="1"/>
            <p:nvPr/>
          </p:nvSpPr>
          <p:spPr>
            <a:xfrm>
              <a:off x="20234943" y="4052725"/>
              <a:ext cx="1582713" cy="807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80000"/>
                </a:lnSpc>
                <a:spcBef>
                  <a:spcPts val="100"/>
                </a:spcBef>
                <a:defRPr b="1" spc="22" sz="2400">
                  <a:solidFill>
                    <a:srgbClr val="CF3C27"/>
                  </a:solidFill>
                </a:defRPr>
              </a:pPr>
              <a:r>
                <a:t>YLE</a:t>
              </a:r>
              <a:r>
                <a:rPr baseline="28380" spc="35" sz="2800"/>
                <a:t>+1</a:t>
              </a:r>
              <a:endParaRPr baseline="28380" spc="28" sz="2800"/>
            </a:p>
            <a:p>
              <a:pPr marR="0" indent="46233">
                <a:lnSpc>
                  <a:spcPct val="80000"/>
                </a:lnSpc>
                <a:defRPr spc="-11" sz="2000">
                  <a:solidFill>
                    <a:srgbClr val="CF3C2C"/>
                  </a:solidFill>
                </a:defRPr>
              </a:pPr>
              <a:r>
                <a:t>317.18</a:t>
              </a:r>
            </a:p>
          </p:txBody>
        </p:sp>
        <p:sp>
          <p:nvSpPr>
            <p:cNvPr id="3893" name="object 37"/>
            <p:cNvSpPr/>
            <p:nvPr/>
          </p:nvSpPr>
          <p:spPr>
            <a:xfrm flipH="1">
              <a:off x="919177" y="6778733"/>
              <a:ext cx="4197642" cy="2"/>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94" name="object 38"/>
            <p:cNvSpPr/>
            <p:nvPr/>
          </p:nvSpPr>
          <p:spPr>
            <a:xfrm flipH="1">
              <a:off x="941310" y="2124823"/>
              <a:ext cx="3" cy="4653889"/>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95" name="object 39"/>
            <p:cNvSpPr/>
            <p:nvPr/>
          </p:nvSpPr>
          <p:spPr>
            <a:xfrm>
              <a:off x="4581797" y="678278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96" name="object 40"/>
            <p:cNvSpPr/>
            <p:nvPr/>
          </p:nvSpPr>
          <p:spPr>
            <a:xfrm>
              <a:off x="1589901" y="678278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97" name="object 41"/>
            <p:cNvSpPr/>
            <p:nvPr/>
          </p:nvSpPr>
          <p:spPr>
            <a:xfrm flipH="1">
              <a:off x="2398721" y="2598898"/>
              <a:ext cx="3" cy="4168589"/>
            </a:xfrm>
            <a:prstGeom prst="line">
              <a:avLst/>
            </a:prstGeom>
            <a:noFill/>
            <a:ln w="25400" cap="flat">
              <a:solidFill>
                <a:srgbClr val="CF3C2C"/>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98" name="object 42"/>
            <p:cNvSpPr/>
            <p:nvPr/>
          </p:nvSpPr>
          <p:spPr>
            <a:xfrm>
              <a:off x="4013412" y="4649521"/>
              <a:ext cx="1438393"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899" name="object 43"/>
            <p:cNvSpPr/>
            <p:nvPr/>
          </p:nvSpPr>
          <p:spPr>
            <a:xfrm>
              <a:off x="5435019" y="4568970"/>
              <a:ext cx="161108" cy="161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3900" name="object 44"/>
            <p:cNvSpPr txBox="1"/>
            <p:nvPr/>
          </p:nvSpPr>
          <p:spPr>
            <a:xfrm rot="16200000">
              <a:off x="-589248" y="4511889"/>
              <a:ext cx="1589677"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3901" name="object 45"/>
            <p:cNvSpPr txBox="1"/>
            <p:nvPr/>
          </p:nvSpPr>
          <p:spPr>
            <a:xfrm>
              <a:off x="2465184" y="7268006"/>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3902" name="object 46"/>
            <p:cNvSpPr txBox="1"/>
            <p:nvPr/>
          </p:nvSpPr>
          <p:spPr>
            <a:xfrm>
              <a:off x="1303085" y="6898604"/>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404</a:t>
              </a:r>
            </a:p>
          </p:txBody>
        </p:sp>
        <p:sp>
          <p:nvSpPr>
            <p:cNvPr id="3903" name="object 47"/>
            <p:cNvSpPr txBox="1"/>
            <p:nvPr/>
          </p:nvSpPr>
          <p:spPr>
            <a:xfrm>
              <a:off x="4243625" y="6898604"/>
              <a:ext cx="650324"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405</a:t>
              </a:r>
            </a:p>
          </p:txBody>
        </p:sp>
        <p:sp>
          <p:nvSpPr>
            <p:cNvPr id="3904" name="object 48"/>
            <p:cNvSpPr txBox="1"/>
            <p:nvPr/>
          </p:nvSpPr>
          <p:spPr>
            <a:xfrm>
              <a:off x="1847362" y="1496507"/>
              <a:ext cx="1942960" cy="931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116354">
                <a:lnSpc>
                  <a:spcPct val="60000"/>
                </a:lnSpc>
                <a:spcBef>
                  <a:spcPts val="700"/>
                </a:spcBef>
                <a:defRPr b="1" spc="22" sz="2400">
                  <a:solidFill>
                    <a:srgbClr val="CF3C27"/>
                  </a:solidFill>
                </a:defRPr>
              </a:pPr>
              <a:r>
                <a:t>KYLE</a:t>
              </a:r>
              <a:r>
                <a:rPr baseline="28380" spc="35" sz="2800"/>
                <a:t>+1</a:t>
              </a:r>
              <a:endParaRPr baseline="28380" spc="28" sz="2800"/>
            </a:p>
            <a:p>
              <a:pPr marR="0" indent="46233">
                <a:lnSpc>
                  <a:spcPct val="60000"/>
                </a:lnSpc>
                <a:spcBef>
                  <a:spcPts val="400"/>
                </a:spcBef>
                <a:defRPr baseline="28380" spc="-15" sz="2800">
                  <a:solidFill>
                    <a:srgbClr val="CF3C2C"/>
                  </a:solidFill>
                </a:defRPr>
              </a:pPr>
              <a:r>
                <a:t> </a:t>
              </a:r>
              <a:r>
                <a:rPr baseline="0" spc="-11" sz="2000"/>
                <a:t>404.21</a:t>
              </a:r>
            </a:p>
          </p:txBody>
        </p:sp>
        <p:pic>
          <p:nvPicPr>
            <p:cNvPr id="3905" name="object 49" descr="object 49"/>
            <p:cNvPicPr>
              <a:picLocks noChangeAspect="1"/>
            </p:cNvPicPr>
            <p:nvPr/>
          </p:nvPicPr>
          <p:blipFill>
            <a:blip r:embed="rId3">
              <a:extLst/>
            </a:blip>
            <a:stretch>
              <a:fillRect/>
            </a:stretch>
          </p:blipFill>
          <p:spPr>
            <a:xfrm>
              <a:off x="5971036" y="2782010"/>
              <a:ext cx="3562065" cy="3546231"/>
            </a:xfrm>
            <a:prstGeom prst="rect">
              <a:avLst/>
            </a:prstGeom>
            <a:ln w="12700" cap="flat">
              <a:noFill/>
              <a:miter lim="400000"/>
            </a:ln>
            <a:effectLst/>
          </p:spPr>
        </p:pic>
        <p:grpSp>
          <p:nvGrpSpPr>
            <p:cNvPr id="3908" name="object 50"/>
            <p:cNvGrpSpPr/>
            <p:nvPr/>
          </p:nvGrpSpPr>
          <p:grpSpPr>
            <a:xfrm>
              <a:off x="9787385" y="4521768"/>
              <a:ext cx="1582717" cy="161110"/>
              <a:chOff x="0" y="0"/>
              <a:chExt cx="1582715" cy="161108"/>
            </a:xfrm>
          </p:grpSpPr>
          <p:sp>
            <p:nvSpPr>
              <p:cNvPr id="3906" name="object 51"/>
              <p:cNvSpPr/>
              <p:nvPr/>
            </p:nvSpPr>
            <p:spPr>
              <a:xfrm>
                <a:off x="0" y="80553"/>
                <a:ext cx="1438391"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07" name="object 52"/>
              <p:cNvSpPr/>
              <p:nvPr/>
            </p:nvSpPr>
            <p:spPr>
              <a:xfrm>
                <a:off x="1421610" y="-1"/>
                <a:ext cx="161106" cy="1611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3909" name="object 53"/>
            <p:cNvSpPr txBox="1"/>
            <p:nvPr/>
          </p:nvSpPr>
          <p:spPr>
            <a:xfrm>
              <a:off x="6379215" y="0"/>
              <a:ext cx="2847576" cy="21112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6164" indent="23116" algn="ctr">
                <a:lnSpc>
                  <a:spcPct val="90700"/>
                </a:lnSpc>
                <a:spcBef>
                  <a:spcPts val="400"/>
                </a:spcBef>
                <a:defRPr spc="17" sz="3000">
                  <a:solidFill>
                    <a:srgbClr val="CF3C2C"/>
                  </a:solidFill>
                </a:defRPr>
              </a:pPr>
              <a:r>
                <a:t>collision </a:t>
              </a:r>
              <a:r>
                <a:rPr spc="23"/>
                <a:t> </a:t>
              </a:r>
              <a:r>
                <a:t>induced </a:t>
              </a:r>
              <a:r>
                <a:rPr spc="23"/>
                <a:t> </a:t>
              </a:r>
              <a:r>
                <a:t>dissocia</a:t>
              </a:r>
              <a:r>
                <a:rPr spc="5"/>
                <a:t>t</a:t>
              </a:r>
              <a:r>
                <a:rPr spc="11"/>
                <a:t>ion  </a:t>
              </a:r>
              <a:r>
                <a:t>(CID)</a:t>
              </a:r>
            </a:p>
          </p:txBody>
        </p:sp>
        <p:sp>
          <p:nvSpPr>
            <p:cNvPr id="3910" name="object 31"/>
            <p:cNvSpPr/>
            <p:nvPr/>
          </p:nvSpPr>
          <p:spPr>
            <a:xfrm>
              <a:off x="20415337"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11" name="object 33"/>
            <p:cNvSpPr txBox="1"/>
            <p:nvPr/>
          </p:nvSpPr>
          <p:spPr>
            <a:xfrm>
              <a:off x="19231469" y="1870050"/>
              <a:ext cx="1942962"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KYL</a:t>
              </a:r>
              <a:r>
                <a:rPr baseline="0" spc="22" sz="1800"/>
                <a:t>+1</a:t>
              </a:r>
              <a:endParaRPr baseline="-33036" spc="18" sz="1800"/>
            </a:p>
            <a:p>
              <a:pPr marR="0" indent="46233" algn="ctr">
                <a:lnSpc>
                  <a:spcPct val="70000"/>
                </a:lnSpc>
                <a:spcBef>
                  <a:spcPts val="800"/>
                </a:spcBef>
                <a:defRPr spc="-11" sz="2000">
                  <a:solidFill>
                    <a:srgbClr val="CF3C2C"/>
                  </a:solidFill>
                </a:defRPr>
              </a:pPr>
              <a:r>
                <a:t>315.16</a:t>
              </a:r>
            </a:p>
          </p:txBody>
        </p:sp>
      </p:grpSp>
      <p:grpSp>
        <p:nvGrpSpPr>
          <p:cNvPr id="3915" name="Group"/>
          <p:cNvGrpSpPr/>
          <p:nvPr/>
        </p:nvGrpSpPr>
        <p:grpSpPr>
          <a:xfrm>
            <a:off x="21293247" y="118785"/>
            <a:ext cx="2964014" cy="980138"/>
            <a:chOff x="0" y="0"/>
            <a:chExt cx="2964012" cy="980137"/>
          </a:xfrm>
        </p:grpSpPr>
        <p:pic>
          <p:nvPicPr>
            <p:cNvPr id="3913" name="image.png" descr="image.png"/>
            <p:cNvPicPr>
              <a:picLocks noChangeAspect="1"/>
            </p:cNvPicPr>
            <p:nvPr/>
          </p:nvPicPr>
          <p:blipFill>
            <a:blip r:embed="rId4">
              <a:extLst/>
            </a:blip>
            <a:srcRect l="755" t="21951" r="58673" b="13019"/>
            <a:stretch>
              <a:fillRect/>
            </a:stretch>
          </p:blipFill>
          <p:spPr>
            <a:xfrm>
              <a:off x="29384" y="0"/>
              <a:ext cx="2905058" cy="657087"/>
            </a:xfrm>
            <a:prstGeom prst="rect">
              <a:avLst/>
            </a:prstGeom>
            <a:ln w="12700" cap="flat">
              <a:noFill/>
              <a:miter lim="400000"/>
            </a:ln>
            <a:effectLst/>
          </p:spPr>
        </p:pic>
        <p:pic>
          <p:nvPicPr>
            <p:cNvPr id="3914" name="image.png" descr="image.png"/>
            <p:cNvPicPr>
              <a:picLocks noChangeAspect="1"/>
            </p:cNvPicPr>
            <p:nvPr/>
          </p:nvPicPr>
          <p:blipFill>
            <a:blip r:embed="rId4">
              <a:extLst/>
            </a:blip>
            <a:srcRect l="58605" t="42052" r="0" b="28455"/>
            <a:stretch>
              <a:fillRect/>
            </a:stretch>
          </p:blipFill>
          <p:spPr>
            <a:xfrm>
              <a:off x="0" y="682135"/>
              <a:ext cx="2964013" cy="298003"/>
            </a:xfrm>
            <a:prstGeom prst="rect">
              <a:avLst/>
            </a:prstGeom>
            <a:ln w="12700" cap="flat">
              <a:noFill/>
              <a:miter lim="400000"/>
            </a:ln>
            <a:effectLst/>
          </p:spPr>
        </p:pic>
      </p:grpSp>
      <p:sp>
        <p:nvSpPr>
          <p:cNvPr id="3916"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917"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Tandem MS (MS/MS)</a:t>
            </a:r>
          </a:p>
        </p:txBody>
      </p:sp>
      <p:sp>
        <p:nvSpPr>
          <p:cNvPr id="3918" name="Rectangle"/>
          <p:cNvSpPr/>
          <p:nvPr/>
        </p:nvSpPr>
        <p:spPr>
          <a:xfrm>
            <a:off x="10319087" y="3665925"/>
            <a:ext cx="13858421" cy="6482137"/>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3919" name="Rectangle"/>
          <p:cNvSpPr/>
          <p:nvPr/>
        </p:nvSpPr>
        <p:spPr>
          <a:xfrm>
            <a:off x="12660132" y="9558012"/>
            <a:ext cx="11446169" cy="2171525"/>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65" name="Group"/>
          <p:cNvGrpSpPr/>
          <p:nvPr/>
        </p:nvGrpSpPr>
        <p:grpSpPr>
          <a:xfrm>
            <a:off x="575688" y="3910181"/>
            <a:ext cx="23160489" cy="7724721"/>
            <a:chOff x="0" y="0"/>
            <a:chExt cx="23160487" cy="7724719"/>
          </a:xfrm>
        </p:grpSpPr>
        <p:grpSp>
          <p:nvGrpSpPr>
            <p:cNvPr id="3930" name="object 4"/>
            <p:cNvGrpSpPr/>
            <p:nvPr/>
          </p:nvGrpSpPr>
          <p:grpSpPr>
            <a:xfrm>
              <a:off x="12538905" y="2105144"/>
              <a:ext cx="10621583" cy="4743568"/>
              <a:chOff x="0" y="0"/>
              <a:chExt cx="10621581" cy="4743567"/>
            </a:xfrm>
          </p:grpSpPr>
          <p:sp>
            <p:nvSpPr>
              <p:cNvPr id="3923" name="object 5"/>
              <p:cNvSpPr/>
              <p:nvPr/>
            </p:nvSpPr>
            <p:spPr>
              <a:xfrm flipH="1" flipV="1">
                <a:off x="6" y="4653914"/>
                <a:ext cx="10621576" cy="4"/>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24" name="object 6"/>
              <p:cNvSpPr/>
              <p:nvPr/>
            </p:nvSpPr>
            <p:spPr>
              <a:xfrm flipH="1">
                <a:off x="-1" y="0"/>
                <a:ext cx="4" cy="4653890"/>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25" name="object 7"/>
              <p:cNvSpPr/>
              <p:nvPr/>
            </p:nvSpPr>
            <p:spPr>
              <a:xfrm>
                <a:off x="1149382"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26" name="object 8"/>
              <p:cNvSpPr/>
              <p:nvPr/>
            </p:nvSpPr>
            <p:spPr>
              <a:xfrm>
                <a:off x="7133205" y="465797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27" name="object 9"/>
              <p:cNvSpPr/>
              <p:nvPr/>
            </p:nvSpPr>
            <p:spPr>
              <a:xfrm>
                <a:off x="4141301"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28" name="object 10"/>
              <p:cNvSpPr/>
              <p:nvPr/>
            </p:nvSpPr>
            <p:spPr>
              <a:xfrm>
                <a:off x="10125090"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29" name="object 11"/>
              <p:cNvSpPr/>
              <p:nvPr/>
            </p:nvSpPr>
            <p:spPr>
              <a:xfrm flipH="1">
                <a:off x="796630" y="2672790"/>
                <a:ext cx="3" cy="1969888"/>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3931" name="object 12"/>
            <p:cNvSpPr txBox="1"/>
            <p:nvPr/>
          </p:nvSpPr>
          <p:spPr>
            <a:xfrm rot="16200000">
              <a:off x="11008355" y="4492235"/>
              <a:ext cx="1589678"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3932" name="object 13"/>
            <p:cNvSpPr txBox="1"/>
            <p:nvPr/>
          </p:nvSpPr>
          <p:spPr>
            <a:xfrm>
              <a:off x="17791483" y="7248354"/>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3933" name="object 14"/>
            <p:cNvSpPr txBox="1"/>
            <p:nvPr/>
          </p:nvSpPr>
          <p:spPr>
            <a:xfrm>
              <a:off x="13461227"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100</a:t>
              </a:r>
            </a:p>
          </p:txBody>
        </p:sp>
        <p:sp>
          <p:nvSpPr>
            <p:cNvPr id="3934" name="object 15"/>
            <p:cNvSpPr txBox="1"/>
            <p:nvPr/>
          </p:nvSpPr>
          <p:spPr>
            <a:xfrm>
              <a:off x="16393373" y="6878950"/>
              <a:ext cx="650326"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200</a:t>
              </a:r>
            </a:p>
          </p:txBody>
        </p:sp>
        <p:sp>
          <p:nvSpPr>
            <p:cNvPr id="3935" name="object 16"/>
            <p:cNvSpPr txBox="1"/>
            <p:nvPr/>
          </p:nvSpPr>
          <p:spPr>
            <a:xfrm>
              <a:off x="1933391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300</a:t>
              </a:r>
            </a:p>
          </p:txBody>
        </p:sp>
        <p:sp>
          <p:nvSpPr>
            <p:cNvPr id="3936" name="object 17"/>
            <p:cNvSpPr txBox="1"/>
            <p:nvPr/>
          </p:nvSpPr>
          <p:spPr>
            <a:xfrm>
              <a:off x="2232444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400</a:t>
              </a:r>
            </a:p>
          </p:txBody>
        </p:sp>
        <p:sp>
          <p:nvSpPr>
            <p:cNvPr id="3937" name="object 18"/>
            <p:cNvSpPr txBox="1"/>
            <p:nvPr/>
          </p:nvSpPr>
          <p:spPr>
            <a:xfrm>
              <a:off x="12595388" y="3388256"/>
              <a:ext cx="103604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K</a:t>
              </a:r>
              <a:r>
                <a:rPr baseline="0" spc="22" sz="1800"/>
                <a:t>+1</a:t>
              </a:r>
              <a:endParaRPr baseline="-33036" spc="18" sz="1800"/>
            </a:p>
            <a:p>
              <a:pPr marR="0" indent="46233">
                <a:lnSpc>
                  <a:spcPct val="70000"/>
                </a:lnSpc>
                <a:spcBef>
                  <a:spcPts val="800"/>
                </a:spcBef>
                <a:defRPr spc="-11" sz="2000">
                  <a:solidFill>
                    <a:srgbClr val="CF3C2C"/>
                  </a:solidFill>
                </a:defRPr>
              </a:pPr>
              <a:r>
                <a:t>88.01</a:t>
              </a:r>
            </a:p>
          </p:txBody>
        </p:sp>
        <p:sp>
          <p:nvSpPr>
            <p:cNvPr id="3938" name="object 20"/>
            <p:cNvSpPr/>
            <p:nvPr/>
          </p:nvSpPr>
          <p:spPr>
            <a:xfrm>
              <a:off x="16757456" y="3857559"/>
              <a:ext cx="3" cy="2890262"/>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39" name="object 21"/>
            <p:cNvSpPr/>
            <p:nvPr/>
          </p:nvSpPr>
          <p:spPr>
            <a:xfrm>
              <a:off x="20202951" y="3102381"/>
              <a:ext cx="3" cy="3645441"/>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40" name="object 23"/>
            <p:cNvSpPr txBox="1"/>
            <p:nvPr/>
          </p:nvSpPr>
          <p:spPr>
            <a:xfrm>
              <a:off x="16287729" y="2377386"/>
              <a:ext cx="1238567" cy="1074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58561" algn="ctr">
                <a:lnSpc>
                  <a:spcPct val="70000"/>
                </a:lnSpc>
                <a:spcBef>
                  <a:spcPts val="1200"/>
                </a:spcBef>
                <a:defRPr b="1" baseline="-19518" spc="26" sz="3600">
                  <a:solidFill>
                    <a:srgbClr val="CF3C27"/>
                  </a:solidFill>
                </a:defRPr>
              </a:pPr>
              <a:r>
                <a:t>KY</a:t>
              </a:r>
              <a:r>
                <a:rPr baseline="0" spc="16" sz="1800"/>
                <a:t>+1</a:t>
              </a:r>
              <a:endParaRPr baseline="-33036" spc="12" sz="1800"/>
            </a:p>
            <a:p>
              <a:pPr marR="0" indent="0" algn="ctr">
                <a:lnSpc>
                  <a:spcPct val="70000"/>
                </a:lnSpc>
                <a:spcBef>
                  <a:spcPts val="800"/>
                </a:spcBef>
                <a:defRPr spc="-11" sz="2000">
                  <a:solidFill>
                    <a:srgbClr val="CF3C2C"/>
                  </a:solidFill>
                </a:defRPr>
              </a:pPr>
              <a:r>
                <a:t>201.12</a:t>
              </a:r>
            </a:p>
          </p:txBody>
        </p:sp>
        <p:sp>
          <p:nvSpPr>
            <p:cNvPr id="3941" name="object 29"/>
            <p:cNvSpPr/>
            <p:nvPr/>
          </p:nvSpPr>
          <p:spPr>
            <a:xfrm>
              <a:off x="13618730" y="2866386"/>
              <a:ext cx="3" cy="3905035"/>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42" name="object 30"/>
            <p:cNvSpPr/>
            <p:nvPr/>
          </p:nvSpPr>
          <p:spPr>
            <a:xfrm>
              <a:off x="16946250"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43" name="object 33"/>
            <p:cNvSpPr txBox="1"/>
            <p:nvPr/>
          </p:nvSpPr>
          <p:spPr>
            <a:xfrm>
              <a:off x="13114574" y="1429510"/>
              <a:ext cx="1130688"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E</a:t>
              </a:r>
              <a:r>
                <a:rPr baseline="0" spc="22" sz="1800"/>
                <a:t>+1</a:t>
              </a:r>
              <a:endParaRPr baseline="-33036" spc="18" sz="1800"/>
            </a:p>
            <a:p>
              <a:pPr marR="0" indent="46233">
                <a:lnSpc>
                  <a:spcPct val="70000"/>
                </a:lnSpc>
                <a:spcBef>
                  <a:spcPts val="800"/>
                </a:spcBef>
                <a:defRPr spc="-11" sz="2000">
                  <a:solidFill>
                    <a:srgbClr val="CF3C2C"/>
                  </a:solidFill>
                </a:defRPr>
              </a:pPr>
              <a:r>
                <a:t>90.06</a:t>
              </a:r>
            </a:p>
          </p:txBody>
        </p:sp>
        <p:sp>
          <p:nvSpPr>
            <p:cNvPr id="3944" name="object 34"/>
            <p:cNvSpPr txBox="1"/>
            <p:nvPr/>
          </p:nvSpPr>
          <p:spPr>
            <a:xfrm>
              <a:off x="17055662" y="3945789"/>
              <a:ext cx="131286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LE</a:t>
              </a:r>
              <a:r>
                <a:rPr baseline="0" spc="22" sz="1800"/>
                <a:t>+1</a:t>
              </a:r>
              <a:endParaRPr baseline="-33036" spc="18" sz="1800"/>
            </a:p>
            <a:p>
              <a:pPr marR="0" indent="46233">
                <a:lnSpc>
                  <a:spcPct val="70000"/>
                </a:lnSpc>
                <a:spcBef>
                  <a:spcPts val="800"/>
                </a:spcBef>
                <a:defRPr spc="-11" sz="2000">
                  <a:solidFill>
                    <a:srgbClr val="CF3C2C"/>
                  </a:solidFill>
                </a:defRPr>
              </a:pPr>
              <a:r>
                <a:t>204.10</a:t>
              </a:r>
            </a:p>
          </p:txBody>
        </p:sp>
        <p:sp>
          <p:nvSpPr>
            <p:cNvPr id="3945" name="object 35"/>
            <p:cNvSpPr txBox="1"/>
            <p:nvPr/>
          </p:nvSpPr>
          <p:spPr>
            <a:xfrm>
              <a:off x="20234943" y="4052725"/>
              <a:ext cx="1582713" cy="807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80000"/>
                </a:lnSpc>
                <a:spcBef>
                  <a:spcPts val="100"/>
                </a:spcBef>
                <a:defRPr b="1" spc="22" sz="2400">
                  <a:solidFill>
                    <a:srgbClr val="CF3C27"/>
                  </a:solidFill>
                </a:defRPr>
              </a:pPr>
              <a:r>
                <a:t>YLE</a:t>
              </a:r>
              <a:r>
                <a:rPr baseline="28380" spc="35" sz="2800"/>
                <a:t>+1</a:t>
              </a:r>
              <a:endParaRPr baseline="28380" spc="28" sz="2800"/>
            </a:p>
            <a:p>
              <a:pPr marR="0" indent="46233">
                <a:lnSpc>
                  <a:spcPct val="80000"/>
                </a:lnSpc>
                <a:defRPr spc="-11" sz="2000">
                  <a:solidFill>
                    <a:srgbClr val="CF3C2C"/>
                  </a:solidFill>
                </a:defRPr>
              </a:pPr>
              <a:r>
                <a:t>317.18</a:t>
              </a:r>
            </a:p>
          </p:txBody>
        </p:sp>
        <p:sp>
          <p:nvSpPr>
            <p:cNvPr id="3946" name="object 37"/>
            <p:cNvSpPr/>
            <p:nvPr/>
          </p:nvSpPr>
          <p:spPr>
            <a:xfrm flipH="1">
              <a:off x="919177" y="6778733"/>
              <a:ext cx="4197642" cy="2"/>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47" name="object 38"/>
            <p:cNvSpPr/>
            <p:nvPr/>
          </p:nvSpPr>
          <p:spPr>
            <a:xfrm flipH="1">
              <a:off x="941310" y="2124823"/>
              <a:ext cx="3" cy="4653889"/>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48" name="object 39"/>
            <p:cNvSpPr/>
            <p:nvPr/>
          </p:nvSpPr>
          <p:spPr>
            <a:xfrm>
              <a:off x="4581797" y="678278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49" name="object 40"/>
            <p:cNvSpPr/>
            <p:nvPr/>
          </p:nvSpPr>
          <p:spPr>
            <a:xfrm>
              <a:off x="1589901" y="678278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50" name="object 41"/>
            <p:cNvSpPr/>
            <p:nvPr/>
          </p:nvSpPr>
          <p:spPr>
            <a:xfrm flipH="1">
              <a:off x="2398721" y="2598898"/>
              <a:ext cx="3" cy="4168589"/>
            </a:xfrm>
            <a:prstGeom prst="line">
              <a:avLst/>
            </a:prstGeom>
            <a:noFill/>
            <a:ln w="25400" cap="flat">
              <a:solidFill>
                <a:srgbClr val="CF3C2C"/>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51" name="object 42"/>
            <p:cNvSpPr/>
            <p:nvPr/>
          </p:nvSpPr>
          <p:spPr>
            <a:xfrm>
              <a:off x="4013412" y="4649521"/>
              <a:ext cx="1438393"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52" name="object 43"/>
            <p:cNvSpPr/>
            <p:nvPr/>
          </p:nvSpPr>
          <p:spPr>
            <a:xfrm>
              <a:off x="5435019" y="4568970"/>
              <a:ext cx="161108" cy="161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3953" name="object 44"/>
            <p:cNvSpPr txBox="1"/>
            <p:nvPr/>
          </p:nvSpPr>
          <p:spPr>
            <a:xfrm rot="16200000">
              <a:off x="-589248" y="4511889"/>
              <a:ext cx="1589677"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3954" name="object 45"/>
            <p:cNvSpPr txBox="1"/>
            <p:nvPr/>
          </p:nvSpPr>
          <p:spPr>
            <a:xfrm>
              <a:off x="2465184" y="7268006"/>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3955" name="object 46"/>
            <p:cNvSpPr txBox="1"/>
            <p:nvPr/>
          </p:nvSpPr>
          <p:spPr>
            <a:xfrm>
              <a:off x="1303085" y="6898604"/>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404</a:t>
              </a:r>
            </a:p>
          </p:txBody>
        </p:sp>
        <p:sp>
          <p:nvSpPr>
            <p:cNvPr id="3956" name="object 47"/>
            <p:cNvSpPr txBox="1"/>
            <p:nvPr/>
          </p:nvSpPr>
          <p:spPr>
            <a:xfrm>
              <a:off x="4243625" y="6898604"/>
              <a:ext cx="650324"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405</a:t>
              </a:r>
            </a:p>
          </p:txBody>
        </p:sp>
        <p:sp>
          <p:nvSpPr>
            <p:cNvPr id="3957" name="object 48"/>
            <p:cNvSpPr txBox="1"/>
            <p:nvPr/>
          </p:nvSpPr>
          <p:spPr>
            <a:xfrm>
              <a:off x="1847362" y="1496507"/>
              <a:ext cx="1942960" cy="931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116354">
                <a:lnSpc>
                  <a:spcPct val="60000"/>
                </a:lnSpc>
                <a:spcBef>
                  <a:spcPts val="700"/>
                </a:spcBef>
                <a:defRPr b="1" spc="22" sz="2400">
                  <a:solidFill>
                    <a:srgbClr val="CF3C27"/>
                  </a:solidFill>
                </a:defRPr>
              </a:pPr>
              <a:r>
                <a:t>KYLE</a:t>
              </a:r>
              <a:r>
                <a:rPr baseline="28380" spc="35" sz="2800"/>
                <a:t>+1</a:t>
              </a:r>
              <a:endParaRPr baseline="28380" spc="28" sz="2800"/>
            </a:p>
            <a:p>
              <a:pPr marR="0" indent="46233">
                <a:lnSpc>
                  <a:spcPct val="60000"/>
                </a:lnSpc>
                <a:spcBef>
                  <a:spcPts val="400"/>
                </a:spcBef>
                <a:defRPr baseline="28380" spc="-15" sz="2800">
                  <a:solidFill>
                    <a:srgbClr val="CF3C2C"/>
                  </a:solidFill>
                </a:defRPr>
              </a:pPr>
              <a:r>
                <a:t> </a:t>
              </a:r>
              <a:r>
                <a:rPr baseline="0" spc="-11" sz="2000"/>
                <a:t>404.21</a:t>
              </a:r>
            </a:p>
          </p:txBody>
        </p:sp>
        <p:pic>
          <p:nvPicPr>
            <p:cNvPr id="3958" name="object 49" descr="object 49"/>
            <p:cNvPicPr>
              <a:picLocks noChangeAspect="1"/>
            </p:cNvPicPr>
            <p:nvPr/>
          </p:nvPicPr>
          <p:blipFill>
            <a:blip r:embed="rId3">
              <a:extLst/>
            </a:blip>
            <a:stretch>
              <a:fillRect/>
            </a:stretch>
          </p:blipFill>
          <p:spPr>
            <a:xfrm>
              <a:off x="5971036" y="2782010"/>
              <a:ext cx="3562065" cy="3546231"/>
            </a:xfrm>
            <a:prstGeom prst="rect">
              <a:avLst/>
            </a:prstGeom>
            <a:ln w="12700" cap="flat">
              <a:noFill/>
              <a:miter lim="400000"/>
            </a:ln>
            <a:effectLst/>
          </p:spPr>
        </p:pic>
        <p:grpSp>
          <p:nvGrpSpPr>
            <p:cNvPr id="3961" name="object 50"/>
            <p:cNvGrpSpPr/>
            <p:nvPr/>
          </p:nvGrpSpPr>
          <p:grpSpPr>
            <a:xfrm>
              <a:off x="9787385" y="4521768"/>
              <a:ext cx="1582717" cy="161110"/>
              <a:chOff x="0" y="0"/>
              <a:chExt cx="1582715" cy="161108"/>
            </a:xfrm>
          </p:grpSpPr>
          <p:sp>
            <p:nvSpPr>
              <p:cNvPr id="3959" name="object 51"/>
              <p:cNvSpPr/>
              <p:nvPr/>
            </p:nvSpPr>
            <p:spPr>
              <a:xfrm>
                <a:off x="0" y="80553"/>
                <a:ext cx="1438391"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60" name="object 52"/>
              <p:cNvSpPr/>
              <p:nvPr/>
            </p:nvSpPr>
            <p:spPr>
              <a:xfrm>
                <a:off x="1421610" y="-1"/>
                <a:ext cx="161106" cy="1611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3962" name="object 53"/>
            <p:cNvSpPr txBox="1"/>
            <p:nvPr/>
          </p:nvSpPr>
          <p:spPr>
            <a:xfrm>
              <a:off x="6379215" y="0"/>
              <a:ext cx="2847576" cy="21112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6164" indent="23116" algn="ctr">
                <a:lnSpc>
                  <a:spcPct val="90700"/>
                </a:lnSpc>
                <a:spcBef>
                  <a:spcPts val="400"/>
                </a:spcBef>
                <a:defRPr spc="17" sz="3000">
                  <a:solidFill>
                    <a:srgbClr val="CF3C2C"/>
                  </a:solidFill>
                </a:defRPr>
              </a:pPr>
              <a:r>
                <a:t>collision </a:t>
              </a:r>
              <a:r>
                <a:rPr spc="23"/>
                <a:t> </a:t>
              </a:r>
              <a:r>
                <a:t>induced </a:t>
              </a:r>
              <a:r>
                <a:rPr spc="23"/>
                <a:t> </a:t>
              </a:r>
              <a:r>
                <a:t>dissocia</a:t>
              </a:r>
              <a:r>
                <a:rPr spc="5"/>
                <a:t>t</a:t>
              </a:r>
              <a:r>
                <a:rPr spc="11"/>
                <a:t>ion  </a:t>
              </a:r>
              <a:r>
                <a:t>(CID)</a:t>
              </a:r>
            </a:p>
          </p:txBody>
        </p:sp>
        <p:sp>
          <p:nvSpPr>
            <p:cNvPr id="3963" name="object 31"/>
            <p:cNvSpPr/>
            <p:nvPr/>
          </p:nvSpPr>
          <p:spPr>
            <a:xfrm>
              <a:off x="20415337"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64" name="object 33"/>
            <p:cNvSpPr txBox="1"/>
            <p:nvPr/>
          </p:nvSpPr>
          <p:spPr>
            <a:xfrm>
              <a:off x="19231469" y="1870050"/>
              <a:ext cx="1942962"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KYL</a:t>
              </a:r>
              <a:r>
                <a:rPr baseline="0" spc="22" sz="1800"/>
                <a:t>+1</a:t>
              </a:r>
              <a:endParaRPr baseline="-33036" spc="18" sz="1800"/>
            </a:p>
            <a:p>
              <a:pPr marR="0" indent="46233" algn="ctr">
                <a:lnSpc>
                  <a:spcPct val="70000"/>
                </a:lnSpc>
                <a:spcBef>
                  <a:spcPts val="800"/>
                </a:spcBef>
                <a:defRPr spc="-11" sz="2000">
                  <a:solidFill>
                    <a:srgbClr val="CF3C2C"/>
                  </a:solidFill>
                </a:defRPr>
              </a:pPr>
              <a:r>
                <a:t>315.16</a:t>
              </a:r>
            </a:p>
          </p:txBody>
        </p:sp>
      </p:grpSp>
      <p:grpSp>
        <p:nvGrpSpPr>
          <p:cNvPr id="3968" name="Group"/>
          <p:cNvGrpSpPr/>
          <p:nvPr/>
        </p:nvGrpSpPr>
        <p:grpSpPr>
          <a:xfrm>
            <a:off x="21293247" y="118785"/>
            <a:ext cx="2964014" cy="980138"/>
            <a:chOff x="0" y="0"/>
            <a:chExt cx="2964012" cy="980137"/>
          </a:xfrm>
        </p:grpSpPr>
        <p:pic>
          <p:nvPicPr>
            <p:cNvPr id="3966" name="image.png" descr="image.png"/>
            <p:cNvPicPr>
              <a:picLocks noChangeAspect="1"/>
            </p:cNvPicPr>
            <p:nvPr/>
          </p:nvPicPr>
          <p:blipFill>
            <a:blip r:embed="rId4">
              <a:extLst/>
            </a:blip>
            <a:srcRect l="755" t="21951" r="58673" b="13019"/>
            <a:stretch>
              <a:fillRect/>
            </a:stretch>
          </p:blipFill>
          <p:spPr>
            <a:xfrm>
              <a:off x="29384" y="0"/>
              <a:ext cx="2905058" cy="657087"/>
            </a:xfrm>
            <a:prstGeom prst="rect">
              <a:avLst/>
            </a:prstGeom>
            <a:ln w="12700" cap="flat">
              <a:noFill/>
              <a:miter lim="400000"/>
            </a:ln>
            <a:effectLst/>
          </p:spPr>
        </p:pic>
        <p:pic>
          <p:nvPicPr>
            <p:cNvPr id="3967" name="image.png" descr="image.png"/>
            <p:cNvPicPr>
              <a:picLocks noChangeAspect="1"/>
            </p:cNvPicPr>
            <p:nvPr/>
          </p:nvPicPr>
          <p:blipFill>
            <a:blip r:embed="rId4">
              <a:extLst/>
            </a:blip>
            <a:srcRect l="58605" t="42052" r="0" b="28455"/>
            <a:stretch>
              <a:fillRect/>
            </a:stretch>
          </p:blipFill>
          <p:spPr>
            <a:xfrm>
              <a:off x="0" y="682135"/>
              <a:ext cx="2964013" cy="298003"/>
            </a:xfrm>
            <a:prstGeom prst="rect">
              <a:avLst/>
            </a:prstGeom>
            <a:ln w="12700" cap="flat">
              <a:noFill/>
              <a:miter lim="400000"/>
            </a:ln>
            <a:effectLst/>
          </p:spPr>
        </p:pic>
      </p:grpSp>
      <p:sp>
        <p:nvSpPr>
          <p:cNvPr id="396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3970"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Tandem MS (MS/MS)</a:t>
            </a:r>
          </a:p>
        </p:txBody>
      </p:sp>
      <p:sp>
        <p:nvSpPr>
          <p:cNvPr id="3971" name="b1"/>
          <p:cNvSpPr txBox="1"/>
          <p:nvPr/>
        </p:nvSpPr>
        <p:spPr>
          <a:xfrm>
            <a:off x="13231062" y="7169597"/>
            <a:ext cx="656041" cy="66131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b</a:t>
            </a:r>
            <a:r>
              <a:rPr baseline="-5999"/>
              <a:t>1 </a:t>
            </a:r>
          </a:p>
        </p:txBody>
      </p:sp>
      <p:sp>
        <p:nvSpPr>
          <p:cNvPr id="3972" name="b2"/>
          <p:cNvSpPr txBox="1"/>
          <p:nvPr/>
        </p:nvSpPr>
        <p:spPr>
          <a:xfrm>
            <a:off x="17120021" y="6197003"/>
            <a:ext cx="968011" cy="66131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b</a:t>
            </a:r>
            <a:r>
              <a:rPr baseline="-5999"/>
              <a:t>2     </a:t>
            </a:r>
          </a:p>
        </p:txBody>
      </p:sp>
      <p:sp>
        <p:nvSpPr>
          <p:cNvPr id="3973" name="b3"/>
          <p:cNvSpPr txBox="1"/>
          <p:nvPr/>
        </p:nvSpPr>
        <p:spPr>
          <a:xfrm>
            <a:off x="19964821" y="5650903"/>
            <a:ext cx="1552955" cy="66131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   b</a:t>
            </a:r>
            <a:r>
              <a:rPr baseline="-5999"/>
              <a:t>3        </a:t>
            </a:r>
          </a:p>
        </p:txBody>
      </p:sp>
      <p:sp>
        <p:nvSpPr>
          <p:cNvPr id="3974" name="y3"/>
          <p:cNvSpPr txBox="1"/>
          <p:nvPr/>
        </p:nvSpPr>
        <p:spPr>
          <a:xfrm>
            <a:off x="13462421" y="5231803"/>
            <a:ext cx="1527282" cy="66131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   y</a:t>
            </a:r>
            <a:r>
              <a:rPr baseline="-5999"/>
              <a:t>3        </a:t>
            </a:r>
          </a:p>
        </p:txBody>
      </p:sp>
      <p:sp>
        <p:nvSpPr>
          <p:cNvPr id="3975" name="y2"/>
          <p:cNvSpPr txBox="1"/>
          <p:nvPr/>
        </p:nvSpPr>
        <p:spPr>
          <a:xfrm>
            <a:off x="17780421" y="7746403"/>
            <a:ext cx="942338" cy="66131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y</a:t>
            </a:r>
            <a:r>
              <a:rPr baseline="-5999"/>
              <a:t>2     </a:t>
            </a:r>
          </a:p>
        </p:txBody>
      </p:sp>
      <p:sp>
        <p:nvSpPr>
          <p:cNvPr id="3976" name="y1"/>
          <p:cNvSpPr txBox="1"/>
          <p:nvPr/>
        </p:nvSpPr>
        <p:spPr>
          <a:xfrm>
            <a:off x="20978062" y="7626797"/>
            <a:ext cx="1176315" cy="66131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y</a:t>
            </a:r>
            <a:r>
              <a:rPr baseline="-5999"/>
              <a:t>1        </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022" name="Group"/>
          <p:cNvGrpSpPr/>
          <p:nvPr/>
        </p:nvGrpSpPr>
        <p:grpSpPr>
          <a:xfrm>
            <a:off x="575688" y="3910181"/>
            <a:ext cx="23160489" cy="7724721"/>
            <a:chOff x="0" y="0"/>
            <a:chExt cx="23160487" cy="7724719"/>
          </a:xfrm>
        </p:grpSpPr>
        <p:grpSp>
          <p:nvGrpSpPr>
            <p:cNvPr id="3987" name="object 4"/>
            <p:cNvGrpSpPr/>
            <p:nvPr/>
          </p:nvGrpSpPr>
          <p:grpSpPr>
            <a:xfrm>
              <a:off x="12538905" y="2105144"/>
              <a:ext cx="10621583" cy="4743568"/>
              <a:chOff x="0" y="0"/>
              <a:chExt cx="10621581" cy="4743567"/>
            </a:xfrm>
          </p:grpSpPr>
          <p:sp>
            <p:nvSpPr>
              <p:cNvPr id="3980" name="object 5"/>
              <p:cNvSpPr/>
              <p:nvPr/>
            </p:nvSpPr>
            <p:spPr>
              <a:xfrm flipH="1" flipV="1">
                <a:off x="6" y="4653914"/>
                <a:ext cx="10621576" cy="4"/>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81" name="object 6"/>
              <p:cNvSpPr/>
              <p:nvPr/>
            </p:nvSpPr>
            <p:spPr>
              <a:xfrm flipH="1">
                <a:off x="-1" y="0"/>
                <a:ext cx="4" cy="4653890"/>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82" name="object 7"/>
              <p:cNvSpPr/>
              <p:nvPr/>
            </p:nvSpPr>
            <p:spPr>
              <a:xfrm>
                <a:off x="1149382"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83" name="object 8"/>
              <p:cNvSpPr/>
              <p:nvPr/>
            </p:nvSpPr>
            <p:spPr>
              <a:xfrm>
                <a:off x="7133205" y="465797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84" name="object 9"/>
              <p:cNvSpPr/>
              <p:nvPr/>
            </p:nvSpPr>
            <p:spPr>
              <a:xfrm>
                <a:off x="4141301"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85" name="object 10"/>
              <p:cNvSpPr/>
              <p:nvPr/>
            </p:nvSpPr>
            <p:spPr>
              <a:xfrm>
                <a:off x="10125090"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86" name="object 11"/>
              <p:cNvSpPr/>
              <p:nvPr/>
            </p:nvSpPr>
            <p:spPr>
              <a:xfrm flipH="1">
                <a:off x="796630" y="2672790"/>
                <a:ext cx="3" cy="1969888"/>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3988" name="object 12"/>
            <p:cNvSpPr txBox="1"/>
            <p:nvPr/>
          </p:nvSpPr>
          <p:spPr>
            <a:xfrm rot="16200000">
              <a:off x="11008355" y="4492235"/>
              <a:ext cx="1589678"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3989" name="object 13"/>
            <p:cNvSpPr txBox="1"/>
            <p:nvPr/>
          </p:nvSpPr>
          <p:spPr>
            <a:xfrm>
              <a:off x="17791483" y="7248354"/>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3990" name="object 14"/>
            <p:cNvSpPr txBox="1"/>
            <p:nvPr/>
          </p:nvSpPr>
          <p:spPr>
            <a:xfrm>
              <a:off x="13461227"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100</a:t>
              </a:r>
            </a:p>
          </p:txBody>
        </p:sp>
        <p:sp>
          <p:nvSpPr>
            <p:cNvPr id="3991" name="object 15"/>
            <p:cNvSpPr txBox="1"/>
            <p:nvPr/>
          </p:nvSpPr>
          <p:spPr>
            <a:xfrm>
              <a:off x="16393373" y="6878950"/>
              <a:ext cx="650326"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200</a:t>
              </a:r>
            </a:p>
          </p:txBody>
        </p:sp>
        <p:sp>
          <p:nvSpPr>
            <p:cNvPr id="3992" name="object 16"/>
            <p:cNvSpPr txBox="1"/>
            <p:nvPr/>
          </p:nvSpPr>
          <p:spPr>
            <a:xfrm>
              <a:off x="1933391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300</a:t>
              </a:r>
            </a:p>
          </p:txBody>
        </p:sp>
        <p:sp>
          <p:nvSpPr>
            <p:cNvPr id="3993" name="object 17"/>
            <p:cNvSpPr txBox="1"/>
            <p:nvPr/>
          </p:nvSpPr>
          <p:spPr>
            <a:xfrm>
              <a:off x="2232444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400</a:t>
              </a:r>
            </a:p>
          </p:txBody>
        </p:sp>
        <p:sp>
          <p:nvSpPr>
            <p:cNvPr id="3994" name="object 18"/>
            <p:cNvSpPr txBox="1"/>
            <p:nvPr/>
          </p:nvSpPr>
          <p:spPr>
            <a:xfrm>
              <a:off x="12595388" y="3388256"/>
              <a:ext cx="103604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K</a:t>
              </a:r>
              <a:r>
                <a:rPr baseline="0" spc="22" sz="1800"/>
                <a:t>+1</a:t>
              </a:r>
              <a:endParaRPr baseline="-33036" spc="18" sz="1800"/>
            </a:p>
            <a:p>
              <a:pPr marR="0" indent="46233">
                <a:lnSpc>
                  <a:spcPct val="70000"/>
                </a:lnSpc>
                <a:spcBef>
                  <a:spcPts val="800"/>
                </a:spcBef>
                <a:defRPr spc="-11" sz="2000">
                  <a:solidFill>
                    <a:srgbClr val="CF3C2C"/>
                  </a:solidFill>
                </a:defRPr>
              </a:pPr>
              <a:r>
                <a:t>88.01</a:t>
              </a:r>
            </a:p>
          </p:txBody>
        </p:sp>
        <p:sp>
          <p:nvSpPr>
            <p:cNvPr id="3995" name="object 20"/>
            <p:cNvSpPr/>
            <p:nvPr/>
          </p:nvSpPr>
          <p:spPr>
            <a:xfrm>
              <a:off x="16757456" y="3857559"/>
              <a:ext cx="3" cy="2890262"/>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96" name="object 21"/>
            <p:cNvSpPr/>
            <p:nvPr/>
          </p:nvSpPr>
          <p:spPr>
            <a:xfrm>
              <a:off x="20202951" y="3102381"/>
              <a:ext cx="3" cy="3645441"/>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97" name="object 23"/>
            <p:cNvSpPr txBox="1"/>
            <p:nvPr/>
          </p:nvSpPr>
          <p:spPr>
            <a:xfrm>
              <a:off x="16287729" y="2377386"/>
              <a:ext cx="1238567" cy="1074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58561" algn="ctr">
                <a:lnSpc>
                  <a:spcPct val="70000"/>
                </a:lnSpc>
                <a:spcBef>
                  <a:spcPts val="1200"/>
                </a:spcBef>
                <a:defRPr b="1" baseline="-19518" spc="26" sz="3600">
                  <a:solidFill>
                    <a:srgbClr val="CF3C27"/>
                  </a:solidFill>
                </a:defRPr>
              </a:pPr>
              <a:r>
                <a:t>KY</a:t>
              </a:r>
              <a:r>
                <a:rPr baseline="0" spc="16" sz="1800"/>
                <a:t>+1</a:t>
              </a:r>
              <a:endParaRPr baseline="-33036" spc="12" sz="1800"/>
            </a:p>
            <a:p>
              <a:pPr marR="0" indent="0" algn="ctr">
                <a:lnSpc>
                  <a:spcPct val="70000"/>
                </a:lnSpc>
                <a:spcBef>
                  <a:spcPts val="800"/>
                </a:spcBef>
                <a:defRPr spc="-11" sz="2000">
                  <a:solidFill>
                    <a:srgbClr val="CF3C2C"/>
                  </a:solidFill>
                </a:defRPr>
              </a:pPr>
              <a:r>
                <a:t>201.12</a:t>
              </a:r>
            </a:p>
          </p:txBody>
        </p:sp>
        <p:sp>
          <p:nvSpPr>
            <p:cNvPr id="3998" name="object 29"/>
            <p:cNvSpPr/>
            <p:nvPr/>
          </p:nvSpPr>
          <p:spPr>
            <a:xfrm>
              <a:off x="13618730" y="2866386"/>
              <a:ext cx="3" cy="3905035"/>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3999" name="object 30"/>
            <p:cNvSpPr/>
            <p:nvPr/>
          </p:nvSpPr>
          <p:spPr>
            <a:xfrm>
              <a:off x="16946250"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00" name="object 33"/>
            <p:cNvSpPr txBox="1"/>
            <p:nvPr/>
          </p:nvSpPr>
          <p:spPr>
            <a:xfrm>
              <a:off x="13114574" y="1429510"/>
              <a:ext cx="1130688"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E</a:t>
              </a:r>
              <a:r>
                <a:rPr baseline="0" spc="22" sz="1800"/>
                <a:t>+1</a:t>
              </a:r>
              <a:endParaRPr baseline="-33036" spc="18" sz="1800"/>
            </a:p>
            <a:p>
              <a:pPr marR="0" indent="46233">
                <a:lnSpc>
                  <a:spcPct val="70000"/>
                </a:lnSpc>
                <a:spcBef>
                  <a:spcPts val="800"/>
                </a:spcBef>
                <a:defRPr spc="-11" sz="2000">
                  <a:solidFill>
                    <a:srgbClr val="CF3C2C"/>
                  </a:solidFill>
                </a:defRPr>
              </a:pPr>
              <a:r>
                <a:t>90.06</a:t>
              </a:r>
            </a:p>
          </p:txBody>
        </p:sp>
        <p:sp>
          <p:nvSpPr>
            <p:cNvPr id="4001" name="object 34"/>
            <p:cNvSpPr txBox="1"/>
            <p:nvPr/>
          </p:nvSpPr>
          <p:spPr>
            <a:xfrm>
              <a:off x="17055662" y="3945789"/>
              <a:ext cx="131286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LE</a:t>
              </a:r>
              <a:r>
                <a:rPr baseline="0" spc="22" sz="1800"/>
                <a:t>+1</a:t>
              </a:r>
              <a:endParaRPr baseline="-33036" spc="18" sz="1800"/>
            </a:p>
            <a:p>
              <a:pPr marR="0" indent="46233">
                <a:lnSpc>
                  <a:spcPct val="70000"/>
                </a:lnSpc>
                <a:spcBef>
                  <a:spcPts val="800"/>
                </a:spcBef>
                <a:defRPr spc="-11" sz="2000">
                  <a:solidFill>
                    <a:srgbClr val="CF3C2C"/>
                  </a:solidFill>
                </a:defRPr>
              </a:pPr>
              <a:r>
                <a:t>204.10</a:t>
              </a:r>
            </a:p>
          </p:txBody>
        </p:sp>
        <p:sp>
          <p:nvSpPr>
            <p:cNvPr id="4002" name="object 35"/>
            <p:cNvSpPr txBox="1"/>
            <p:nvPr/>
          </p:nvSpPr>
          <p:spPr>
            <a:xfrm>
              <a:off x="20234943" y="4052725"/>
              <a:ext cx="1582713" cy="807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80000"/>
                </a:lnSpc>
                <a:spcBef>
                  <a:spcPts val="100"/>
                </a:spcBef>
                <a:defRPr b="1" spc="22" sz="2400">
                  <a:solidFill>
                    <a:srgbClr val="CF3C27"/>
                  </a:solidFill>
                </a:defRPr>
              </a:pPr>
              <a:r>
                <a:t>YLE</a:t>
              </a:r>
              <a:r>
                <a:rPr baseline="28380" spc="35" sz="2800"/>
                <a:t>+1</a:t>
              </a:r>
              <a:endParaRPr baseline="28380" spc="28" sz="2800"/>
            </a:p>
            <a:p>
              <a:pPr marR="0" indent="46233">
                <a:lnSpc>
                  <a:spcPct val="80000"/>
                </a:lnSpc>
                <a:defRPr spc="-11" sz="2000">
                  <a:solidFill>
                    <a:srgbClr val="CF3C2C"/>
                  </a:solidFill>
                </a:defRPr>
              </a:pPr>
              <a:r>
                <a:t>317.18</a:t>
              </a:r>
            </a:p>
          </p:txBody>
        </p:sp>
        <p:sp>
          <p:nvSpPr>
            <p:cNvPr id="4003" name="object 37"/>
            <p:cNvSpPr/>
            <p:nvPr/>
          </p:nvSpPr>
          <p:spPr>
            <a:xfrm flipH="1">
              <a:off x="919177" y="6778733"/>
              <a:ext cx="4197642" cy="2"/>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04" name="object 38"/>
            <p:cNvSpPr/>
            <p:nvPr/>
          </p:nvSpPr>
          <p:spPr>
            <a:xfrm flipH="1">
              <a:off x="941310" y="2124823"/>
              <a:ext cx="3" cy="4653889"/>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05" name="object 39"/>
            <p:cNvSpPr/>
            <p:nvPr/>
          </p:nvSpPr>
          <p:spPr>
            <a:xfrm>
              <a:off x="4581797" y="678278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06" name="object 40"/>
            <p:cNvSpPr/>
            <p:nvPr/>
          </p:nvSpPr>
          <p:spPr>
            <a:xfrm>
              <a:off x="1589901" y="678278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07" name="object 41"/>
            <p:cNvSpPr/>
            <p:nvPr/>
          </p:nvSpPr>
          <p:spPr>
            <a:xfrm flipH="1">
              <a:off x="2398721" y="2598898"/>
              <a:ext cx="3" cy="4168589"/>
            </a:xfrm>
            <a:prstGeom prst="line">
              <a:avLst/>
            </a:prstGeom>
            <a:noFill/>
            <a:ln w="25400" cap="flat">
              <a:solidFill>
                <a:srgbClr val="CF3C2C"/>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08" name="object 42"/>
            <p:cNvSpPr/>
            <p:nvPr/>
          </p:nvSpPr>
          <p:spPr>
            <a:xfrm>
              <a:off x="4013412" y="4649521"/>
              <a:ext cx="1438393"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09" name="object 43"/>
            <p:cNvSpPr/>
            <p:nvPr/>
          </p:nvSpPr>
          <p:spPr>
            <a:xfrm>
              <a:off x="5435019" y="4568970"/>
              <a:ext cx="161108" cy="161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010" name="object 44"/>
            <p:cNvSpPr txBox="1"/>
            <p:nvPr/>
          </p:nvSpPr>
          <p:spPr>
            <a:xfrm rot="16200000">
              <a:off x="-589248" y="4511889"/>
              <a:ext cx="1589677"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4011" name="object 45"/>
            <p:cNvSpPr txBox="1"/>
            <p:nvPr/>
          </p:nvSpPr>
          <p:spPr>
            <a:xfrm>
              <a:off x="2465184" y="7268006"/>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4012" name="object 46"/>
            <p:cNvSpPr txBox="1"/>
            <p:nvPr/>
          </p:nvSpPr>
          <p:spPr>
            <a:xfrm>
              <a:off x="1303085" y="6898604"/>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404</a:t>
              </a:r>
            </a:p>
          </p:txBody>
        </p:sp>
        <p:sp>
          <p:nvSpPr>
            <p:cNvPr id="4013" name="object 47"/>
            <p:cNvSpPr txBox="1"/>
            <p:nvPr/>
          </p:nvSpPr>
          <p:spPr>
            <a:xfrm>
              <a:off x="4243625" y="6898604"/>
              <a:ext cx="650324"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405</a:t>
              </a:r>
            </a:p>
          </p:txBody>
        </p:sp>
        <p:sp>
          <p:nvSpPr>
            <p:cNvPr id="4014" name="object 48"/>
            <p:cNvSpPr txBox="1"/>
            <p:nvPr/>
          </p:nvSpPr>
          <p:spPr>
            <a:xfrm>
              <a:off x="1847362" y="1496507"/>
              <a:ext cx="1942960" cy="931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116354">
                <a:lnSpc>
                  <a:spcPct val="60000"/>
                </a:lnSpc>
                <a:spcBef>
                  <a:spcPts val="700"/>
                </a:spcBef>
                <a:defRPr b="1" spc="22" sz="2400">
                  <a:solidFill>
                    <a:srgbClr val="CF3C27"/>
                  </a:solidFill>
                </a:defRPr>
              </a:pPr>
              <a:r>
                <a:t>KYLE</a:t>
              </a:r>
              <a:r>
                <a:rPr baseline="28380" spc="35" sz="2800"/>
                <a:t>+1</a:t>
              </a:r>
              <a:endParaRPr baseline="28380" spc="28" sz="2800"/>
            </a:p>
            <a:p>
              <a:pPr marR="0" indent="46233">
                <a:lnSpc>
                  <a:spcPct val="60000"/>
                </a:lnSpc>
                <a:spcBef>
                  <a:spcPts val="400"/>
                </a:spcBef>
                <a:defRPr baseline="28380" spc="-15" sz="2800">
                  <a:solidFill>
                    <a:srgbClr val="CF3C2C"/>
                  </a:solidFill>
                </a:defRPr>
              </a:pPr>
              <a:r>
                <a:t> </a:t>
              </a:r>
              <a:r>
                <a:rPr baseline="0" spc="-11" sz="2000"/>
                <a:t>404.21</a:t>
              </a:r>
            </a:p>
          </p:txBody>
        </p:sp>
        <p:pic>
          <p:nvPicPr>
            <p:cNvPr id="4015" name="object 49" descr="object 49"/>
            <p:cNvPicPr>
              <a:picLocks noChangeAspect="1"/>
            </p:cNvPicPr>
            <p:nvPr/>
          </p:nvPicPr>
          <p:blipFill>
            <a:blip r:embed="rId3">
              <a:extLst/>
            </a:blip>
            <a:stretch>
              <a:fillRect/>
            </a:stretch>
          </p:blipFill>
          <p:spPr>
            <a:xfrm>
              <a:off x="5971036" y="2782010"/>
              <a:ext cx="3562065" cy="3546231"/>
            </a:xfrm>
            <a:prstGeom prst="rect">
              <a:avLst/>
            </a:prstGeom>
            <a:ln w="12700" cap="flat">
              <a:noFill/>
              <a:miter lim="400000"/>
            </a:ln>
            <a:effectLst/>
          </p:spPr>
        </p:pic>
        <p:grpSp>
          <p:nvGrpSpPr>
            <p:cNvPr id="4018" name="object 50"/>
            <p:cNvGrpSpPr/>
            <p:nvPr/>
          </p:nvGrpSpPr>
          <p:grpSpPr>
            <a:xfrm>
              <a:off x="9787385" y="4521768"/>
              <a:ext cx="1582717" cy="161110"/>
              <a:chOff x="0" y="0"/>
              <a:chExt cx="1582715" cy="161108"/>
            </a:xfrm>
          </p:grpSpPr>
          <p:sp>
            <p:nvSpPr>
              <p:cNvPr id="4016" name="object 51"/>
              <p:cNvSpPr/>
              <p:nvPr/>
            </p:nvSpPr>
            <p:spPr>
              <a:xfrm>
                <a:off x="0" y="80553"/>
                <a:ext cx="1438391"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17" name="object 52"/>
              <p:cNvSpPr/>
              <p:nvPr/>
            </p:nvSpPr>
            <p:spPr>
              <a:xfrm>
                <a:off x="1421610" y="-1"/>
                <a:ext cx="161106" cy="1611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4019" name="object 53"/>
            <p:cNvSpPr txBox="1"/>
            <p:nvPr/>
          </p:nvSpPr>
          <p:spPr>
            <a:xfrm>
              <a:off x="6379215" y="0"/>
              <a:ext cx="2847576" cy="21112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6164" indent="23116" algn="ctr">
                <a:lnSpc>
                  <a:spcPct val="90700"/>
                </a:lnSpc>
                <a:spcBef>
                  <a:spcPts val="400"/>
                </a:spcBef>
                <a:defRPr spc="17" sz="3000">
                  <a:solidFill>
                    <a:srgbClr val="CF3C2C"/>
                  </a:solidFill>
                </a:defRPr>
              </a:pPr>
              <a:r>
                <a:t>collision </a:t>
              </a:r>
              <a:r>
                <a:rPr spc="23"/>
                <a:t> </a:t>
              </a:r>
              <a:r>
                <a:t>induced </a:t>
              </a:r>
              <a:r>
                <a:rPr spc="23"/>
                <a:t> </a:t>
              </a:r>
              <a:r>
                <a:t>dissocia</a:t>
              </a:r>
              <a:r>
                <a:rPr spc="5"/>
                <a:t>t</a:t>
              </a:r>
              <a:r>
                <a:rPr spc="11"/>
                <a:t>ion  </a:t>
              </a:r>
              <a:r>
                <a:t>(CID)</a:t>
              </a:r>
            </a:p>
          </p:txBody>
        </p:sp>
        <p:sp>
          <p:nvSpPr>
            <p:cNvPr id="4020" name="object 31"/>
            <p:cNvSpPr/>
            <p:nvPr/>
          </p:nvSpPr>
          <p:spPr>
            <a:xfrm>
              <a:off x="20415337"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21" name="object 33"/>
            <p:cNvSpPr txBox="1"/>
            <p:nvPr/>
          </p:nvSpPr>
          <p:spPr>
            <a:xfrm>
              <a:off x="19231469" y="1870050"/>
              <a:ext cx="1942962"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KYL</a:t>
              </a:r>
              <a:r>
                <a:rPr baseline="0" spc="22" sz="1800"/>
                <a:t>+1</a:t>
              </a:r>
              <a:endParaRPr baseline="-33036" spc="18" sz="1800"/>
            </a:p>
            <a:p>
              <a:pPr marR="0" indent="46233" algn="ctr">
                <a:lnSpc>
                  <a:spcPct val="70000"/>
                </a:lnSpc>
                <a:spcBef>
                  <a:spcPts val="800"/>
                </a:spcBef>
                <a:defRPr spc="-11" sz="2000">
                  <a:solidFill>
                    <a:srgbClr val="CF3C2C"/>
                  </a:solidFill>
                </a:defRPr>
              </a:pPr>
              <a:r>
                <a:t>315.16</a:t>
              </a:r>
            </a:p>
          </p:txBody>
        </p:sp>
      </p:grpSp>
      <p:grpSp>
        <p:nvGrpSpPr>
          <p:cNvPr id="4025" name="Group"/>
          <p:cNvGrpSpPr/>
          <p:nvPr/>
        </p:nvGrpSpPr>
        <p:grpSpPr>
          <a:xfrm>
            <a:off x="21293247" y="118785"/>
            <a:ext cx="2964014" cy="980138"/>
            <a:chOff x="0" y="0"/>
            <a:chExt cx="2964012" cy="980137"/>
          </a:xfrm>
        </p:grpSpPr>
        <p:pic>
          <p:nvPicPr>
            <p:cNvPr id="4023" name="image.png" descr="image.png"/>
            <p:cNvPicPr>
              <a:picLocks noChangeAspect="1"/>
            </p:cNvPicPr>
            <p:nvPr/>
          </p:nvPicPr>
          <p:blipFill>
            <a:blip r:embed="rId4">
              <a:extLst/>
            </a:blip>
            <a:srcRect l="755" t="21951" r="58673" b="13019"/>
            <a:stretch>
              <a:fillRect/>
            </a:stretch>
          </p:blipFill>
          <p:spPr>
            <a:xfrm>
              <a:off x="29384" y="0"/>
              <a:ext cx="2905058" cy="657087"/>
            </a:xfrm>
            <a:prstGeom prst="rect">
              <a:avLst/>
            </a:prstGeom>
            <a:ln w="12700" cap="flat">
              <a:noFill/>
              <a:miter lim="400000"/>
            </a:ln>
            <a:effectLst/>
          </p:spPr>
        </p:pic>
        <p:pic>
          <p:nvPicPr>
            <p:cNvPr id="4024" name="image.png" descr="image.png"/>
            <p:cNvPicPr>
              <a:picLocks noChangeAspect="1"/>
            </p:cNvPicPr>
            <p:nvPr/>
          </p:nvPicPr>
          <p:blipFill>
            <a:blip r:embed="rId4">
              <a:extLst/>
            </a:blip>
            <a:srcRect l="58605" t="42052" r="0" b="28455"/>
            <a:stretch>
              <a:fillRect/>
            </a:stretch>
          </p:blipFill>
          <p:spPr>
            <a:xfrm>
              <a:off x="0" y="682135"/>
              <a:ext cx="2964013" cy="298003"/>
            </a:xfrm>
            <a:prstGeom prst="rect">
              <a:avLst/>
            </a:prstGeom>
            <a:ln w="12700" cap="flat">
              <a:noFill/>
              <a:miter lim="400000"/>
            </a:ln>
            <a:effectLst/>
          </p:spPr>
        </p:pic>
      </p:grpSp>
      <p:sp>
        <p:nvSpPr>
          <p:cNvPr id="4026"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4027"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Tandem MS (MS/MS)</a:t>
            </a:r>
          </a:p>
        </p:txBody>
      </p:sp>
      <p:sp>
        <p:nvSpPr>
          <p:cNvPr id="4028" name="b1"/>
          <p:cNvSpPr txBox="1"/>
          <p:nvPr/>
        </p:nvSpPr>
        <p:spPr>
          <a:xfrm>
            <a:off x="13231062" y="7169597"/>
            <a:ext cx="656041" cy="66131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b</a:t>
            </a:r>
            <a:r>
              <a:rPr baseline="-5999"/>
              <a:t>1 </a:t>
            </a:r>
          </a:p>
        </p:txBody>
      </p:sp>
      <p:sp>
        <p:nvSpPr>
          <p:cNvPr id="4029" name="b2"/>
          <p:cNvSpPr txBox="1"/>
          <p:nvPr/>
        </p:nvSpPr>
        <p:spPr>
          <a:xfrm>
            <a:off x="17120021" y="6197003"/>
            <a:ext cx="968011" cy="66131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b</a:t>
            </a:r>
            <a:r>
              <a:rPr baseline="-5999"/>
              <a:t>2     </a:t>
            </a:r>
          </a:p>
        </p:txBody>
      </p:sp>
      <p:sp>
        <p:nvSpPr>
          <p:cNvPr id="4030" name="b3"/>
          <p:cNvSpPr txBox="1"/>
          <p:nvPr/>
        </p:nvSpPr>
        <p:spPr>
          <a:xfrm>
            <a:off x="19964821" y="5650903"/>
            <a:ext cx="1552955" cy="66131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   b</a:t>
            </a:r>
            <a:r>
              <a:rPr baseline="-5999"/>
              <a:t>3        </a:t>
            </a:r>
          </a:p>
        </p:txBody>
      </p:sp>
      <p:sp>
        <p:nvSpPr>
          <p:cNvPr id="4031" name="y3"/>
          <p:cNvSpPr txBox="1"/>
          <p:nvPr/>
        </p:nvSpPr>
        <p:spPr>
          <a:xfrm>
            <a:off x="13462421" y="5231803"/>
            <a:ext cx="1527282" cy="66131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   y</a:t>
            </a:r>
            <a:r>
              <a:rPr baseline="-5999"/>
              <a:t>3        </a:t>
            </a:r>
          </a:p>
        </p:txBody>
      </p:sp>
      <p:sp>
        <p:nvSpPr>
          <p:cNvPr id="4032" name="y2"/>
          <p:cNvSpPr txBox="1"/>
          <p:nvPr/>
        </p:nvSpPr>
        <p:spPr>
          <a:xfrm>
            <a:off x="17780421" y="7746403"/>
            <a:ext cx="942338" cy="66131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y</a:t>
            </a:r>
            <a:r>
              <a:rPr baseline="-5999"/>
              <a:t>2     </a:t>
            </a:r>
          </a:p>
        </p:txBody>
      </p:sp>
      <p:sp>
        <p:nvSpPr>
          <p:cNvPr id="4033" name="y1"/>
          <p:cNvSpPr txBox="1"/>
          <p:nvPr/>
        </p:nvSpPr>
        <p:spPr>
          <a:xfrm>
            <a:off x="20978062" y="7626797"/>
            <a:ext cx="1176315" cy="66131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79" sz="3600">
                <a:solidFill>
                  <a:srgbClr val="CF3C2C"/>
                </a:solidFill>
              </a:defRPr>
            </a:pPr>
            <a:r>
              <a:t>y</a:t>
            </a:r>
            <a:r>
              <a:rPr baseline="-5999"/>
              <a:t>1        </a:t>
            </a:r>
          </a:p>
        </p:txBody>
      </p:sp>
      <p:pic>
        <p:nvPicPr>
          <p:cNvPr id="4034" name="Image" descr="Image"/>
          <p:cNvPicPr>
            <a:picLocks noChangeAspect="1"/>
          </p:cNvPicPr>
          <p:nvPr/>
        </p:nvPicPr>
        <p:blipFill>
          <a:blip r:embed="rId5">
            <a:extLst/>
          </a:blip>
          <a:stretch>
            <a:fillRect/>
          </a:stretch>
        </p:blipFill>
        <p:spPr>
          <a:xfrm>
            <a:off x="17747798" y="2979418"/>
            <a:ext cx="2465611" cy="3354574"/>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080" name="Group"/>
          <p:cNvGrpSpPr/>
          <p:nvPr/>
        </p:nvGrpSpPr>
        <p:grpSpPr>
          <a:xfrm>
            <a:off x="575688" y="3910181"/>
            <a:ext cx="23160489" cy="7724721"/>
            <a:chOff x="0" y="0"/>
            <a:chExt cx="23160487" cy="7724719"/>
          </a:xfrm>
        </p:grpSpPr>
        <p:grpSp>
          <p:nvGrpSpPr>
            <p:cNvPr id="4045" name="object 4"/>
            <p:cNvGrpSpPr/>
            <p:nvPr/>
          </p:nvGrpSpPr>
          <p:grpSpPr>
            <a:xfrm>
              <a:off x="12538905" y="2105144"/>
              <a:ext cx="10621583" cy="4743568"/>
              <a:chOff x="0" y="0"/>
              <a:chExt cx="10621581" cy="4743567"/>
            </a:xfrm>
          </p:grpSpPr>
          <p:sp>
            <p:nvSpPr>
              <p:cNvPr id="4038" name="object 5"/>
              <p:cNvSpPr/>
              <p:nvPr/>
            </p:nvSpPr>
            <p:spPr>
              <a:xfrm flipH="1" flipV="1">
                <a:off x="6" y="4653914"/>
                <a:ext cx="10621576" cy="4"/>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39" name="object 6"/>
              <p:cNvSpPr/>
              <p:nvPr/>
            </p:nvSpPr>
            <p:spPr>
              <a:xfrm flipH="1">
                <a:off x="-1" y="0"/>
                <a:ext cx="4" cy="4653890"/>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40" name="object 7"/>
              <p:cNvSpPr/>
              <p:nvPr/>
            </p:nvSpPr>
            <p:spPr>
              <a:xfrm>
                <a:off x="1149382"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41" name="object 8"/>
              <p:cNvSpPr/>
              <p:nvPr/>
            </p:nvSpPr>
            <p:spPr>
              <a:xfrm>
                <a:off x="7133205" y="465797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42" name="object 9"/>
              <p:cNvSpPr/>
              <p:nvPr/>
            </p:nvSpPr>
            <p:spPr>
              <a:xfrm>
                <a:off x="4141301"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43" name="object 10"/>
              <p:cNvSpPr/>
              <p:nvPr/>
            </p:nvSpPr>
            <p:spPr>
              <a:xfrm>
                <a:off x="10125090" y="465797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44" name="object 11"/>
              <p:cNvSpPr/>
              <p:nvPr/>
            </p:nvSpPr>
            <p:spPr>
              <a:xfrm flipH="1">
                <a:off x="796630" y="2672790"/>
                <a:ext cx="3" cy="1969888"/>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4046" name="object 12"/>
            <p:cNvSpPr txBox="1"/>
            <p:nvPr/>
          </p:nvSpPr>
          <p:spPr>
            <a:xfrm rot="16200000">
              <a:off x="11008355" y="4492235"/>
              <a:ext cx="1589678"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4047" name="object 13"/>
            <p:cNvSpPr txBox="1"/>
            <p:nvPr/>
          </p:nvSpPr>
          <p:spPr>
            <a:xfrm>
              <a:off x="17791483" y="7248354"/>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4048" name="object 14"/>
            <p:cNvSpPr txBox="1"/>
            <p:nvPr/>
          </p:nvSpPr>
          <p:spPr>
            <a:xfrm>
              <a:off x="13461227"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100</a:t>
              </a:r>
            </a:p>
          </p:txBody>
        </p:sp>
        <p:sp>
          <p:nvSpPr>
            <p:cNvPr id="4049" name="object 15"/>
            <p:cNvSpPr txBox="1"/>
            <p:nvPr/>
          </p:nvSpPr>
          <p:spPr>
            <a:xfrm>
              <a:off x="16393373" y="6878950"/>
              <a:ext cx="650326"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200</a:t>
              </a:r>
            </a:p>
          </p:txBody>
        </p:sp>
        <p:sp>
          <p:nvSpPr>
            <p:cNvPr id="4050" name="object 16"/>
            <p:cNvSpPr txBox="1"/>
            <p:nvPr/>
          </p:nvSpPr>
          <p:spPr>
            <a:xfrm>
              <a:off x="1933391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300</a:t>
              </a:r>
            </a:p>
          </p:txBody>
        </p:sp>
        <p:sp>
          <p:nvSpPr>
            <p:cNvPr id="4051" name="object 17"/>
            <p:cNvSpPr txBox="1"/>
            <p:nvPr/>
          </p:nvSpPr>
          <p:spPr>
            <a:xfrm>
              <a:off x="22324441" y="6878950"/>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400</a:t>
              </a:r>
            </a:p>
          </p:txBody>
        </p:sp>
        <p:sp>
          <p:nvSpPr>
            <p:cNvPr id="4052" name="object 18"/>
            <p:cNvSpPr txBox="1"/>
            <p:nvPr/>
          </p:nvSpPr>
          <p:spPr>
            <a:xfrm>
              <a:off x="12595388" y="3388256"/>
              <a:ext cx="103604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K</a:t>
              </a:r>
              <a:r>
                <a:rPr baseline="0" spc="22" sz="1800"/>
                <a:t>+1</a:t>
              </a:r>
              <a:endParaRPr baseline="-33036" spc="18" sz="1800"/>
            </a:p>
            <a:p>
              <a:pPr marR="0" indent="46233">
                <a:lnSpc>
                  <a:spcPct val="70000"/>
                </a:lnSpc>
                <a:spcBef>
                  <a:spcPts val="800"/>
                </a:spcBef>
                <a:defRPr spc="-11" sz="2000">
                  <a:solidFill>
                    <a:srgbClr val="CF3C2C"/>
                  </a:solidFill>
                </a:defRPr>
              </a:pPr>
              <a:r>
                <a:t>88.01</a:t>
              </a:r>
            </a:p>
          </p:txBody>
        </p:sp>
        <p:sp>
          <p:nvSpPr>
            <p:cNvPr id="4053" name="object 20"/>
            <p:cNvSpPr/>
            <p:nvPr/>
          </p:nvSpPr>
          <p:spPr>
            <a:xfrm>
              <a:off x="16757456" y="3857559"/>
              <a:ext cx="3" cy="2890262"/>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54" name="object 21"/>
            <p:cNvSpPr/>
            <p:nvPr/>
          </p:nvSpPr>
          <p:spPr>
            <a:xfrm>
              <a:off x="20202951" y="3102381"/>
              <a:ext cx="3" cy="3645441"/>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55" name="object 23"/>
            <p:cNvSpPr txBox="1"/>
            <p:nvPr/>
          </p:nvSpPr>
          <p:spPr>
            <a:xfrm>
              <a:off x="16287729" y="2377386"/>
              <a:ext cx="1238567" cy="1074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58561" algn="ctr">
                <a:lnSpc>
                  <a:spcPct val="70000"/>
                </a:lnSpc>
                <a:spcBef>
                  <a:spcPts val="1200"/>
                </a:spcBef>
                <a:defRPr b="1" baseline="-19518" spc="26" sz="3600">
                  <a:solidFill>
                    <a:srgbClr val="CF3C27"/>
                  </a:solidFill>
                </a:defRPr>
              </a:pPr>
              <a:r>
                <a:t>KY</a:t>
              </a:r>
              <a:r>
                <a:rPr baseline="0" spc="16" sz="1800"/>
                <a:t>+1</a:t>
              </a:r>
              <a:endParaRPr baseline="-33036" spc="12" sz="1800"/>
            </a:p>
            <a:p>
              <a:pPr marR="0" indent="0" algn="ctr">
                <a:lnSpc>
                  <a:spcPct val="70000"/>
                </a:lnSpc>
                <a:spcBef>
                  <a:spcPts val="800"/>
                </a:spcBef>
                <a:defRPr spc="-11" sz="2000">
                  <a:solidFill>
                    <a:srgbClr val="CF3C2C"/>
                  </a:solidFill>
                </a:defRPr>
              </a:pPr>
              <a:r>
                <a:t>201.12</a:t>
              </a:r>
            </a:p>
          </p:txBody>
        </p:sp>
        <p:sp>
          <p:nvSpPr>
            <p:cNvPr id="4056" name="object 29"/>
            <p:cNvSpPr/>
            <p:nvPr/>
          </p:nvSpPr>
          <p:spPr>
            <a:xfrm>
              <a:off x="13618730" y="2866386"/>
              <a:ext cx="3" cy="3905035"/>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57" name="object 30"/>
            <p:cNvSpPr/>
            <p:nvPr/>
          </p:nvSpPr>
          <p:spPr>
            <a:xfrm>
              <a:off x="16946250"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58" name="object 33"/>
            <p:cNvSpPr txBox="1"/>
            <p:nvPr/>
          </p:nvSpPr>
          <p:spPr>
            <a:xfrm>
              <a:off x="13114574" y="1429510"/>
              <a:ext cx="1130688"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E</a:t>
              </a:r>
              <a:r>
                <a:rPr baseline="0" spc="22" sz="1800"/>
                <a:t>+1</a:t>
              </a:r>
              <a:endParaRPr baseline="-33036" spc="18" sz="1800"/>
            </a:p>
            <a:p>
              <a:pPr marR="0" indent="46233">
                <a:lnSpc>
                  <a:spcPct val="70000"/>
                </a:lnSpc>
                <a:spcBef>
                  <a:spcPts val="800"/>
                </a:spcBef>
                <a:defRPr spc="-11" sz="2000">
                  <a:solidFill>
                    <a:srgbClr val="CF3C2C"/>
                  </a:solidFill>
                </a:defRPr>
              </a:pPr>
              <a:r>
                <a:t>90.06</a:t>
              </a:r>
            </a:p>
          </p:txBody>
        </p:sp>
        <p:sp>
          <p:nvSpPr>
            <p:cNvPr id="4059" name="object 34"/>
            <p:cNvSpPr txBox="1"/>
            <p:nvPr/>
          </p:nvSpPr>
          <p:spPr>
            <a:xfrm>
              <a:off x="17055662" y="3945789"/>
              <a:ext cx="1312860"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70000"/>
                </a:lnSpc>
                <a:spcBef>
                  <a:spcPts val="1200"/>
                </a:spcBef>
                <a:defRPr b="1" baseline="-19518" spc="36" sz="3600">
                  <a:solidFill>
                    <a:srgbClr val="CF3C27"/>
                  </a:solidFill>
                </a:defRPr>
              </a:pPr>
              <a:r>
                <a:t>LE</a:t>
              </a:r>
              <a:r>
                <a:rPr baseline="0" spc="22" sz="1800"/>
                <a:t>+1</a:t>
              </a:r>
              <a:endParaRPr baseline="-33036" spc="18" sz="1800"/>
            </a:p>
            <a:p>
              <a:pPr marR="0" indent="46233">
                <a:lnSpc>
                  <a:spcPct val="70000"/>
                </a:lnSpc>
                <a:spcBef>
                  <a:spcPts val="800"/>
                </a:spcBef>
                <a:defRPr spc="-11" sz="2000">
                  <a:solidFill>
                    <a:srgbClr val="CF3C2C"/>
                  </a:solidFill>
                </a:defRPr>
              </a:pPr>
              <a:r>
                <a:t>204.10</a:t>
              </a:r>
            </a:p>
          </p:txBody>
        </p:sp>
        <p:sp>
          <p:nvSpPr>
            <p:cNvPr id="4060" name="object 35"/>
            <p:cNvSpPr txBox="1"/>
            <p:nvPr/>
          </p:nvSpPr>
          <p:spPr>
            <a:xfrm>
              <a:off x="20234943" y="4052725"/>
              <a:ext cx="1582713" cy="807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05740">
                <a:lnSpc>
                  <a:spcPct val="80000"/>
                </a:lnSpc>
                <a:spcBef>
                  <a:spcPts val="100"/>
                </a:spcBef>
                <a:defRPr b="1" spc="22" sz="2400">
                  <a:solidFill>
                    <a:srgbClr val="CF3C27"/>
                  </a:solidFill>
                </a:defRPr>
              </a:pPr>
              <a:r>
                <a:t>YLE</a:t>
              </a:r>
              <a:r>
                <a:rPr baseline="28380" spc="35" sz="2800"/>
                <a:t>+1</a:t>
              </a:r>
              <a:endParaRPr baseline="28380" spc="28" sz="2800"/>
            </a:p>
            <a:p>
              <a:pPr marR="0" indent="46233">
                <a:lnSpc>
                  <a:spcPct val="80000"/>
                </a:lnSpc>
                <a:defRPr spc="-11" sz="2000">
                  <a:solidFill>
                    <a:srgbClr val="CF3C2C"/>
                  </a:solidFill>
                </a:defRPr>
              </a:pPr>
              <a:r>
                <a:t>317.18</a:t>
              </a:r>
            </a:p>
          </p:txBody>
        </p:sp>
        <p:sp>
          <p:nvSpPr>
            <p:cNvPr id="4061" name="object 37"/>
            <p:cNvSpPr/>
            <p:nvPr/>
          </p:nvSpPr>
          <p:spPr>
            <a:xfrm flipH="1">
              <a:off x="919177" y="6778733"/>
              <a:ext cx="4197642" cy="2"/>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62" name="object 38"/>
            <p:cNvSpPr/>
            <p:nvPr/>
          </p:nvSpPr>
          <p:spPr>
            <a:xfrm flipH="1">
              <a:off x="941310" y="2124823"/>
              <a:ext cx="3" cy="4653889"/>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63" name="object 39"/>
            <p:cNvSpPr/>
            <p:nvPr/>
          </p:nvSpPr>
          <p:spPr>
            <a:xfrm>
              <a:off x="4581797" y="6782781"/>
              <a:ext cx="2"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64" name="object 40"/>
            <p:cNvSpPr/>
            <p:nvPr/>
          </p:nvSpPr>
          <p:spPr>
            <a:xfrm>
              <a:off x="1589901" y="6782781"/>
              <a:ext cx="3" cy="85597"/>
            </a:xfrm>
            <a:prstGeom prst="line">
              <a:avLst/>
            </a:prstGeom>
            <a:noFill/>
            <a:ln w="127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65" name="object 41"/>
            <p:cNvSpPr/>
            <p:nvPr/>
          </p:nvSpPr>
          <p:spPr>
            <a:xfrm flipH="1">
              <a:off x="2398721" y="2598898"/>
              <a:ext cx="3" cy="4168589"/>
            </a:xfrm>
            <a:prstGeom prst="line">
              <a:avLst/>
            </a:prstGeom>
            <a:noFill/>
            <a:ln w="25400" cap="flat">
              <a:solidFill>
                <a:srgbClr val="CF3C2C"/>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66" name="object 42"/>
            <p:cNvSpPr/>
            <p:nvPr/>
          </p:nvSpPr>
          <p:spPr>
            <a:xfrm>
              <a:off x="4013412" y="4649521"/>
              <a:ext cx="1438393"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67" name="object 43"/>
            <p:cNvSpPr/>
            <p:nvPr/>
          </p:nvSpPr>
          <p:spPr>
            <a:xfrm>
              <a:off x="5435019" y="4568970"/>
              <a:ext cx="161108" cy="161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068" name="object 44"/>
            <p:cNvSpPr txBox="1"/>
            <p:nvPr/>
          </p:nvSpPr>
          <p:spPr>
            <a:xfrm rot="16200000">
              <a:off x="-589248" y="4511889"/>
              <a:ext cx="1589677" cy="411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ts val="2400"/>
                </a:lnSpc>
                <a:defRPr i="1" spc="0" sz="2400">
                  <a:solidFill>
                    <a:srgbClr val="231F20"/>
                  </a:solidFill>
                </a:defRPr>
              </a:lvl1pPr>
            </a:lstStyle>
            <a:p>
              <a:pPr/>
              <a:r>
                <a:t>Intensity</a:t>
              </a:r>
            </a:p>
          </p:txBody>
        </p:sp>
        <p:sp>
          <p:nvSpPr>
            <p:cNvPr id="4069" name="object 45"/>
            <p:cNvSpPr txBox="1"/>
            <p:nvPr/>
          </p:nvSpPr>
          <p:spPr>
            <a:xfrm>
              <a:off x="2465184" y="7268006"/>
              <a:ext cx="707317" cy="4567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defRPr i="1" spc="-10" sz="2400">
                  <a:solidFill>
                    <a:srgbClr val="231F20"/>
                  </a:solidFill>
                </a:defRPr>
              </a:lvl1pPr>
            </a:lstStyle>
            <a:p>
              <a:pPr/>
              <a:r>
                <a:t>m/z</a:t>
              </a:r>
            </a:p>
          </p:txBody>
        </p:sp>
        <p:sp>
          <p:nvSpPr>
            <p:cNvPr id="4070" name="object 46"/>
            <p:cNvSpPr txBox="1"/>
            <p:nvPr/>
          </p:nvSpPr>
          <p:spPr>
            <a:xfrm>
              <a:off x="1303085" y="6898604"/>
              <a:ext cx="650325"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404</a:t>
              </a:r>
            </a:p>
          </p:txBody>
        </p:sp>
        <p:sp>
          <p:nvSpPr>
            <p:cNvPr id="4071" name="object 47"/>
            <p:cNvSpPr txBox="1"/>
            <p:nvPr/>
          </p:nvSpPr>
          <p:spPr>
            <a:xfrm>
              <a:off x="4243625" y="6898604"/>
              <a:ext cx="650324" cy="3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R="0">
                <a:lnSpc>
                  <a:spcPct val="100000"/>
                </a:lnSpc>
                <a:spcBef>
                  <a:spcPts val="100"/>
                </a:spcBef>
                <a:defRPr spc="-11" sz="2000">
                  <a:solidFill>
                    <a:srgbClr val="231F20"/>
                  </a:solidFill>
                </a:defRPr>
              </a:lvl1pPr>
            </a:lstStyle>
            <a:p>
              <a:pPr/>
              <a:r>
                <a:t>405</a:t>
              </a:r>
            </a:p>
          </p:txBody>
        </p:sp>
        <p:sp>
          <p:nvSpPr>
            <p:cNvPr id="4072" name="object 48"/>
            <p:cNvSpPr txBox="1"/>
            <p:nvPr/>
          </p:nvSpPr>
          <p:spPr>
            <a:xfrm>
              <a:off x="1847362" y="1496507"/>
              <a:ext cx="1942960" cy="931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116354">
                <a:lnSpc>
                  <a:spcPct val="60000"/>
                </a:lnSpc>
                <a:spcBef>
                  <a:spcPts val="700"/>
                </a:spcBef>
                <a:defRPr b="1" spc="22" sz="2400">
                  <a:solidFill>
                    <a:srgbClr val="CF3C27"/>
                  </a:solidFill>
                </a:defRPr>
              </a:pPr>
              <a:r>
                <a:t>KYLE</a:t>
              </a:r>
              <a:r>
                <a:rPr baseline="28380" spc="35" sz="2800"/>
                <a:t>+1</a:t>
              </a:r>
              <a:endParaRPr baseline="28380" spc="28" sz="2800"/>
            </a:p>
            <a:p>
              <a:pPr marR="0" indent="46233">
                <a:lnSpc>
                  <a:spcPct val="60000"/>
                </a:lnSpc>
                <a:spcBef>
                  <a:spcPts val="400"/>
                </a:spcBef>
                <a:defRPr baseline="28380" spc="-15" sz="2800">
                  <a:solidFill>
                    <a:srgbClr val="CF3C2C"/>
                  </a:solidFill>
                </a:defRPr>
              </a:pPr>
              <a:r>
                <a:t> </a:t>
              </a:r>
              <a:r>
                <a:rPr baseline="0" spc="-11" sz="2000"/>
                <a:t>404.21</a:t>
              </a:r>
            </a:p>
          </p:txBody>
        </p:sp>
        <p:pic>
          <p:nvPicPr>
            <p:cNvPr id="4073" name="object 49" descr="object 49"/>
            <p:cNvPicPr>
              <a:picLocks noChangeAspect="1"/>
            </p:cNvPicPr>
            <p:nvPr/>
          </p:nvPicPr>
          <p:blipFill>
            <a:blip r:embed="rId3">
              <a:extLst/>
            </a:blip>
            <a:stretch>
              <a:fillRect/>
            </a:stretch>
          </p:blipFill>
          <p:spPr>
            <a:xfrm>
              <a:off x="5971036" y="2782010"/>
              <a:ext cx="3562065" cy="3546231"/>
            </a:xfrm>
            <a:prstGeom prst="rect">
              <a:avLst/>
            </a:prstGeom>
            <a:ln w="12700" cap="flat">
              <a:noFill/>
              <a:miter lim="400000"/>
            </a:ln>
            <a:effectLst/>
          </p:spPr>
        </p:pic>
        <p:grpSp>
          <p:nvGrpSpPr>
            <p:cNvPr id="4076" name="object 50"/>
            <p:cNvGrpSpPr/>
            <p:nvPr/>
          </p:nvGrpSpPr>
          <p:grpSpPr>
            <a:xfrm>
              <a:off x="9787385" y="4521768"/>
              <a:ext cx="1582717" cy="161110"/>
              <a:chOff x="0" y="0"/>
              <a:chExt cx="1582715" cy="161108"/>
            </a:xfrm>
          </p:grpSpPr>
          <p:sp>
            <p:nvSpPr>
              <p:cNvPr id="4074" name="object 51"/>
              <p:cNvSpPr/>
              <p:nvPr/>
            </p:nvSpPr>
            <p:spPr>
              <a:xfrm>
                <a:off x="0" y="80553"/>
                <a:ext cx="1438391"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75" name="object 52"/>
              <p:cNvSpPr/>
              <p:nvPr/>
            </p:nvSpPr>
            <p:spPr>
              <a:xfrm>
                <a:off x="1421610" y="-1"/>
                <a:ext cx="161106" cy="1611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4077" name="object 53"/>
            <p:cNvSpPr txBox="1"/>
            <p:nvPr/>
          </p:nvSpPr>
          <p:spPr>
            <a:xfrm>
              <a:off x="6379215" y="0"/>
              <a:ext cx="2847576" cy="21112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6164" indent="23116" algn="ctr">
                <a:lnSpc>
                  <a:spcPct val="90700"/>
                </a:lnSpc>
                <a:spcBef>
                  <a:spcPts val="400"/>
                </a:spcBef>
                <a:defRPr spc="17" sz="3000">
                  <a:solidFill>
                    <a:srgbClr val="CF3C2C"/>
                  </a:solidFill>
                </a:defRPr>
              </a:pPr>
              <a:r>
                <a:t>collision </a:t>
              </a:r>
              <a:r>
                <a:rPr spc="23"/>
                <a:t> </a:t>
              </a:r>
              <a:r>
                <a:t>induced </a:t>
              </a:r>
              <a:r>
                <a:rPr spc="23"/>
                <a:t> </a:t>
              </a:r>
              <a:r>
                <a:t>dissocia</a:t>
              </a:r>
              <a:r>
                <a:rPr spc="5"/>
                <a:t>t</a:t>
              </a:r>
              <a:r>
                <a:rPr spc="11"/>
                <a:t>ion  </a:t>
              </a:r>
              <a:r>
                <a:t>(CID)</a:t>
              </a:r>
            </a:p>
          </p:txBody>
        </p:sp>
        <p:sp>
          <p:nvSpPr>
            <p:cNvPr id="4078" name="object 31"/>
            <p:cNvSpPr/>
            <p:nvPr/>
          </p:nvSpPr>
          <p:spPr>
            <a:xfrm>
              <a:off x="20415337" y="4990330"/>
              <a:ext cx="3" cy="1781093"/>
            </a:xfrm>
            <a:prstGeom prst="line">
              <a:avLst/>
            </a:prstGeom>
            <a:noFill/>
            <a:ln w="25400" cap="flat">
              <a:solidFill>
                <a:srgbClr val="ED1C24"/>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79" name="object 33"/>
            <p:cNvSpPr txBox="1"/>
            <p:nvPr/>
          </p:nvSpPr>
          <p:spPr>
            <a:xfrm>
              <a:off x="19231469" y="1870050"/>
              <a:ext cx="1942962" cy="10740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R="0" indent="295123">
                <a:lnSpc>
                  <a:spcPct val="70000"/>
                </a:lnSpc>
                <a:spcBef>
                  <a:spcPts val="1200"/>
                </a:spcBef>
                <a:defRPr b="1" baseline="-19518" spc="36" sz="3600">
                  <a:solidFill>
                    <a:srgbClr val="CF3C27"/>
                  </a:solidFill>
                </a:defRPr>
              </a:pPr>
              <a:r>
                <a:t>KYL</a:t>
              </a:r>
              <a:r>
                <a:rPr baseline="0" spc="22" sz="1800"/>
                <a:t>+1</a:t>
              </a:r>
              <a:endParaRPr baseline="-33036" spc="18" sz="1800"/>
            </a:p>
            <a:p>
              <a:pPr marR="0" indent="46233" algn="ctr">
                <a:lnSpc>
                  <a:spcPct val="70000"/>
                </a:lnSpc>
                <a:spcBef>
                  <a:spcPts val="800"/>
                </a:spcBef>
                <a:defRPr spc="-11" sz="2000">
                  <a:solidFill>
                    <a:srgbClr val="CF3C2C"/>
                  </a:solidFill>
                </a:defRPr>
              </a:pPr>
              <a:r>
                <a:t>315.16</a:t>
              </a:r>
            </a:p>
          </p:txBody>
        </p:sp>
      </p:grpSp>
      <p:grpSp>
        <p:nvGrpSpPr>
          <p:cNvPr id="4083" name="Group"/>
          <p:cNvGrpSpPr/>
          <p:nvPr/>
        </p:nvGrpSpPr>
        <p:grpSpPr>
          <a:xfrm>
            <a:off x="21293247" y="118785"/>
            <a:ext cx="2964014" cy="980138"/>
            <a:chOff x="0" y="0"/>
            <a:chExt cx="2964012" cy="980137"/>
          </a:xfrm>
        </p:grpSpPr>
        <p:pic>
          <p:nvPicPr>
            <p:cNvPr id="4081" name="image.png" descr="image.png"/>
            <p:cNvPicPr>
              <a:picLocks noChangeAspect="1"/>
            </p:cNvPicPr>
            <p:nvPr/>
          </p:nvPicPr>
          <p:blipFill>
            <a:blip r:embed="rId4">
              <a:extLst/>
            </a:blip>
            <a:srcRect l="755" t="21951" r="58673" b="13019"/>
            <a:stretch>
              <a:fillRect/>
            </a:stretch>
          </p:blipFill>
          <p:spPr>
            <a:xfrm>
              <a:off x="29384" y="0"/>
              <a:ext cx="2905058" cy="657087"/>
            </a:xfrm>
            <a:prstGeom prst="rect">
              <a:avLst/>
            </a:prstGeom>
            <a:ln w="12700" cap="flat">
              <a:noFill/>
              <a:miter lim="400000"/>
            </a:ln>
            <a:effectLst/>
          </p:spPr>
        </p:pic>
        <p:pic>
          <p:nvPicPr>
            <p:cNvPr id="4082" name="image.png" descr="image.png"/>
            <p:cNvPicPr>
              <a:picLocks noChangeAspect="1"/>
            </p:cNvPicPr>
            <p:nvPr/>
          </p:nvPicPr>
          <p:blipFill>
            <a:blip r:embed="rId4">
              <a:extLst/>
            </a:blip>
            <a:srcRect l="58605" t="42052" r="0" b="28455"/>
            <a:stretch>
              <a:fillRect/>
            </a:stretch>
          </p:blipFill>
          <p:spPr>
            <a:xfrm>
              <a:off x="0" y="682135"/>
              <a:ext cx="2964013" cy="298003"/>
            </a:xfrm>
            <a:prstGeom prst="rect">
              <a:avLst/>
            </a:prstGeom>
            <a:ln w="12700" cap="flat">
              <a:noFill/>
              <a:miter lim="400000"/>
            </a:ln>
            <a:effectLst/>
          </p:spPr>
        </p:pic>
      </p:grpSp>
      <p:sp>
        <p:nvSpPr>
          <p:cNvPr id="4084"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4085"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Tandem MS (MS/MS)</a:t>
            </a:r>
          </a:p>
        </p:txBody>
      </p:sp>
      <p:pic>
        <p:nvPicPr>
          <p:cNvPr id="4086" name="Image" descr="Image"/>
          <p:cNvPicPr>
            <a:picLocks noChangeAspect="1"/>
          </p:cNvPicPr>
          <p:nvPr/>
        </p:nvPicPr>
        <p:blipFill>
          <a:blip r:embed="rId5">
            <a:extLst/>
          </a:blip>
          <a:stretch>
            <a:fillRect/>
          </a:stretch>
        </p:blipFill>
        <p:spPr>
          <a:xfrm>
            <a:off x="17747798" y="2979418"/>
            <a:ext cx="2465611" cy="3354574"/>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43" name="Group"/>
          <p:cNvGrpSpPr/>
          <p:nvPr/>
        </p:nvGrpSpPr>
        <p:grpSpPr>
          <a:xfrm>
            <a:off x="5338195" y="4988929"/>
            <a:ext cx="13707609" cy="5921377"/>
            <a:chOff x="0" y="0"/>
            <a:chExt cx="13707608" cy="5921376"/>
          </a:xfrm>
        </p:grpSpPr>
        <p:grpSp>
          <p:nvGrpSpPr>
            <p:cNvPr id="4096" name="object 3"/>
            <p:cNvGrpSpPr/>
            <p:nvPr/>
          </p:nvGrpSpPr>
          <p:grpSpPr>
            <a:xfrm>
              <a:off x="616616" y="490947"/>
              <a:ext cx="12445589" cy="4892037"/>
              <a:chOff x="0" y="0"/>
              <a:chExt cx="12445587" cy="4892036"/>
            </a:xfrm>
          </p:grpSpPr>
          <p:sp>
            <p:nvSpPr>
              <p:cNvPr id="4090" name="object 4"/>
              <p:cNvSpPr/>
              <p:nvPr/>
            </p:nvSpPr>
            <p:spPr>
              <a:xfrm flipH="1" flipV="1">
                <a:off x="9839" y="4799577"/>
                <a:ext cx="12435749"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91" name="object 5"/>
              <p:cNvSpPr/>
              <p:nvPr/>
            </p:nvSpPr>
            <p:spPr>
              <a:xfrm flipH="1">
                <a:off x="-1" y="0"/>
                <a:ext cx="2" cy="479955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92" name="object 6"/>
              <p:cNvSpPr/>
              <p:nvPr/>
            </p:nvSpPr>
            <p:spPr>
              <a:xfrm>
                <a:off x="2676917" y="4803760"/>
                <a:ext cx="2" cy="88277"/>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93" name="object 7"/>
              <p:cNvSpPr/>
              <p:nvPr/>
            </p:nvSpPr>
            <p:spPr>
              <a:xfrm>
                <a:off x="8848031" y="4803760"/>
                <a:ext cx="2" cy="88277"/>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94" name="object 8"/>
              <p:cNvSpPr/>
              <p:nvPr/>
            </p:nvSpPr>
            <p:spPr>
              <a:xfrm>
                <a:off x="5762485" y="4803760"/>
                <a:ext cx="2" cy="88277"/>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095" name="object 9"/>
              <p:cNvSpPr/>
              <p:nvPr/>
            </p:nvSpPr>
            <p:spPr>
              <a:xfrm>
                <a:off x="11933560" y="4803760"/>
                <a:ext cx="2" cy="88277"/>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4097" name="object 10"/>
            <p:cNvSpPr/>
            <p:nvPr/>
          </p:nvSpPr>
          <p:spPr>
            <a:xfrm rot="16200000">
              <a:off x="-814085" y="2818012"/>
              <a:ext cx="162817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a:lnSpc>
                  <a:spcPts val="3200"/>
                </a:lnSpc>
                <a:defRPr i="1" spc="11" sz="3200">
                  <a:solidFill>
                    <a:srgbClr val="231F20"/>
                  </a:solidFill>
                </a:defRPr>
              </a:lvl1pPr>
            </a:lstStyle>
            <a:p>
              <a:pPr/>
              <a:r>
                <a:t>Intensity</a:t>
              </a:r>
            </a:p>
          </p:txBody>
        </p:sp>
        <p:sp>
          <p:nvSpPr>
            <p:cNvPr id="4098" name="object 11"/>
            <p:cNvSpPr/>
            <p:nvPr/>
          </p:nvSpPr>
          <p:spPr>
            <a:xfrm>
              <a:off x="6480119" y="5921376"/>
              <a:ext cx="71858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a:lnSpc>
                  <a:spcPct val="100000"/>
                </a:lnSpc>
                <a:spcBef>
                  <a:spcPts val="100"/>
                </a:spcBef>
                <a:defRPr i="1" spc="11" sz="3200">
                  <a:solidFill>
                    <a:srgbClr val="231F20"/>
                  </a:solidFill>
                </a:defRPr>
              </a:lvl1pPr>
            </a:lstStyle>
            <a:p>
              <a:pPr/>
              <a:r>
                <a:t>m/z</a:t>
              </a:r>
            </a:p>
          </p:txBody>
        </p:sp>
        <p:sp>
          <p:nvSpPr>
            <p:cNvPr id="4099" name="object 12"/>
            <p:cNvSpPr/>
            <p:nvPr/>
          </p:nvSpPr>
          <p:spPr>
            <a:xfrm>
              <a:off x="3064959" y="5414941"/>
              <a:ext cx="65927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a:lnSpc>
                  <a:spcPct val="100000"/>
                </a:lnSpc>
                <a:spcBef>
                  <a:spcPts val="100"/>
                </a:spcBef>
                <a:defRPr spc="-11" sz="2800">
                  <a:solidFill>
                    <a:srgbClr val="231F20"/>
                  </a:solidFill>
                </a:defRPr>
              </a:lvl1pPr>
            </a:lstStyle>
            <a:p>
              <a:pPr/>
              <a:r>
                <a:t>100</a:t>
              </a:r>
            </a:p>
          </p:txBody>
        </p:sp>
        <p:sp>
          <p:nvSpPr>
            <p:cNvPr id="4100" name="object 13"/>
            <p:cNvSpPr/>
            <p:nvPr/>
          </p:nvSpPr>
          <p:spPr>
            <a:xfrm>
              <a:off x="6088878" y="5414941"/>
              <a:ext cx="65927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a:lnSpc>
                  <a:spcPct val="100000"/>
                </a:lnSpc>
                <a:spcBef>
                  <a:spcPts val="100"/>
                </a:spcBef>
                <a:defRPr spc="-11" sz="2800">
                  <a:solidFill>
                    <a:srgbClr val="231F20"/>
                  </a:solidFill>
                </a:defRPr>
              </a:lvl1pPr>
            </a:lstStyle>
            <a:p>
              <a:pPr/>
              <a:r>
                <a:t>200</a:t>
              </a:r>
            </a:p>
          </p:txBody>
        </p:sp>
        <p:sp>
          <p:nvSpPr>
            <p:cNvPr id="4101" name="object 14"/>
            <p:cNvSpPr/>
            <p:nvPr/>
          </p:nvSpPr>
          <p:spPr>
            <a:xfrm>
              <a:off x="9121454" y="5414941"/>
              <a:ext cx="65927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a:lnSpc>
                  <a:spcPct val="100000"/>
                </a:lnSpc>
                <a:spcBef>
                  <a:spcPts val="100"/>
                </a:spcBef>
                <a:defRPr spc="-11" sz="2800">
                  <a:solidFill>
                    <a:srgbClr val="231F20"/>
                  </a:solidFill>
                </a:defRPr>
              </a:lvl1pPr>
            </a:lstStyle>
            <a:p>
              <a:pPr/>
              <a:r>
                <a:t>300</a:t>
              </a:r>
            </a:p>
          </p:txBody>
        </p:sp>
        <p:sp>
          <p:nvSpPr>
            <p:cNvPr id="4102" name="object 15"/>
            <p:cNvSpPr/>
            <p:nvPr/>
          </p:nvSpPr>
          <p:spPr>
            <a:xfrm>
              <a:off x="12205587" y="5414941"/>
              <a:ext cx="65927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a:lnSpc>
                  <a:spcPct val="100000"/>
                </a:lnSpc>
                <a:spcBef>
                  <a:spcPts val="100"/>
                </a:spcBef>
                <a:defRPr spc="-11" sz="2800">
                  <a:solidFill>
                    <a:srgbClr val="231F20"/>
                  </a:solidFill>
                </a:defRPr>
              </a:lvl1pPr>
            </a:lstStyle>
            <a:p>
              <a:pPr/>
              <a:r>
                <a:t>400</a:t>
              </a:r>
            </a:p>
          </p:txBody>
        </p:sp>
        <p:sp>
          <p:nvSpPr>
            <p:cNvPr id="4103" name="object 16"/>
            <p:cNvSpPr/>
            <p:nvPr/>
          </p:nvSpPr>
          <p:spPr>
            <a:xfrm>
              <a:off x="2946242" y="2692166"/>
              <a:ext cx="24029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a:lnSpc>
                  <a:spcPct val="100000"/>
                </a:lnSpc>
                <a:spcBef>
                  <a:spcPts val="100"/>
                </a:spcBef>
                <a:defRPr spc="-11" sz="2800">
                  <a:solidFill>
                    <a:srgbClr val="ED1C24"/>
                  </a:solidFill>
                </a:defRPr>
              </a:lvl1pPr>
            </a:lstStyle>
            <a:p>
              <a:pPr/>
              <a:r>
                <a:t>1</a:t>
              </a:r>
            </a:p>
          </p:txBody>
        </p:sp>
        <p:sp>
          <p:nvSpPr>
            <p:cNvPr id="4104" name="object 17"/>
            <p:cNvSpPr/>
            <p:nvPr/>
          </p:nvSpPr>
          <p:spPr>
            <a:xfrm>
              <a:off x="2229402" y="2181868"/>
              <a:ext cx="89495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indent="217298">
                <a:lnSpc>
                  <a:spcPts val="2600"/>
                </a:lnSpc>
                <a:defRPr b="1" baseline="-19856" spc="35">
                  <a:solidFill>
                    <a:srgbClr val="CF3C27"/>
                  </a:solidFill>
                </a:defRPr>
              </a:pPr>
              <a:r>
                <a:t>S</a:t>
              </a:r>
              <a:r>
                <a:rPr baseline="0" spc="10" sz="2600"/>
                <a:t>+1</a:t>
              </a:r>
              <a:endParaRPr baseline="-31580" spc="18" sz="2600"/>
            </a:p>
            <a:p>
              <a:pPr marR="0" indent="0">
                <a:lnSpc>
                  <a:spcPct val="100000"/>
                </a:lnSpc>
                <a:spcBef>
                  <a:spcPts val="1200"/>
                </a:spcBef>
                <a:defRPr spc="-11" sz="2800">
                  <a:solidFill>
                    <a:srgbClr val="ED1C24"/>
                  </a:solidFill>
                </a:defRPr>
              </a:pPr>
              <a:r>
                <a:t>88.0</a:t>
              </a:r>
            </a:p>
          </p:txBody>
        </p:sp>
        <p:sp>
          <p:nvSpPr>
            <p:cNvPr id="4105" name="object 18"/>
            <p:cNvSpPr/>
            <p:nvPr/>
          </p:nvSpPr>
          <p:spPr>
            <a:xfrm>
              <a:off x="5977455" y="1336992"/>
              <a:ext cx="50447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indent="217298">
                <a:lnSpc>
                  <a:spcPts val="3100"/>
                </a:lnSpc>
                <a:defRPr b="1" spc="23" sz="3200">
                  <a:solidFill>
                    <a:srgbClr val="CF3C27"/>
                  </a:solidFill>
                </a:defRPr>
              </a:pPr>
              <a:r>
                <a:t>S</a:t>
              </a:r>
            </a:p>
            <a:p>
              <a:pPr marR="0" indent="0">
                <a:lnSpc>
                  <a:spcPts val="3500"/>
                </a:lnSpc>
                <a:defRPr spc="-11" sz="2800">
                  <a:solidFill>
                    <a:srgbClr val="ED1C24"/>
                  </a:solidFill>
                </a:defRPr>
              </a:pPr>
              <a:r>
                <a:t>2</a:t>
              </a:r>
            </a:p>
          </p:txBody>
        </p:sp>
        <p:sp>
          <p:nvSpPr>
            <p:cNvPr id="4106" name="object 19"/>
            <p:cNvSpPr/>
            <p:nvPr/>
          </p:nvSpPr>
          <p:spPr>
            <a:xfrm>
              <a:off x="6186702" y="1232684"/>
              <a:ext cx="94193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indent="294354">
                <a:lnSpc>
                  <a:spcPts val="2600"/>
                </a:lnSpc>
                <a:defRPr b="1" baseline="-19856" spc="17">
                  <a:solidFill>
                    <a:srgbClr val="CF3C27"/>
                  </a:solidFill>
                </a:defRPr>
              </a:pPr>
              <a:r>
                <a:t>I</a:t>
              </a:r>
              <a:r>
                <a:rPr baseline="0" spc="10" sz="2600"/>
                <a:t>+1</a:t>
              </a:r>
              <a:endParaRPr baseline="-31580" spc="9" sz="2600"/>
            </a:p>
            <a:p>
              <a:pPr marR="0" indent="0">
                <a:lnSpc>
                  <a:spcPct val="100000"/>
                </a:lnSpc>
                <a:spcBef>
                  <a:spcPts val="1200"/>
                </a:spcBef>
                <a:defRPr spc="-11" sz="2800">
                  <a:solidFill>
                    <a:srgbClr val="ED1C24"/>
                  </a:solidFill>
                </a:defRPr>
              </a:pPr>
              <a:r>
                <a:t>01.12</a:t>
              </a:r>
            </a:p>
          </p:txBody>
        </p:sp>
        <p:sp>
          <p:nvSpPr>
            <p:cNvPr id="4107" name="object 20"/>
            <p:cNvSpPr/>
            <p:nvPr/>
          </p:nvSpPr>
          <p:spPr>
            <a:xfrm>
              <a:off x="9530801" y="463112"/>
              <a:ext cx="125001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indent="144864">
                <a:lnSpc>
                  <a:spcPts val="3800"/>
                </a:lnSpc>
                <a:defRPr b="1" spc="17" sz="3200">
                  <a:solidFill>
                    <a:srgbClr val="CF3C27"/>
                  </a:solidFill>
                </a:defRPr>
              </a:pPr>
              <a:r>
                <a:t>SIN</a:t>
              </a:r>
              <a:r>
                <a:rPr baseline="28516" spc="18" sz="4000"/>
                <a:t>+1</a:t>
              </a:r>
              <a:endParaRPr baseline="28516" spc="21" sz="4000"/>
            </a:p>
            <a:p>
              <a:pPr marR="0" indent="0">
                <a:lnSpc>
                  <a:spcPts val="3500"/>
                </a:lnSpc>
                <a:defRPr spc="-11" sz="2800">
                  <a:solidFill>
                    <a:srgbClr val="ED1C24"/>
                  </a:solidFill>
                </a:defRPr>
              </a:pPr>
              <a:r>
                <a:t>315.16</a:t>
              </a:r>
            </a:p>
          </p:txBody>
        </p:sp>
        <p:sp>
          <p:nvSpPr>
            <p:cNvPr id="4108" name="object 21"/>
            <p:cNvSpPr/>
            <p:nvPr/>
          </p:nvSpPr>
          <p:spPr>
            <a:xfrm>
              <a:off x="12713627" y="2298211"/>
              <a:ext cx="2" cy="2980727"/>
            </a:xfrm>
            <a:prstGeom prst="line">
              <a:avLst/>
            </a:prstGeom>
            <a:noFill/>
            <a:ln w="25400" cap="flat">
              <a:solidFill>
                <a:srgbClr val="CF3C2C"/>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09" name="object 22"/>
            <p:cNvSpPr/>
            <p:nvPr/>
          </p:nvSpPr>
          <p:spPr>
            <a:xfrm>
              <a:off x="12232322" y="1829204"/>
              <a:ext cx="115142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indent="0">
                <a:lnSpc>
                  <a:spcPts val="2700"/>
                </a:lnSpc>
                <a:defRPr spc="-11" sz="2800">
                  <a:solidFill>
                    <a:srgbClr val="ED1C24"/>
                  </a:solidFill>
                </a:defRPr>
              </a:lvl1pPr>
            </a:lstStyle>
            <a:p>
              <a:pPr/>
              <a:r>
                <a:t>404.21</a:t>
              </a:r>
            </a:p>
          </p:txBody>
        </p:sp>
        <p:sp>
          <p:nvSpPr>
            <p:cNvPr id="4110" name="object 24"/>
            <p:cNvSpPr/>
            <p:nvPr/>
          </p:nvSpPr>
          <p:spPr>
            <a:xfrm flipH="1">
              <a:off x="3221805" y="1276015"/>
              <a:ext cx="3" cy="4027259"/>
            </a:xfrm>
            <a:prstGeom prst="line">
              <a:avLst/>
            </a:prstGeom>
            <a:noFill/>
            <a:ln w="25400" cap="flat">
              <a:solidFill>
                <a:srgbClr val="CF3C2C"/>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11" name="object 25"/>
            <p:cNvSpPr/>
            <p:nvPr/>
          </p:nvSpPr>
          <p:spPr>
            <a:xfrm>
              <a:off x="6653463" y="3466435"/>
              <a:ext cx="2" cy="1836839"/>
            </a:xfrm>
            <a:prstGeom prst="line">
              <a:avLst/>
            </a:prstGeom>
            <a:noFill/>
            <a:ln w="25400" cap="flat">
              <a:solidFill>
                <a:srgbClr val="CF3C2C"/>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12" name="object 26"/>
            <p:cNvSpPr/>
            <p:nvPr/>
          </p:nvSpPr>
          <p:spPr>
            <a:xfrm>
              <a:off x="2718628" y="0"/>
              <a:ext cx="113217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indent="385280">
                <a:lnSpc>
                  <a:spcPct val="80000"/>
                </a:lnSpc>
                <a:spcBef>
                  <a:spcPts val="1500"/>
                </a:spcBef>
                <a:defRPr b="1" baseline="-19856" spc="25">
                  <a:solidFill>
                    <a:srgbClr val="CF3C27"/>
                  </a:solidFill>
                </a:defRPr>
              </a:pPr>
              <a:r>
                <a:t>E</a:t>
              </a:r>
              <a:r>
                <a:rPr baseline="0" spc="17" sz="2600"/>
                <a:t>+1</a:t>
              </a:r>
              <a:endParaRPr baseline="-31580" spc="13" sz="2600"/>
            </a:p>
            <a:p>
              <a:pPr marR="0" indent="46233">
                <a:lnSpc>
                  <a:spcPct val="80000"/>
                </a:lnSpc>
                <a:spcBef>
                  <a:spcPts val="1200"/>
                </a:spcBef>
                <a:defRPr spc="-11" sz="2800">
                  <a:solidFill>
                    <a:srgbClr val="CF3C2C"/>
                  </a:solidFill>
                </a:defRPr>
              </a:pPr>
              <a:r>
                <a:t>90.06</a:t>
              </a:r>
            </a:p>
          </p:txBody>
        </p:sp>
        <p:sp>
          <p:nvSpPr>
            <p:cNvPr id="4113" name="object 27"/>
            <p:cNvSpPr/>
            <p:nvPr/>
          </p:nvSpPr>
          <p:spPr>
            <a:xfrm>
              <a:off x="6783072" y="2385123"/>
              <a:ext cx="132009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indent="263532">
                <a:lnSpc>
                  <a:spcPct val="100000"/>
                </a:lnSpc>
                <a:spcBef>
                  <a:spcPts val="1500"/>
                </a:spcBef>
                <a:defRPr b="1" baseline="-19856" spc="25">
                  <a:solidFill>
                    <a:srgbClr val="CF3C27"/>
                  </a:solidFill>
                </a:defRPr>
              </a:pPr>
              <a:r>
                <a:t>LE</a:t>
              </a:r>
              <a:r>
                <a:rPr baseline="0" spc="17" sz="2600"/>
                <a:t>+1</a:t>
              </a:r>
              <a:endParaRPr baseline="-31580" spc="13" sz="2600"/>
            </a:p>
            <a:p>
              <a:pPr marR="0" indent="46233">
                <a:lnSpc>
                  <a:spcPct val="100000"/>
                </a:lnSpc>
                <a:spcBef>
                  <a:spcPts val="1200"/>
                </a:spcBef>
                <a:defRPr spc="-11" sz="2800">
                  <a:solidFill>
                    <a:srgbClr val="CF3C2C"/>
                  </a:solidFill>
                </a:defRPr>
              </a:pPr>
              <a:r>
                <a:t>204.10</a:t>
              </a:r>
            </a:p>
          </p:txBody>
        </p:sp>
        <p:sp>
          <p:nvSpPr>
            <p:cNvPr id="4114" name="object 29"/>
            <p:cNvSpPr/>
            <p:nvPr/>
          </p:nvSpPr>
          <p:spPr>
            <a:xfrm>
              <a:off x="10231145" y="3466435"/>
              <a:ext cx="2" cy="1836839"/>
            </a:xfrm>
            <a:prstGeom prst="line">
              <a:avLst/>
            </a:prstGeom>
            <a:noFill/>
            <a:ln w="25400" cap="flat">
              <a:solidFill>
                <a:srgbClr val="CF3C2C"/>
              </a:solidFill>
              <a:prstDash val="solid"/>
              <a:round/>
            </a:ln>
            <a:effectLst/>
          </p:spPr>
          <p:txBody>
            <a:bodyPr wrap="square" lIns="55451" tIns="55451" rIns="55451" bIns="55451" numCol="1" anchor="t">
              <a:noAutofit/>
            </a:bodyPr>
            <a:lstStyle/>
            <a:p>
              <a:pPr marR="0" indent="0">
                <a:lnSpc>
                  <a:spcPct val="100000"/>
                </a:lnSpc>
                <a:defRPr spc="0" sz="2000"/>
              </a:pPr>
            </a:p>
          </p:txBody>
        </p:sp>
        <p:grpSp>
          <p:nvGrpSpPr>
            <p:cNvPr id="4118" name="object 30"/>
            <p:cNvGrpSpPr/>
            <p:nvPr/>
          </p:nvGrpSpPr>
          <p:grpSpPr>
            <a:xfrm>
              <a:off x="2184296" y="372256"/>
              <a:ext cx="8632372" cy="4891514"/>
              <a:chOff x="0" y="0"/>
              <a:chExt cx="8632371" cy="4891512"/>
            </a:xfrm>
          </p:grpSpPr>
          <p:sp>
            <p:nvSpPr>
              <p:cNvPr id="4115" name="Rectangle"/>
              <p:cNvSpPr/>
              <p:nvPr/>
            </p:nvSpPr>
            <p:spPr>
              <a:xfrm>
                <a:off x="-1" y="1747006"/>
                <a:ext cx="917104" cy="3144506"/>
              </a:xfrm>
              <a:prstGeom prst="rect">
                <a:avLst/>
              </a:prstGeom>
              <a:solidFill>
                <a:srgbClr val="FFFFFF"/>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116" name="Shape"/>
              <p:cNvSpPr/>
              <p:nvPr/>
            </p:nvSpPr>
            <p:spPr>
              <a:xfrm>
                <a:off x="2960336" y="785816"/>
                <a:ext cx="2707368" cy="4105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9974" y="0"/>
                    </a:lnTo>
                    <a:lnTo>
                      <a:pt x="9974" y="57"/>
                    </a:lnTo>
                    <a:lnTo>
                      <a:pt x="0" y="57"/>
                    </a:lnTo>
                    <a:lnTo>
                      <a:pt x="0" y="21600"/>
                    </a:lnTo>
                    <a:lnTo>
                      <a:pt x="11626" y="21600"/>
                    </a:lnTo>
                    <a:lnTo>
                      <a:pt x="11626" y="5581"/>
                    </a:lnTo>
                    <a:lnTo>
                      <a:pt x="21600" y="5581"/>
                    </a:lnTo>
                    <a:lnTo>
                      <a:pt x="21600" y="0"/>
                    </a:lnTo>
                    <a:close/>
                  </a:path>
                </a:pathLst>
              </a:custGeom>
              <a:solidFill>
                <a:srgbClr val="FFFFFF"/>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117" name="Shape"/>
              <p:cNvSpPr/>
              <p:nvPr/>
            </p:nvSpPr>
            <p:spPr>
              <a:xfrm>
                <a:off x="6496497" y="-1"/>
                <a:ext cx="2135875" cy="4891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863" y="0"/>
                    </a:lnTo>
                    <a:lnTo>
                      <a:pt x="6863" y="4365"/>
                    </a:lnTo>
                    <a:lnTo>
                      <a:pt x="0" y="4365"/>
                    </a:lnTo>
                    <a:lnTo>
                      <a:pt x="0" y="21600"/>
                    </a:lnTo>
                    <a:lnTo>
                      <a:pt x="14737" y="21600"/>
                    </a:lnTo>
                    <a:lnTo>
                      <a:pt x="14737" y="4684"/>
                    </a:lnTo>
                    <a:lnTo>
                      <a:pt x="21600" y="4684"/>
                    </a:lnTo>
                    <a:lnTo>
                      <a:pt x="21600" y="0"/>
                    </a:lnTo>
                    <a:close/>
                  </a:path>
                </a:pathLst>
              </a:custGeom>
              <a:solidFill>
                <a:srgbClr val="FFFFFF"/>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4119" name="object 31"/>
            <p:cNvSpPr/>
            <p:nvPr/>
          </p:nvSpPr>
          <p:spPr>
            <a:xfrm>
              <a:off x="3414360" y="4122721"/>
              <a:ext cx="2995345"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grpSp>
          <p:nvGrpSpPr>
            <p:cNvPr id="4122" name="object 32"/>
            <p:cNvGrpSpPr/>
            <p:nvPr/>
          </p:nvGrpSpPr>
          <p:grpSpPr>
            <a:xfrm>
              <a:off x="3305130" y="4061773"/>
              <a:ext cx="3213794" cy="121923"/>
              <a:chOff x="0" y="0"/>
              <a:chExt cx="3213792" cy="121921"/>
            </a:xfrm>
          </p:grpSpPr>
          <p:sp>
            <p:nvSpPr>
              <p:cNvPr id="4120" name="Triangle"/>
              <p:cNvSpPr/>
              <p:nvPr/>
            </p:nvSpPr>
            <p:spPr>
              <a:xfrm>
                <a:off x="-1" y="-1"/>
                <a:ext cx="121922" cy="121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798"/>
                    </a:lnTo>
                    <a:lnTo>
                      <a:pt x="21600" y="21600"/>
                    </a:lnTo>
                    <a:lnTo>
                      <a:pt x="2160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121" name="Triangle"/>
              <p:cNvSpPr/>
              <p:nvPr/>
            </p:nvSpPr>
            <p:spPr>
              <a:xfrm>
                <a:off x="3091871" y="-1"/>
                <a:ext cx="121922" cy="121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8"/>
                    </a:moveTo>
                    <a:lnTo>
                      <a:pt x="0" y="0"/>
                    </a:lnTo>
                    <a:lnTo>
                      <a:pt x="0" y="21600"/>
                    </a:lnTo>
                    <a:lnTo>
                      <a:pt x="21600" y="10798"/>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4123" name="object 33"/>
            <p:cNvSpPr/>
            <p:nvPr/>
          </p:nvSpPr>
          <p:spPr>
            <a:xfrm>
              <a:off x="10328412" y="2555463"/>
              <a:ext cx="147182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indent="263532">
                <a:lnSpc>
                  <a:spcPts val="3800"/>
                </a:lnSpc>
                <a:spcBef>
                  <a:spcPts val="100"/>
                </a:spcBef>
                <a:defRPr b="1" spc="17" sz="3200">
                  <a:solidFill>
                    <a:srgbClr val="CF3C2C"/>
                  </a:solidFill>
                </a:defRPr>
              </a:pPr>
              <a:r>
                <a:t>YLE</a:t>
              </a:r>
              <a:r>
                <a:rPr baseline="28516" spc="26" sz="4000"/>
                <a:t>+1</a:t>
              </a:r>
              <a:endParaRPr baseline="28516" spc="21" sz="4000"/>
            </a:p>
            <a:p>
              <a:pPr marR="0" indent="46233">
                <a:lnSpc>
                  <a:spcPts val="3500"/>
                </a:lnSpc>
                <a:defRPr spc="-11" sz="2800">
                  <a:solidFill>
                    <a:srgbClr val="CF3C2C"/>
                  </a:solidFill>
                </a:defRPr>
              </a:pPr>
              <a:r>
                <a:t>317.18</a:t>
              </a:r>
            </a:p>
          </p:txBody>
        </p:sp>
        <p:sp>
          <p:nvSpPr>
            <p:cNvPr id="4124" name="object 34"/>
            <p:cNvSpPr/>
            <p:nvPr/>
          </p:nvSpPr>
          <p:spPr>
            <a:xfrm>
              <a:off x="3829494" y="4213860"/>
              <a:ext cx="224127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a:lnSpc>
                  <a:spcPct val="100000"/>
                </a:lnSpc>
                <a:spcBef>
                  <a:spcPts val="100"/>
                </a:spcBef>
                <a:defRPr spc="-255" sz="3600"/>
              </a:pPr>
              <a:r>
                <a:t>1</a:t>
              </a:r>
              <a:r>
                <a:rPr spc="17"/>
                <a:t>14</a:t>
              </a:r>
              <a:r>
                <a:rPr spc="0"/>
                <a:t>.</a:t>
              </a:r>
              <a:r>
                <a:rPr spc="17"/>
                <a:t>04 = L</a:t>
              </a:r>
            </a:p>
          </p:txBody>
        </p:sp>
        <p:grpSp>
          <p:nvGrpSpPr>
            <p:cNvPr id="4134" name="object 35"/>
            <p:cNvGrpSpPr/>
            <p:nvPr/>
          </p:nvGrpSpPr>
          <p:grpSpPr>
            <a:xfrm>
              <a:off x="6769842" y="1765282"/>
              <a:ext cx="6832887" cy="2418415"/>
              <a:chOff x="-1" y="0"/>
              <a:chExt cx="6832886" cy="2418414"/>
            </a:xfrm>
          </p:grpSpPr>
          <p:sp>
            <p:nvSpPr>
              <p:cNvPr id="4125" name="object 36"/>
              <p:cNvSpPr/>
              <p:nvPr/>
            </p:nvSpPr>
            <p:spPr>
              <a:xfrm>
                <a:off x="109235" y="2357439"/>
                <a:ext cx="2995344" cy="3"/>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grpSp>
            <p:nvGrpSpPr>
              <p:cNvPr id="4128" name="object 37"/>
              <p:cNvGrpSpPr/>
              <p:nvPr/>
            </p:nvGrpSpPr>
            <p:grpSpPr>
              <a:xfrm>
                <a:off x="-2" y="2296492"/>
                <a:ext cx="3213795" cy="121923"/>
                <a:chOff x="0" y="0"/>
                <a:chExt cx="3213793" cy="121921"/>
              </a:xfrm>
            </p:grpSpPr>
            <p:sp>
              <p:nvSpPr>
                <p:cNvPr id="4126" name="Triangle"/>
                <p:cNvSpPr/>
                <p:nvPr/>
              </p:nvSpPr>
              <p:spPr>
                <a:xfrm>
                  <a:off x="0" y="-1"/>
                  <a:ext cx="121921" cy="121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798"/>
                      </a:lnTo>
                      <a:lnTo>
                        <a:pt x="21600" y="21600"/>
                      </a:lnTo>
                      <a:lnTo>
                        <a:pt x="2160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127" name="Triangle"/>
                <p:cNvSpPr/>
                <p:nvPr/>
              </p:nvSpPr>
              <p:spPr>
                <a:xfrm>
                  <a:off x="3091873" y="-1"/>
                  <a:ext cx="121922" cy="121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8"/>
                      </a:moveTo>
                      <a:lnTo>
                        <a:pt x="0" y="0"/>
                      </a:lnTo>
                      <a:lnTo>
                        <a:pt x="0" y="21600"/>
                      </a:lnTo>
                      <a:lnTo>
                        <a:pt x="21600" y="10798"/>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4129" name="object 38"/>
              <p:cNvSpPr/>
              <p:nvPr/>
            </p:nvSpPr>
            <p:spPr>
              <a:xfrm>
                <a:off x="3658786" y="2357439"/>
                <a:ext cx="2166222"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grpSp>
            <p:nvGrpSpPr>
              <p:cNvPr id="4132" name="object 39"/>
              <p:cNvGrpSpPr/>
              <p:nvPr/>
            </p:nvGrpSpPr>
            <p:grpSpPr>
              <a:xfrm>
                <a:off x="3549560" y="2296492"/>
                <a:ext cx="2384676" cy="121923"/>
                <a:chOff x="0" y="0"/>
                <a:chExt cx="2384675" cy="121921"/>
              </a:xfrm>
            </p:grpSpPr>
            <p:sp>
              <p:nvSpPr>
                <p:cNvPr id="4130" name="Triangle"/>
                <p:cNvSpPr/>
                <p:nvPr/>
              </p:nvSpPr>
              <p:spPr>
                <a:xfrm>
                  <a:off x="-1" y="-1"/>
                  <a:ext cx="121922" cy="121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798"/>
                      </a:lnTo>
                      <a:lnTo>
                        <a:pt x="21600" y="21600"/>
                      </a:lnTo>
                      <a:lnTo>
                        <a:pt x="2160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131" name="Triangle"/>
                <p:cNvSpPr/>
                <p:nvPr/>
              </p:nvSpPr>
              <p:spPr>
                <a:xfrm>
                  <a:off x="2262753" y="-1"/>
                  <a:ext cx="121923" cy="121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8"/>
                      </a:moveTo>
                      <a:lnTo>
                        <a:pt x="0" y="0"/>
                      </a:lnTo>
                      <a:lnTo>
                        <a:pt x="0" y="21600"/>
                      </a:lnTo>
                      <a:lnTo>
                        <a:pt x="21600" y="10798"/>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4133" name="object 40"/>
              <p:cNvSpPr/>
              <p:nvPr/>
            </p:nvSpPr>
            <p:spPr>
              <a:xfrm>
                <a:off x="5375674" y="-1"/>
                <a:ext cx="1457212" cy="535362"/>
              </a:xfrm>
              <a:prstGeom prst="rect">
                <a:avLst/>
              </a:prstGeom>
              <a:solidFill>
                <a:srgbClr val="FFFFFF"/>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sp>
          <p:nvSpPr>
            <p:cNvPr id="4135" name="object 41"/>
            <p:cNvSpPr/>
            <p:nvPr/>
          </p:nvSpPr>
          <p:spPr>
            <a:xfrm>
              <a:off x="7274256" y="4213860"/>
              <a:ext cx="224127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a:lnSpc>
                  <a:spcPct val="100000"/>
                </a:lnSpc>
                <a:spcBef>
                  <a:spcPts val="100"/>
                </a:spcBef>
                <a:defRPr spc="-255" sz="3600"/>
              </a:pPr>
              <a:r>
                <a:t>1</a:t>
              </a:r>
              <a:r>
                <a:rPr spc="17"/>
                <a:t>13</a:t>
              </a:r>
              <a:r>
                <a:rPr spc="0"/>
                <a:t>.</a:t>
              </a:r>
              <a:r>
                <a:rPr spc="17"/>
                <a:t>08 = Y</a:t>
              </a:r>
            </a:p>
          </p:txBody>
        </p:sp>
        <p:sp>
          <p:nvSpPr>
            <p:cNvPr id="4136" name="object 42"/>
            <p:cNvSpPr/>
            <p:nvPr/>
          </p:nvSpPr>
          <p:spPr>
            <a:xfrm>
              <a:off x="10478175" y="4213860"/>
              <a:ext cx="206462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R="0">
                <a:lnSpc>
                  <a:spcPct val="100000"/>
                </a:lnSpc>
                <a:spcBef>
                  <a:spcPts val="100"/>
                </a:spcBef>
                <a:defRPr spc="17" sz="3600"/>
              </a:lvl1pPr>
            </a:lstStyle>
            <a:p>
              <a:pPr/>
              <a:r>
                <a:t>87.03 = K</a:t>
              </a:r>
            </a:p>
          </p:txBody>
        </p:sp>
        <p:sp>
          <p:nvSpPr>
            <p:cNvPr id="4137" name="object 43"/>
            <p:cNvSpPr/>
            <p:nvPr/>
          </p:nvSpPr>
          <p:spPr>
            <a:xfrm>
              <a:off x="12074814" y="1241211"/>
              <a:ext cx="163279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indent="61644">
                <a:lnSpc>
                  <a:spcPct val="100000"/>
                </a:lnSpc>
                <a:spcBef>
                  <a:spcPts val="100"/>
                </a:spcBef>
                <a:defRPr b="1" spc="17" sz="3200">
                  <a:solidFill>
                    <a:srgbClr val="CF3C2C"/>
                  </a:solidFill>
                </a:defRPr>
              </a:pPr>
              <a:r>
                <a:t>KYLE</a:t>
              </a:r>
              <a:r>
                <a:rPr baseline="28516" spc="26" sz="4000"/>
                <a:t>+1</a:t>
              </a:r>
              <a:endParaRPr baseline="28516" spc="21" sz="4000"/>
            </a:p>
            <a:p>
              <a:pPr marR="0" indent="77826">
                <a:lnSpc>
                  <a:spcPct val="100000"/>
                </a:lnSpc>
                <a:defRPr spc="0" sz="2600">
                  <a:solidFill>
                    <a:srgbClr val="CF3C2C"/>
                  </a:solidFill>
                </a:defRPr>
              </a:pPr>
              <a:r>
                <a:t>404.21</a:t>
              </a:r>
            </a:p>
          </p:txBody>
        </p:sp>
        <p:sp>
          <p:nvSpPr>
            <p:cNvPr id="4138" name="object 34"/>
            <p:cNvSpPr/>
            <p:nvPr/>
          </p:nvSpPr>
          <p:spPr>
            <a:xfrm>
              <a:off x="1016493" y="4213871"/>
              <a:ext cx="19186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0">
                <a:lnSpc>
                  <a:spcPct val="100000"/>
                </a:lnSpc>
                <a:spcBef>
                  <a:spcPts val="100"/>
                </a:spcBef>
                <a:defRPr spc="-255" sz="3600"/>
              </a:pPr>
              <a:r>
                <a:t>90.06</a:t>
              </a:r>
              <a:r>
                <a:rPr spc="17"/>
                <a:t> = E</a:t>
              </a:r>
            </a:p>
          </p:txBody>
        </p:sp>
        <p:sp>
          <p:nvSpPr>
            <p:cNvPr id="4139" name="object 38"/>
            <p:cNvSpPr/>
            <p:nvPr/>
          </p:nvSpPr>
          <p:spPr>
            <a:xfrm>
              <a:off x="836207" y="4122721"/>
              <a:ext cx="2166222"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grpSp>
          <p:nvGrpSpPr>
            <p:cNvPr id="4142" name="object 39"/>
            <p:cNvGrpSpPr/>
            <p:nvPr/>
          </p:nvGrpSpPr>
          <p:grpSpPr>
            <a:xfrm>
              <a:off x="726981" y="4061773"/>
              <a:ext cx="2384677" cy="121923"/>
              <a:chOff x="0" y="0"/>
              <a:chExt cx="2384675" cy="121921"/>
            </a:xfrm>
          </p:grpSpPr>
          <p:sp>
            <p:nvSpPr>
              <p:cNvPr id="4140" name="Triangle"/>
              <p:cNvSpPr/>
              <p:nvPr/>
            </p:nvSpPr>
            <p:spPr>
              <a:xfrm>
                <a:off x="-1" y="-1"/>
                <a:ext cx="121922" cy="121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798"/>
                    </a:lnTo>
                    <a:lnTo>
                      <a:pt x="21600" y="21600"/>
                    </a:lnTo>
                    <a:lnTo>
                      <a:pt x="21600" y="0"/>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sp>
            <p:nvSpPr>
              <p:cNvPr id="4141" name="Triangle"/>
              <p:cNvSpPr/>
              <p:nvPr/>
            </p:nvSpPr>
            <p:spPr>
              <a:xfrm>
                <a:off x="2262753" y="-1"/>
                <a:ext cx="121923" cy="121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8"/>
                    </a:moveTo>
                    <a:lnTo>
                      <a:pt x="0" y="0"/>
                    </a:lnTo>
                    <a:lnTo>
                      <a:pt x="0" y="21600"/>
                    </a:lnTo>
                    <a:lnTo>
                      <a:pt x="21600" y="10798"/>
                    </a:lnTo>
                    <a:close/>
                  </a:path>
                </a:pathLst>
              </a:custGeom>
              <a:solidFill>
                <a:srgbClr val="000000"/>
              </a:solidFill>
              <a:ln w="12700" cap="flat">
                <a:noFill/>
                <a:miter lim="400000"/>
              </a:ln>
              <a:effectLst/>
            </p:spPr>
            <p:txBody>
              <a:bodyPr wrap="square" lIns="55451" tIns="55451" rIns="55451" bIns="55451" numCol="1" anchor="t">
                <a:noAutofit/>
              </a:bodyPr>
              <a:lstStyle/>
              <a:p>
                <a:pPr marR="0" indent="0">
                  <a:lnSpc>
                    <a:spcPct val="100000"/>
                  </a:lnSpc>
                  <a:defRPr spc="0" sz="2000"/>
                </a:pPr>
              </a:p>
            </p:txBody>
          </p:sp>
        </p:grpSp>
      </p:grpSp>
      <p:grpSp>
        <p:nvGrpSpPr>
          <p:cNvPr id="4146" name="Group"/>
          <p:cNvGrpSpPr/>
          <p:nvPr/>
        </p:nvGrpSpPr>
        <p:grpSpPr>
          <a:xfrm>
            <a:off x="21293247" y="118785"/>
            <a:ext cx="2964014" cy="980138"/>
            <a:chOff x="0" y="0"/>
            <a:chExt cx="2964012" cy="980137"/>
          </a:xfrm>
        </p:grpSpPr>
        <p:pic>
          <p:nvPicPr>
            <p:cNvPr id="4144"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4145"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4147"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4148" name="object 2"/>
          <p:cNvSpPr txBox="1"/>
          <p:nvPr/>
        </p:nvSpPr>
        <p:spPr>
          <a:xfrm>
            <a:off x="4402925" y="233889"/>
            <a:ext cx="15578150" cy="198141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R="0" indent="13561" algn="ctr" defTabSz="976455">
              <a:lnSpc>
                <a:spcPct val="100000"/>
              </a:lnSpc>
              <a:defRPr spc="0" sz="6864"/>
            </a:pPr>
            <a:r>
              <a:t>Determination of a peptide sequence</a:t>
            </a:r>
          </a:p>
          <a:p>
            <a:pPr marR="0" indent="13561" algn="ctr" defTabSz="976455">
              <a:lnSpc>
                <a:spcPct val="100000"/>
              </a:lnSpc>
              <a:defRPr spc="0" sz="6864"/>
            </a:pPr>
            <a:r>
              <a:t> from an MS/MS Spectra</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52" name="Image" descr="Image"/>
          <p:cNvPicPr>
            <a:picLocks noChangeAspect="1"/>
          </p:cNvPicPr>
          <p:nvPr/>
        </p:nvPicPr>
        <p:blipFill>
          <a:blip r:embed="rId3">
            <a:extLst/>
          </a:blip>
          <a:stretch>
            <a:fillRect/>
          </a:stretch>
        </p:blipFill>
        <p:spPr>
          <a:xfrm>
            <a:off x="653236" y="4953013"/>
            <a:ext cx="23005394" cy="6552156"/>
          </a:xfrm>
          <a:prstGeom prst="rect">
            <a:avLst/>
          </a:prstGeom>
          <a:ln w="12700">
            <a:miter lim="400000"/>
          </a:ln>
        </p:spPr>
      </p:pic>
      <p:sp>
        <p:nvSpPr>
          <p:cNvPr id="4153" name="Mass spectrometer data acquisition (DDA)"/>
          <p:cNvSpPr txBox="1"/>
          <p:nvPr>
            <p:ph type="title"/>
          </p:nvPr>
        </p:nvSpPr>
        <p:spPr>
          <a:prstGeom prst="rect">
            <a:avLst/>
          </a:prstGeom>
        </p:spPr>
        <p:txBody>
          <a:bodyPr/>
          <a:lstStyle>
            <a:lvl1pPr indent="14178" defTabSz="1020840">
              <a:defRPr sz="7176"/>
            </a:lvl1pPr>
          </a:lstStyle>
          <a:p>
            <a:pPr/>
            <a:r>
              <a:t>Mass spectrometer data acquisition (DDA)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7" name="Group"/>
          <p:cNvGrpSpPr/>
          <p:nvPr/>
        </p:nvGrpSpPr>
        <p:grpSpPr>
          <a:xfrm>
            <a:off x="21293247" y="118785"/>
            <a:ext cx="2964014" cy="980138"/>
            <a:chOff x="0" y="0"/>
            <a:chExt cx="2964012" cy="980137"/>
          </a:xfrm>
        </p:grpSpPr>
        <p:pic>
          <p:nvPicPr>
            <p:cNvPr id="265" name="image.png" descr="image.png"/>
            <p:cNvPicPr>
              <a:picLocks noChangeAspect="1"/>
            </p:cNvPicPr>
            <p:nvPr/>
          </p:nvPicPr>
          <p:blipFill>
            <a:blip r:embed="rId3">
              <a:extLst/>
            </a:blip>
            <a:srcRect l="755" t="21951" r="58673" b="13019"/>
            <a:stretch>
              <a:fillRect/>
            </a:stretch>
          </p:blipFill>
          <p:spPr>
            <a:xfrm>
              <a:off x="29384" y="0"/>
              <a:ext cx="2905058" cy="657087"/>
            </a:xfrm>
            <a:prstGeom prst="rect">
              <a:avLst/>
            </a:prstGeom>
            <a:ln w="12700" cap="flat">
              <a:noFill/>
              <a:miter lim="400000"/>
            </a:ln>
            <a:effectLst/>
          </p:spPr>
        </p:pic>
        <p:pic>
          <p:nvPicPr>
            <p:cNvPr id="266" name="image.png" descr="image.png"/>
            <p:cNvPicPr>
              <a:picLocks noChangeAspect="1"/>
            </p:cNvPicPr>
            <p:nvPr/>
          </p:nvPicPr>
          <p:blipFill>
            <a:blip r:embed="rId3">
              <a:extLst/>
            </a:blip>
            <a:srcRect l="58605" t="42052" r="0" b="28455"/>
            <a:stretch>
              <a:fillRect/>
            </a:stretch>
          </p:blipFill>
          <p:spPr>
            <a:xfrm>
              <a:off x="0" y="682135"/>
              <a:ext cx="2964013" cy="298003"/>
            </a:xfrm>
            <a:prstGeom prst="rect">
              <a:avLst/>
            </a:prstGeom>
            <a:ln w="12700" cap="flat">
              <a:noFill/>
              <a:miter lim="400000"/>
            </a:ln>
            <a:effectLst/>
          </p:spPr>
        </p:pic>
      </p:grpSp>
      <p:sp>
        <p:nvSpPr>
          <p:cNvPr id="268"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pc="0" sz="1800"/>
            </a:pPr>
          </a:p>
        </p:txBody>
      </p:sp>
      <p:sp>
        <p:nvSpPr>
          <p:cNvPr id="269"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R="0" indent="15411" algn="ctr">
              <a:lnSpc>
                <a:spcPct val="100000"/>
              </a:lnSpc>
              <a:defRPr spc="0" sz="7800"/>
            </a:lvl1pPr>
          </a:lstStyle>
          <a:p>
            <a:pPr/>
            <a:r>
              <a:t>So why measure at the protein pevel?</a:t>
            </a:r>
          </a:p>
        </p:txBody>
      </p:sp>
      <p:sp>
        <p:nvSpPr>
          <p:cNvPr id="270" name="Proteins are what do the real work…"/>
          <p:cNvSpPr txBox="1"/>
          <p:nvPr>
            <p:ph type="body" idx="1"/>
          </p:nvPr>
        </p:nvSpPr>
        <p:spPr>
          <a:xfrm>
            <a:off x="2143247" y="3643312"/>
            <a:ext cx="20097506" cy="8840392"/>
          </a:xfrm>
          <a:prstGeom prst="rect">
            <a:avLst/>
          </a:prstGeom>
        </p:spPr>
        <p:txBody>
          <a:bodyPr/>
          <a:lstStyle/>
          <a:p>
            <a:pPr marL="585073" indent="-585073" defTabSz="640794">
              <a:spcBef>
                <a:spcPts val="4600"/>
              </a:spcBef>
              <a:defRPr sz="4212"/>
            </a:pPr>
            <a:r>
              <a:t>Proteins are what do the real work</a:t>
            </a:r>
          </a:p>
          <a:p>
            <a:pPr marL="585073" indent="-585073" defTabSz="640794">
              <a:spcBef>
                <a:spcPts val="4600"/>
              </a:spcBef>
              <a:defRPr sz="4212"/>
            </a:pPr>
            <a:r>
              <a:t>There are many disconnects between DNA, RNA, and protein</a:t>
            </a:r>
          </a:p>
          <a:p>
            <a:pPr lvl="4" marL="1971912" indent="-585073" defTabSz="640794">
              <a:spcBef>
                <a:spcPts val="1400"/>
              </a:spcBef>
              <a:defRPr sz="4212"/>
            </a:pPr>
            <a:r>
              <a:t>Alternative splicing</a:t>
            </a:r>
          </a:p>
          <a:p>
            <a:pPr lvl="4" marL="1971912" indent="-585073" defTabSz="640794">
              <a:spcBef>
                <a:spcPts val="1400"/>
              </a:spcBef>
              <a:defRPr sz="4212"/>
            </a:pPr>
            <a:r>
              <a:t>Nonsense mediated decay</a:t>
            </a:r>
          </a:p>
          <a:p>
            <a:pPr lvl="4" marL="1971912" indent="-585073" defTabSz="640794">
              <a:spcBef>
                <a:spcPts val="1400"/>
              </a:spcBef>
              <a:defRPr sz="4212"/>
            </a:pPr>
            <a:r>
              <a:t>Post-translational modifications</a:t>
            </a:r>
          </a:p>
          <a:p>
            <a:pPr lvl="4" marL="1971912" indent="-585073" defTabSz="640794">
              <a:spcBef>
                <a:spcPts val="1400"/>
              </a:spcBef>
              <a:defRPr sz="4212"/>
            </a:pPr>
            <a:r>
              <a:t>Protein synthesis and degradation</a:t>
            </a:r>
          </a:p>
          <a:p>
            <a:pPr lvl="4" marL="585073" indent="-585073" defTabSz="640794">
              <a:spcBef>
                <a:spcPts val="4600"/>
              </a:spcBef>
              <a:defRPr sz="4212"/>
            </a:pPr>
            <a:r>
              <a:t>Measuring just nucleic acids does not inform us on:</a:t>
            </a:r>
          </a:p>
          <a:p>
            <a:pPr lvl="5" marL="1968743" indent="-585073" defTabSz="640794">
              <a:spcBef>
                <a:spcPts val="1400"/>
              </a:spcBef>
              <a:defRPr sz="4212"/>
            </a:pPr>
            <a:r>
              <a:t>Where the protein is</a:t>
            </a:r>
          </a:p>
          <a:p>
            <a:pPr lvl="5" marL="1968743" indent="-585073" defTabSz="640794">
              <a:spcBef>
                <a:spcPts val="1400"/>
              </a:spcBef>
              <a:defRPr sz="4212"/>
            </a:pPr>
            <a:r>
              <a:t>How much of the protein there is</a:t>
            </a:r>
          </a:p>
          <a:p>
            <a:pPr lvl="5" marL="1968743" indent="-585073" defTabSz="640794">
              <a:spcBef>
                <a:spcPts val="1400"/>
              </a:spcBef>
              <a:defRPr sz="4212"/>
            </a:pPr>
            <a:r>
              <a:t>How rapidly that protein is turned over (my specialty)</a:t>
            </a:r>
          </a:p>
        </p:txBody>
      </p:sp>
      <p:sp>
        <p:nvSpPr>
          <p:cNvPr id="271" name="Rectangle"/>
          <p:cNvSpPr/>
          <p:nvPr/>
        </p:nvSpPr>
        <p:spPr>
          <a:xfrm>
            <a:off x="1592834" y="9952105"/>
            <a:ext cx="20787427" cy="3352672"/>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57" name="Image" descr="Image"/>
          <p:cNvPicPr>
            <a:picLocks noChangeAspect="1"/>
          </p:cNvPicPr>
          <p:nvPr/>
        </p:nvPicPr>
        <p:blipFill>
          <a:blip r:embed="rId3">
            <a:extLst/>
          </a:blip>
          <a:stretch>
            <a:fillRect/>
          </a:stretch>
        </p:blipFill>
        <p:spPr>
          <a:xfrm>
            <a:off x="389487" y="4201097"/>
            <a:ext cx="23050749" cy="9141744"/>
          </a:xfrm>
          <a:prstGeom prst="rect">
            <a:avLst/>
          </a:prstGeom>
          <a:ln w="12700">
            <a:miter lim="400000"/>
          </a:ln>
        </p:spPr>
      </p:pic>
      <p:sp>
        <p:nvSpPr>
          <p:cNvPr id="4158" name="Mass spectrometer data acquisition (DDA)"/>
          <p:cNvSpPr txBox="1"/>
          <p:nvPr>
            <p:ph type="title"/>
          </p:nvPr>
        </p:nvSpPr>
        <p:spPr>
          <a:prstGeom prst="rect">
            <a:avLst/>
          </a:prstGeom>
        </p:spPr>
        <p:txBody>
          <a:bodyPr/>
          <a:lstStyle>
            <a:lvl1pPr indent="14178" defTabSz="1020840">
              <a:defRPr sz="7176"/>
            </a:lvl1pPr>
          </a:lstStyle>
          <a:p>
            <a:pPr/>
            <a:r>
              <a:t>Mass spectrometer data acquisition (DDA)</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2" name="7) Isolate and Fragment the Peptides in the Mass Spectrometer"/>
          <p:cNvSpPr txBox="1"/>
          <p:nvPr>
            <p:ph type="title"/>
          </p:nvPr>
        </p:nvSpPr>
        <p:spPr>
          <a:xfrm>
            <a:off x="115671" y="1231613"/>
            <a:ext cx="24080523" cy="1168740"/>
          </a:xfrm>
          <a:prstGeom prst="rect">
            <a:avLst/>
          </a:prstGeom>
        </p:spPr>
        <p:txBody>
          <a:bodyPr/>
          <a:lstStyle>
            <a:lvl1pPr indent="13099" defTabSz="943167">
              <a:defRPr sz="6630"/>
            </a:lvl1pPr>
          </a:lstStyle>
          <a:p>
            <a:pPr/>
            <a:r>
              <a:t>7) Isolate and Fragment the Peptides in the Mass Spectrometer</a:t>
            </a:r>
          </a:p>
        </p:txBody>
      </p:sp>
      <p:grpSp>
        <p:nvGrpSpPr>
          <p:cNvPr id="4169" name="object 4"/>
          <p:cNvGrpSpPr/>
          <p:nvPr/>
        </p:nvGrpSpPr>
        <p:grpSpPr>
          <a:xfrm>
            <a:off x="8012906" y="4139470"/>
            <a:ext cx="7861133" cy="3011738"/>
            <a:chOff x="0" y="0"/>
            <a:chExt cx="7861131" cy="3011736"/>
          </a:xfrm>
        </p:grpSpPr>
        <p:sp>
          <p:nvSpPr>
            <p:cNvPr id="4163" name="object 5"/>
            <p:cNvSpPr/>
            <p:nvPr/>
          </p:nvSpPr>
          <p:spPr>
            <a:xfrm>
              <a:off x="0" y="2999191"/>
              <a:ext cx="3147220"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64" name="object 6"/>
            <p:cNvSpPr/>
            <p:nvPr/>
          </p:nvSpPr>
          <p:spPr>
            <a:xfrm flipV="1">
              <a:off x="1464468" y="1213253"/>
              <a:ext cx="3" cy="1762764"/>
            </a:xfrm>
            <a:prstGeom prst="line">
              <a:avLst/>
            </a:prstGeom>
            <a:noFill/>
            <a:ln w="50800" cap="flat">
              <a:solidFill>
                <a:srgbClr val="59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65" name="object 7"/>
            <p:cNvSpPr/>
            <p:nvPr/>
          </p:nvSpPr>
          <p:spPr>
            <a:xfrm>
              <a:off x="3210719" y="2999191"/>
              <a:ext cx="2829714"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66" name="object 8"/>
            <p:cNvSpPr/>
            <p:nvPr/>
          </p:nvSpPr>
          <p:spPr>
            <a:xfrm flipV="1">
              <a:off x="3178968" y="-1"/>
              <a:ext cx="2" cy="3011738"/>
            </a:xfrm>
            <a:prstGeom prst="line">
              <a:avLst/>
            </a:prstGeom>
            <a:noFill/>
            <a:ln w="50800" cap="flat">
              <a:solidFill>
                <a:srgbClr val="D79B5D"/>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67" name="object 9"/>
            <p:cNvSpPr/>
            <p:nvPr/>
          </p:nvSpPr>
          <p:spPr>
            <a:xfrm>
              <a:off x="6103931" y="2999191"/>
              <a:ext cx="1757201"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68" name="object 10"/>
            <p:cNvSpPr/>
            <p:nvPr/>
          </p:nvSpPr>
          <p:spPr>
            <a:xfrm flipV="1">
              <a:off x="6072181" y="378154"/>
              <a:ext cx="2" cy="2633582"/>
            </a:xfrm>
            <a:prstGeom prst="line">
              <a:avLst/>
            </a:prstGeom>
            <a:noFill/>
            <a:ln w="508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4170" name="object 11"/>
          <p:cNvSpPr txBox="1"/>
          <p:nvPr/>
        </p:nvSpPr>
        <p:spPr>
          <a:xfrm>
            <a:off x="11236796" y="7241078"/>
            <a:ext cx="849514" cy="5548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defRPr spc="-6" sz="4000"/>
            </a:pPr>
            <a:r>
              <a:t>m</a:t>
            </a:r>
            <a:r>
              <a:rPr spc="-12"/>
              <a:t>/</a:t>
            </a:r>
            <a:r>
              <a:t>z</a:t>
            </a:r>
          </a:p>
        </p:txBody>
      </p:sp>
      <p:grpSp>
        <p:nvGrpSpPr>
          <p:cNvPr id="4213" name="object 16"/>
          <p:cNvGrpSpPr/>
          <p:nvPr/>
        </p:nvGrpSpPr>
        <p:grpSpPr>
          <a:xfrm>
            <a:off x="3373415" y="9656367"/>
            <a:ext cx="4919063" cy="1939313"/>
            <a:chOff x="0" y="0"/>
            <a:chExt cx="4919062" cy="1939312"/>
          </a:xfrm>
        </p:grpSpPr>
        <p:sp>
          <p:nvSpPr>
            <p:cNvPr id="4171" name="object 17"/>
            <p:cNvSpPr/>
            <p:nvPr/>
          </p:nvSpPr>
          <p:spPr>
            <a:xfrm>
              <a:off x="67345" y="0"/>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72" name="object 18"/>
            <p:cNvSpPr/>
            <p:nvPr/>
          </p:nvSpPr>
          <p:spPr>
            <a:xfrm>
              <a:off x="67345" y="1939312"/>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73" name="object 19"/>
            <p:cNvSpPr/>
            <p:nvPr/>
          </p:nvSpPr>
          <p:spPr>
            <a:xfrm>
              <a:off x="4306444" y="985768"/>
              <a:ext cx="612618"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3" y="21600"/>
                  </a:lnTo>
                  <a:lnTo>
                    <a:pt x="8346" y="21071"/>
                  </a:lnTo>
                  <a:lnTo>
                    <a:pt x="6070" y="19494"/>
                  </a:lnTo>
                  <a:lnTo>
                    <a:pt x="4062" y="16994"/>
                  </a:lnTo>
                  <a:lnTo>
                    <a:pt x="2386" y="13701"/>
                  </a:lnTo>
                  <a:lnTo>
                    <a:pt x="1107" y="9741"/>
                  </a:lnTo>
                  <a:lnTo>
                    <a:pt x="290" y="5242"/>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74" name="object 20"/>
            <p:cNvSpPr/>
            <p:nvPr/>
          </p:nvSpPr>
          <p:spPr>
            <a:xfrm>
              <a:off x="17956" y="844601"/>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75" name="object 21"/>
            <p:cNvSpPr/>
            <p:nvPr/>
          </p:nvSpPr>
          <p:spPr>
            <a:xfrm>
              <a:off x="630498" y="979251"/>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76" name="object 22"/>
            <p:cNvSpPr/>
            <p:nvPr/>
          </p:nvSpPr>
          <p:spPr>
            <a:xfrm>
              <a:off x="1243241" y="839682"/>
              <a:ext cx="612660"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8" y="0"/>
                  </a:lnTo>
                  <a:lnTo>
                    <a:pt x="13254"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77" name="object 23"/>
            <p:cNvSpPr/>
            <p:nvPr/>
          </p:nvSpPr>
          <p:spPr>
            <a:xfrm>
              <a:off x="1855758" y="974330"/>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2" y="13443"/>
                  </a:lnTo>
                  <a:lnTo>
                    <a:pt x="17573" y="16788"/>
                  </a:lnTo>
                  <a:lnTo>
                    <a:pt x="15571" y="19349"/>
                  </a:lnTo>
                  <a:lnTo>
                    <a:pt x="13300"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78" name="object 24"/>
            <p:cNvSpPr/>
            <p:nvPr/>
          </p:nvSpPr>
          <p:spPr>
            <a:xfrm>
              <a:off x="2468501" y="834760"/>
              <a:ext cx="612659"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8" y="4815"/>
                  </a:lnTo>
                  <a:lnTo>
                    <a:pt x="6031" y="2253"/>
                  </a:lnTo>
                  <a:lnTo>
                    <a:pt x="8302" y="605"/>
                  </a:lnTo>
                  <a:lnTo>
                    <a:pt x="10778" y="0"/>
                  </a:lnTo>
                  <a:lnTo>
                    <a:pt x="13255" y="527"/>
                  </a:lnTo>
                  <a:lnTo>
                    <a:pt x="15530" y="2103"/>
                  </a:lnTo>
                  <a:lnTo>
                    <a:pt x="17538" y="4603"/>
                  </a:lnTo>
                  <a:lnTo>
                    <a:pt x="19213" y="7896"/>
                  </a:lnTo>
                  <a:lnTo>
                    <a:pt x="20492" y="11856"/>
                  </a:lnTo>
                  <a:lnTo>
                    <a:pt x="21309" y="16354"/>
                  </a:lnTo>
                  <a:lnTo>
                    <a:pt x="21600" y="21262"/>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79" name="object 25"/>
            <p:cNvSpPr/>
            <p:nvPr/>
          </p:nvSpPr>
          <p:spPr>
            <a:xfrm>
              <a:off x="3081059" y="969410"/>
              <a:ext cx="612659" cy="160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6" y="21075"/>
                  </a:lnTo>
                  <a:lnTo>
                    <a:pt x="6071" y="19499"/>
                  </a:lnTo>
                  <a:lnTo>
                    <a:pt x="4063" y="17000"/>
                  </a:lnTo>
                  <a:lnTo>
                    <a:pt x="2387" y="13706"/>
                  </a:lnTo>
                  <a:lnTo>
                    <a:pt x="1108" y="9745"/>
                  </a:lnTo>
                  <a:lnTo>
                    <a:pt x="291" y="5244"/>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80" name="object 26"/>
            <p:cNvSpPr/>
            <p:nvPr/>
          </p:nvSpPr>
          <p:spPr>
            <a:xfrm>
              <a:off x="3693802" y="829839"/>
              <a:ext cx="612659"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6"/>
                  </a:lnTo>
                  <a:lnTo>
                    <a:pt x="2358" y="8156"/>
                  </a:lnTo>
                  <a:lnTo>
                    <a:pt x="4027" y="4811"/>
                  </a:lnTo>
                  <a:lnTo>
                    <a:pt x="6030" y="2250"/>
                  </a:lnTo>
                  <a:lnTo>
                    <a:pt x="8301" y="603"/>
                  </a:lnTo>
                  <a:lnTo>
                    <a:pt x="10778" y="0"/>
                  </a:lnTo>
                  <a:lnTo>
                    <a:pt x="13254" y="526"/>
                  </a:lnTo>
                  <a:lnTo>
                    <a:pt x="15529" y="2103"/>
                  </a:lnTo>
                  <a:lnTo>
                    <a:pt x="17537" y="4602"/>
                  </a:lnTo>
                  <a:lnTo>
                    <a:pt x="19213" y="7896"/>
                  </a:lnTo>
                  <a:lnTo>
                    <a:pt x="20492" y="11856"/>
                  </a:lnTo>
                  <a:lnTo>
                    <a:pt x="21309" y="16356"/>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4181" name="object 27" descr="object 27"/>
            <p:cNvPicPr>
              <a:picLocks noChangeAspect="1"/>
            </p:cNvPicPr>
            <p:nvPr/>
          </p:nvPicPr>
          <p:blipFill>
            <a:blip r:embed="rId3">
              <a:extLst/>
            </a:blip>
            <a:stretch>
              <a:fillRect/>
            </a:stretch>
          </p:blipFill>
          <p:spPr>
            <a:xfrm>
              <a:off x="1148232" y="935501"/>
              <a:ext cx="184823" cy="202668"/>
            </a:xfrm>
            <a:prstGeom prst="rect">
              <a:avLst/>
            </a:prstGeom>
            <a:ln w="12700" cap="flat">
              <a:noFill/>
              <a:miter lim="400000"/>
            </a:ln>
            <a:effectLst/>
          </p:spPr>
        </p:pic>
        <p:sp>
          <p:nvSpPr>
            <p:cNvPr id="4182" name="object 28"/>
            <p:cNvSpPr/>
            <p:nvPr/>
          </p:nvSpPr>
          <p:spPr>
            <a:xfrm>
              <a:off x="1312166" y="638479"/>
              <a:ext cx="142838"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4" y="13495"/>
                  </a:lnTo>
                  <a:lnTo>
                    <a:pt x="3051" y="8687"/>
                  </a:lnTo>
                  <a:lnTo>
                    <a:pt x="5213" y="4349"/>
                  </a:lnTo>
                  <a:lnTo>
                    <a:pt x="7777" y="1210"/>
                  </a:lnTo>
                  <a:lnTo>
                    <a:pt x="10641" y="0"/>
                  </a:lnTo>
                  <a:lnTo>
                    <a:pt x="13517" y="1204"/>
                  </a:lnTo>
                  <a:lnTo>
                    <a:pt x="16112" y="4337"/>
                  </a:lnTo>
                  <a:lnTo>
                    <a:pt x="18323" y="8670"/>
                  </a:lnTo>
                  <a:lnTo>
                    <a:pt x="20044" y="13473"/>
                  </a:lnTo>
                  <a:lnTo>
                    <a:pt x="21171" y="18017"/>
                  </a:lnTo>
                  <a:lnTo>
                    <a:pt x="21600" y="2157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83" name="object 29"/>
            <p:cNvSpPr/>
            <p:nvPr/>
          </p:nvSpPr>
          <p:spPr>
            <a:xfrm>
              <a:off x="1454826" y="955797"/>
              <a:ext cx="142838"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3" y="6605"/>
                  </a:lnTo>
                  <a:lnTo>
                    <a:pt x="19328" y="10730"/>
                  </a:lnTo>
                  <a:lnTo>
                    <a:pt x="17681" y="14769"/>
                  </a:lnTo>
                  <a:lnTo>
                    <a:pt x="15694" y="18245"/>
                  </a:lnTo>
                  <a:lnTo>
                    <a:pt x="10959" y="21600"/>
                  </a:lnTo>
                  <a:lnTo>
                    <a:pt x="8479" y="20685"/>
                  </a:lnTo>
                  <a:lnTo>
                    <a:pt x="4171" y="14782"/>
                  </a:lnTo>
                  <a:lnTo>
                    <a:pt x="2473" y="10746"/>
                  </a:lnTo>
                  <a:lnTo>
                    <a:pt x="1169" y="6624"/>
                  </a:lnTo>
                  <a:lnTo>
                    <a:pt x="322" y="2890"/>
                  </a:lnTo>
                  <a:lnTo>
                    <a:pt x="0" y="2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84" name="object 30"/>
            <p:cNvSpPr/>
            <p:nvPr/>
          </p:nvSpPr>
          <p:spPr>
            <a:xfrm>
              <a:off x="1597784" y="469041"/>
              <a:ext cx="142880"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85" name="object 31"/>
            <p:cNvSpPr/>
            <p:nvPr/>
          </p:nvSpPr>
          <p:spPr>
            <a:xfrm>
              <a:off x="1740444" y="955059"/>
              <a:ext cx="142838" cy="510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4" y="13825"/>
                  </a:lnTo>
                  <a:lnTo>
                    <a:pt x="16391" y="16831"/>
                  </a:lnTo>
                  <a:lnTo>
                    <a:pt x="14720" y="19304"/>
                  </a:lnTo>
                  <a:lnTo>
                    <a:pt x="10959" y="21600"/>
                  </a:lnTo>
                  <a:lnTo>
                    <a:pt x="9017" y="20984"/>
                  </a:lnTo>
                  <a:lnTo>
                    <a:pt x="5490" y="16839"/>
                  </a:lnTo>
                  <a:lnTo>
                    <a:pt x="3967" y="13836"/>
                  </a:lnTo>
                  <a:lnTo>
                    <a:pt x="2646" y="10562"/>
                  </a:lnTo>
                  <a:lnTo>
                    <a:pt x="1557" y="7281"/>
                  </a:lnTo>
                  <a:lnTo>
                    <a:pt x="733" y="4254"/>
                  </a:lnTo>
                  <a:lnTo>
                    <a:pt x="203" y="1746"/>
                  </a:lnTo>
                  <a:lnTo>
                    <a:pt x="0" y="18"/>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86" name="object 32"/>
            <p:cNvSpPr/>
            <p:nvPr/>
          </p:nvSpPr>
          <p:spPr>
            <a:xfrm>
              <a:off x="1883443" y="201564"/>
              <a:ext cx="142838" cy="774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89" y="15631"/>
                  </a:lnTo>
                  <a:lnTo>
                    <a:pt x="1843" y="13394"/>
                  </a:lnTo>
                  <a:lnTo>
                    <a:pt x="2618" y="11053"/>
                  </a:lnTo>
                  <a:lnTo>
                    <a:pt x="3507" y="8708"/>
                  </a:lnTo>
                  <a:lnTo>
                    <a:pt x="4498" y="6455"/>
                  </a:lnTo>
                  <a:lnTo>
                    <a:pt x="5581" y="4392"/>
                  </a:lnTo>
                  <a:lnTo>
                    <a:pt x="6747" y="2618"/>
                  </a:lnTo>
                  <a:lnTo>
                    <a:pt x="7986" y="1229"/>
                  </a:lnTo>
                  <a:lnTo>
                    <a:pt x="10641" y="0"/>
                  </a:lnTo>
                  <a:lnTo>
                    <a:pt x="11995" y="323"/>
                  </a:lnTo>
                  <a:lnTo>
                    <a:pt x="14552" y="2614"/>
                  </a:lnTo>
                  <a:lnTo>
                    <a:pt x="15734" y="4387"/>
                  </a:lnTo>
                  <a:lnTo>
                    <a:pt x="16837" y="6449"/>
                  </a:lnTo>
                  <a:lnTo>
                    <a:pt x="17852"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87" name="object 33"/>
            <p:cNvSpPr/>
            <p:nvPr/>
          </p:nvSpPr>
          <p:spPr>
            <a:xfrm>
              <a:off x="2026082" y="954361"/>
              <a:ext cx="142881" cy="816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88" name="object 34"/>
            <p:cNvSpPr/>
            <p:nvPr/>
          </p:nvSpPr>
          <p:spPr>
            <a:xfrm>
              <a:off x="2169061" y="58917"/>
              <a:ext cx="154678"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4" y="4001"/>
                  </a:lnTo>
                  <a:lnTo>
                    <a:pt x="4274" y="3100"/>
                  </a:lnTo>
                  <a:lnTo>
                    <a:pt x="5089" y="2264"/>
                  </a:lnTo>
                  <a:lnTo>
                    <a:pt x="5955" y="1520"/>
                  </a:lnTo>
                  <a:lnTo>
                    <a:pt x="6866" y="895"/>
                  </a:lnTo>
                  <a:lnTo>
                    <a:pt x="8807" y="109"/>
                  </a:lnTo>
                  <a:lnTo>
                    <a:pt x="9827" y="0"/>
                  </a:lnTo>
                  <a:lnTo>
                    <a:pt x="10362" y="63"/>
                  </a:lnTo>
                  <a:lnTo>
                    <a:pt x="11979" y="941"/>
                  </a:lnTo>
                  <a:lnTo>
                    <a:pt x="13053" y="2021"/>
                  </a:lnTo>
                  <a:lnTo>
                    <a:pt x="13584" y="2684"/>
                  </a:lnTo>
                  <a:lnTo>
                    <a:pt x="14111" y="3420"/>
                  </a:lnTo>
                  <a:lnTo>
                    <a:pt x="14630" y="4220"/>
                  </a:lnTo>
                  <a:lnTo>
                    <a:pt x="15142" y="5075"/>
                  </a:lnTo>
                  <a:lnTo>
                    <a:pt x="15644" y="5978"/>
                  </a:lnTo>
                  <a:lnTo>
                    <a:pt x="16135" y="6920"/>
                  </a:lnTo>
                  <a:lnTo>
                    <a:pt x="16614" y="7894"/>
                  </a:lnTo>
                  <a:lnTo>
                    <a:pt x="17080" y="8891"/>
                  </a:lnTo>
                  <a:lnTo>
                    <a:pt x="17530" y="9904"/>
                  </a:lnTo>
                  <a:lnTo>
                    <a:pt x="17964" y="10924"/>
                  </a:lnTo>
                  <a:lnTo>
                    <a:pt x="18381" y="11943"/>
                  </a:lnTo>
                  <a:lnTo>
                    <a:pt x="18779" y="12953"/>
                  </a:lnTo>
                  <a:lnTo>
                    <a:pt x="19156" y="13947"/>
                  </a:lnTo>
                  <a:lnTo>
                    <a:pt x="19512" y="14915"/>
                  </a:lnTo>
                  <a:lnTo>
                    <a:pt x="19844" y="15850"/>
                  </a:lnTo>
                  <a:lnTo>
                    <a:pt x="20152" y="16744"/>
                  </a:lnTo>
                  <a:lnTo>
                    <a:pt x="20434" y="17588"/>
                  </a:lnTo>
                  <a:lnTo>
                    <a:pt x="20690" y="18375"/>
                  </a:lnTo>
                  <a:lnTo>
                    <a:pt x="20916" y="19097"/>
                  </a:lnTo>
                  <a:lnTo>
                    <a:pt x="21113" y="19745"/>
                  </a:lnTo>
                  <a:lnTo>
                    <a:pt x="21278" y="20312"/>
                  </a:lnTo>
                  <a:lnTo>
                    <a:pt x="21510" y="21168"/>
                  </a:lnTo>
                  <a:lnTo>
                    <a:pt x="21573" y="21441"/>
                  </a:lnTo>
                  <a:lnTo>
                    <a:pt x="21600" y="2160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89" name="object 35"/>
            <p:cNvSpPr/>
            <p:nvPr/>
          </p:nvSpPr>
          <p:spPr>
            <a:xfrm>
              <a:off x="26523" y="937962"/>
              <a:ext cx="142838"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9" y="21554"/>
                  </a:lnTo>
                  <a:lnTo>
                    <a:pt x="10959" y="21141"/>
                  </a:lnTo>
                  <a:lnTo>
                    <a:pt x="6744" y="21600"/>
                  </a:lnTo>
                  <a:lnTo>
                    <a:pt x="3277" y="20593"/>
                  </a:lnTo>
                  <a:lnTo>
                    <a:pt x="911" y="14603"/>
                  </a:lnTo>
                  <a:lnTo>
                    <a:pt x="0" y="11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90" name="object 36"/>
            <p:cNvSpPr/>
            <p:nvPr/>
          </p:nvSpPr>
          <p:spPr>
            <a:xfrm>
              <a:off x="169502" y="798681"/>
              <a:ext cx="142837"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8"/>
                  </a:lnTo>
                  <a:lnTo>
                    <a:pt x="6451" y="1707"/>
                  </a:lnTo>
                  <a:lnTo>
                    <a:pt x="10641" y="0"/>
                  </a:lnTo>
                  <a:lnTo>
                    <a:pt x="14856" y="1688"/>
                  </a:lnTo>
                  <a:lnTo>
                    <a:pt x="18323" y="6304"/>
                  </a:lnTo>
                  <a:lnTo>
                    <a:pt x="20689" y="13156"/>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91" name="object 37"/>
            <p:cNvSpPr/>
            <p:nvPr/>
          </p:nvSpPr>
          <p:spPr>
            <a:xfrm>
              <a:off x="312182" y="937265"/>
              <a:ext cx="142838"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9" y="19893"/>
                  </a:lnTo>
                  <a:lnTo>
                    <a:pt x="10959" y="21600"/>
                  </a:lnTo>
                  <a:lnTo>
                    <a:pt x="6740" y="19915"/>
                  </a:lnTo>
                  <a:lnTo>
                    <a:pt x="3272" y="15298"/>
                  </a:lnTo>
                  <a:lnTo>
                    <a:pt x="908"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92" name="object 38"/>
            <p:cNvSpPr/>
            <p:nvPr/>
          </p:nvSpPr>
          <p:spPr>
            <a:xfrm>
              <a:off x="455140" y="797944"/>
              <a:ext cx="142838"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1" y="0"/>
                  </a:lnTo>
                  <a:lnTo>
                    <a:pt x="14855" y="1689"/>
                  </a:lnTo>
                  <a:lnTo>
                    <a:pt x="18321" y="6305"/>
                  </a:lnTo>
                  <a:lnTo>
                    <a:pt x="20686" y="13154"/>
                  </a:lnTo>
                  <a:lnTo>
                    <a:pt x="21600" y="2154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93" name="object 39"/>
            <p:cNvSpPr/>
            <p:nvPr/>
          </p:nvSpPr>
          <p:spPr>
            <a:xfrm>
              <a:off x="597784" y="936526"/>
              <a:ext cx="14283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9" y="19893"/>
                  </a:lnTo>
                  <a:lnTo>
                    <a:pt x="10959" y="21600"/>
                  </a:lnTo>
                  <a:lnTo>
                    <a:pt x="6744" y="19916"/>
                  </a:lnTo>
                  <a:lnTo>
                    <a:pt x="3277" y="15300"/>
                  </a:lnTo>
                  <a:lnTo>
                    <a:pt x="911" y="8447"/>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94" name="object 40"/>
            <p:cNvSpPr/>
            <p:nvPr/>
          </p:nvSpPr>
          <p:spPr>
            <a:xfrm>
              <a:off x="740762" y="797292"/>
              <a:ext cx="142837"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95" name="object 41"/>
            <p:cNvSpPr/>
            <p:nvPr/>
          </p:nvSpPr>
          <p:spPr>
            <a:xfrm>
              <a:off x="883421" y="935828"/>
              <a:ext cx="142838"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399"/>
                  </a:lnTo>
                  <a:lnTo>
                    <a:pt x="18551" y="15263"/>
                  </a:lnTo>
                  <a:lnTo>
                    <a:pt x="15152" y="19895"/>
                  </a:lnTo>
                  <a:lnTo>
                    <a:pt x="10959" y="21600"/>
                  </a:lnTo>
                  <a:lnTo>
                    <a:pt x="6744" y="19915"/>
                  </a:lnTo>
                  <a:lnTo>
                    <a:pt x="3277" y="15298"/>
                  </a:lnTo>
                  <a:lnTo>
                    <a:pt x="911"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96" name="object 42"/>
            <p:cNvSpPr/>
            <p:nvPr/>
          </p:nvSpPr>
          <p:spPr>
            <a:xfrm>
              <a:off x="1026380" y="796553"/>
              <a:ext cx="142880"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4197" name="object 43" descr="object 43"/>
            <p:cNvPicPr>
              <a:picLocks noChangeAspect="1"/>
            </p:cNvPicPr>
            <p:nvPr/>
          </p:nvPicPr>
          <p:blipFill>
            <a:blip r:embed="rId4">
              <a:extLst/>
            </a:blip>
            <a:stretch>
              <a:fillRect/>
            </a:stretch>
          </p:blipFill>
          <p:spPr>
            <a:xfrm>
              <a:off x="1897177" y="938866"/>
              <a:ext cx="281769" cy="202626"/>
            </a:xfrm>
            <a:prstGeom prst="rect">
              <a:avLst/>
            </a:prstGeom>
            <a:ln w="12700" cap="flat">
              <a:noFill/>
              <a:miter lim="400000"/>
            </a:ln>
            <a:effectLst/>
          </p:spPr>
        </p:pic>
        <p:sp>
          <p:nvSpPr>
            <p:cNvPr id="4198" name="object 44"/>
            <p:cNvSpPr/>
            <p:nvPr/>
          </p:nvSpPr>
          <p:spPr>
            <a:xfrm>
              <a:off x="2158136" y="641801"/>
              <a:ext cx="239784"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8629"/>
                  </a:lnTo>
                  <a:lnTo>
                    <a:pt x="1029" y="14854"/>
                  </a:lnTo>
                  <a:lnTo>
                    <a:pt x="2276" y="10734"/>
                  </a:lnTo>
                  <a:lnTo>
                    <a:pt x="3924" y="6730"/>
                  </a:lnTo>
                  <a:lnTo>
                    <a:pt x="5911" y="3300"/>
                  </a:lnTo>
                  <a:lnTo>
                    <a:pt x="10643" y="0"/>
                  </a:lnTo>
                  <a:lnTo>
                    <a:pt x="13122" y="898"/>
                  </a:lnTo>
                  <a:lnTo>
                    <a:pt x="17431" y="6715"/>
                  </a:lnTo>
                  <a:lnTo>
                    <a:pt x="19128" y="10716"/>
                  </a:lnTo>
                  <a:lnTo>
                    <a:pt x="20432" y="14832"/>
                  </a:lnTo>
                  <a:lnTo>
                    <a:pt x="21278" y="18606"/>
                  </a:lnTo>
                  <a:lnTo>
                    <a:pt x="21600" y="2157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199" name="object 45"/>
            <p:cNvSpPr/>
            <p:nvPr/>
          </p:nvSpPr>
          <p:spPr>
            <a:xfrm>
              <a:off x="2397624" y="959161"/>
              <a:ext cx="239783"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0" y="14767"/>
                  </a:lnTo>
                  <a:lnTo>
                    <a:pt x="15694" y="18243"/>
                  </a:lnTo>
                  <a:lnTo>
                    <a:pt x="13431" y="20680"/>
                  </a:lnTo>
                  <a:lnTo>
                    <a:pt x="10957" y="21600"/>
                  </a:lnTo>
                  <a:lnTo>
                    <a:pt x="8478" y="20684"/>
                  </a:lnTo>
                  <a:lnTo>
                    <a:pt x="6193" y="18252"/>
                  </a:lnTo>
                  <a:lnTo>
                    <a:pt x="4169" y="14781"/>
                  </a:lnTo>
                  <a:lnTo>
                    <a:pt x="2472" y="10746"/>
                  </a:lnTo>
                  <a:lnTo>
                    <a:pt x="1168" y="6623"/>
                  </a:lnTo>
                  <a:lnTo>
                    <a:pt x="321" y="2890"/>
                  </a:lnTo>
                  <a:lnTo>
                    <a:pt x="0" y="2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0" name="object 46"/>
            <p:cNvSpPr/>
            <p:nvPr/>
          </p:nvSpPr>
          <p:spPr>
            <a:xfrm>
              <a:off x="2637591" y="472405"/>
              <a:ext cx="239867" cy="508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1" y="17356"/>
                  </a:lnTo>
                  <a:lnTo>
                    <a:pt x="1396" y="14327"/>
                  </a:lnTo>
                  <a:lnTo>
                    <a:pt x="2439" y="11045"/>
                  </a:lnTo>
                  <a:lnTo>
                    <a:pt x="3722" y="7770"/>
                  </a:lnTo>
                  <a:lnTo>
                    <a:pt x="5213" y="4765"/>
                  </a:lnTo>
                  <a:lnTo>
                    <a:pt x="6884" y="2294"/>
                  </a:lnTo>
                  <a:lnTo>
                    <a:pt x="10639" y="0"/>
                  </a:lnTo>
                  <a:lnTo>
                    <a:pt x="12582" y="615"/>
                  </a:lnTo>
                  <a:lnTo>
                    <a:pt x="16110" y="4757"/>
                  </a:lnTo>
                  <a:lnTo>
                    <a:pt x="17633" y="7760"/>
                  </a:lnTo>
                  <a:lnTo>
                    <a:pt x="18953" y="11033"/>
                  </a:lnTo>
                  <a:lnTo>
                    <a:pt x="20041" y="14314"/>
                  </a:lnTo>
                  <a:lnTo>
                    <a:pt x="20866" y="17342"/>
                  </a:lnTo>
                  <a:lnTo>
                    <a:pt x="21396" y="19853"/>
                  </a:lnTo>
                  <a:lnTo>
                    <a:pt x="21600" y="2158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1" name="object 47"/>
            <p:cNvSpPr/>
            <p:nvPr/>
          </p:nvSpPr>
          <p:spPr>
            <a:xfrm>
              <a:off x="2877082" y="958421"/>
              <a:ext cx="239784"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7" y="13836"/>
                  </a:lnTo>
                  <a:lnTo>
                    <a:pt x="2645" y="10562"/>
                  </a:lnTo>
                  <a:lnTo>
                    <a:pt x="1556" y="7280"/>
                  </a:lnTo>
                  <a:lnTo>
                    <a:pt x="732" y="4254"/>
                  </a:lnTo>
                  <a:lnTo>
                    <a:pt x="203" y="1745"/>
                  </a:lnTo>
                  <a:lnTo>
                    <a:pt x="0" y="18"/>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2" name="object 48"/>
            <p:cNvSpPr/>
            <p:nvPr/>
          </p:nvSpPr>
          <p:spPr>
            <a:xfrm>
              <a:off x="3117150" y="204927"/>
              <a:ext cx="239742"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3" name="object 49"/>
            <p:cNvSpPr/>
            <p:nvPr/>
          </p:nvSpPr>
          <p:spPr>
            <a:xfrm>
              <a:off x="3356533" y="957725"/>
              <a:ext cx="239868"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3" y="7334"/>
                  </a:lnTo>
                  <a:lnTo>
                    <a:pt x="19326" y="9484"/>
                  </a:lnTo>
                  <a:lnTo>
                    <a:pt x="18549" y="11678"/>
                  </a:lnTo>
                  <a:lnTo>
                    <a:pt x="17679" y="13835"/>
                  </a:lnTo>
                  <a:lnTo>
                    <a:pt x="16724" y="15878"/>
                  </a:lnTo>
                  <a:lnTo>
                    <a:pt x="15693" y="17726"/>
                  </a:lnTo>
                  <a:lnTo>
                    <a:pt x="14593" y="19302"/>
                  </a:lnTo>
                  <a:lnTo>
                    <a:pt x="13432" y="20525"/>
                  </a:lnTo>
                  <a:lnTo>
                    <a:pt x="10961" y="21600"/>
                  </a:lnTo>
                  <a:lnTo>
                    <a:pt x="9701" y="21319"/>
                  </a:lnTo>
                  <a:lnTo>
                    <a:pt x="7312" y="19306"/>
                  </a:lnTo>
                  <a:lnTo>
                    <a:pt x="6199" y="17731"/>
                  </a:lnTo>
                  <a:lnTo>
                    <a:pt x="5151" y="15884"/>
                  </a:lnTo>
                  <a:lnTo>
                    <a:pt x="4176"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4" name="object 50"/>
            <p:cNvSpPr/>
            <p:nvPr/>
          </p:nvSpPr>
          <p:spPr>
            <a:xfrm>
              <a:off x="3596605" y="62276"/>
              <a:ext cx="259601" cy="1859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5" y="9287"/>
                  </a:lnTo>
                  <a:lnTo>
                    <a:pt x="726" y="8554"/>
                  </a:lnTo>
                  <a:lnTo>
                    <a:pt x="1133" y="7726"/>
                  </a:lnTo>
                  <a:lnTo>
                    <a:pt x="1621" y="6830"/>
                  </a:lnTo>
                  <a:lnTo>
                    <a:pt x="2183" y="5893"/>
                  </a:lnTo>
                  <a:lnTo>
                    <a:pt x="2817" y="4941"/>
                  </a:lnTo>
                  <a:lnTo>
                    <a:pt x="3515" y="4001"/>
                  </a:lnTo>
                  <a:lnTo>
                    <a:pt x="4275" y="3100"/>
                  </a:lnTo>
                  <a:lnTo>
                    <a:pt x="5090" y="2264"/>
                  </a:lnTo>
                  <a:lnTo>
                    <a:pt x="5956" y="1520"/>
                  </a:lnTo>
                  <a:lnTo>
                    <a:pt x="6868" y="895"/>
                  </a:lnTo>
                  <a:lnTo>
                    <a:pt x="8810" y="108"/>
                  </a:lnTo>
                  <a:lnTo>
                    <a:pt x="9830" y="0"/>
                  </a:lnTo>
                  <a:lnTo>
                    <a:pt x="10365" y="63"/>
                  </a:lnTo>
                  <a:lnTo>
                    <a:pt x="11981" y="941"/>
                  </a:lnTo>
                  <a:lnTo>
                    <a:pt x="13054" y="2020"/>
                  </a:lnTo>
                  <a:lnTo>
                    <a:pt x="13586" y="2684"/>
                  </a:lnTo>
                  <a:lnTo>
                    <a:pt x="14112" y="3420"/>
                  </a:lnTo>
                  <a:lnTo>
                    <a:pt x="14631" y="4219"/>
                  </a:lnTo>
                  <a:lnTo>
                    <a:pt x="15143" y="5074"/>
                  </a:lnTo>
                  <a:lnTo>
                    <a:pt x="15644" y="5977"/>
                  </a:lnTo>
                  <a:lnTo>
                    <a:pt x="16136" y="6920"/>
                  </a:lnTo>
                  <a:lnTo>
                    <a:pt x="16615" y="7894"/>
                  </a:lnTo>
                  <a:lnTo>
                    <a:pt x="17080" y="8891"/>
                  </a:lnTo>
                  <a:lnTo>
                    <a:pt x="17530" y="9904"/>
                  </a:lnTo>
                  <a:lnTo>
                    <a:pt x="17965" y="10924"/>
                  </a:lnTo>
                  <a:lnTo>
                    <a:pt x="18381" y="11943"/>
                  </a:lnTo>
                  <a:lnTo>
                    <a:pt x="18779" y="12953"/>
                  </a:lnTo>
                  <a:lnTo>
                    <a:pt x="19156" y="13946"/>
                  </a:lnTo>
                  <a:lnTo>
                    <a:pt x="19512" y="14914"/>
                  </a:lnTo>
                  <a:lnTo>
                    <a:pt x="19845" y="15849"/>
                  </a:lnTo>
                  <a:lnTo>
                    <a:pt x="20153" y="16743"/>
                  </a:lnTo>
                  <a:lnTo>
                    <a:pt x="20435" y="17588"/>
                  </a:lnTo>
                  <a:lnTo>
                    <a:pt x="20690" y="18375"/>
                  </a:lnTo>
                  <a:lnTo>
                    <a:pt x="20917" y="19097"/>
                  </a:lnTo>
                  <a:lnTo>
                    <a:pt x="21113" y="19745"/>
                  </a:lnTo>
                  <a:lnTo>
                    <a:pt x="21279" y="20311"/>
                  </a:lnTo>
                  <a:lnTo>
                    <a:pt x="21510" y="21167"/>
                  </a:lnTo>
                  <a:lnTo>
                    <a:pt x="21573" y="21441"/>
                  </a:lnTo>
                  <a:lnTo>
                    <a:pt x="21600" y="2160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5" name="object 51"/>
            <p:cNvSpPr/>
            <p:nvPr/>
          </p:nvSpPr>
          <p:spPr>
            <a:xfrm>
              <a:off x="-1" y="941322"/>
              <a:ext cx="239743" cy="72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14501"/>
                  </a:lnTo>
                  <a:lnTo>
                    <a:pt x="18547" y="20518"/>
                  </a:lnTo>
                  <a:lnTo>
                    <a:pt x="15147" y="21561"/>
                  </a:lnTo>
                  <a:lnTo>
                    <a:pt x="10955" y="21141"/>
                  </a:lnTo>
                  <a:lnTo>
                    <a:pt x="6740" y="21600"/>
                  </a:lnTo>
                  <a:lnTo>
                    <a:pt x="3274" y="20593"/>
                  </a:lnTo>
                  <a:lnTo>
                    <a:pt x="910" y="14604"/>
                  </a:lnTo>
                  <a:lnTo>
                    <a:pt x="0" y="11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6" name="object 52"/>
            <p:cNvSpPr/>
            <p:nvPr/>
          </p:nvSpPr>
          <p:spPr>
            <a:xfrm>
              <a:off x="239984" y="802045"/>
              <a:ext cx="239742"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3" y="6337"/>
                  </a:lnTo>
                  <a:lnTo>
                    <a:pt x="6453" y="1705"/>
                  </a:lnTo>
                  <a:lnTo>
                    <a:pt x="10645" y="0"/>
                  </a:lnTo>
                  <a:lnTo>
                    <a:pt x="14859" y="1685"/>
                  </a:lnTo>
                  <a:lnTo>
                    <a:pt x="18325" y="6302"/>
                  </a:lnTo>
                  <a:lnTo>
                    <a:pt x="20690" y="13157"/>
                  </a:lnTo>
                  <a:lnTo>
                    <a:pt x="21600" y="2155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7" name="object 53"/>
            <p:cNvSpPr/>
            <p:nvPr/>
          </p:nvSpPr>
          <p:spPr>
            <a:xfrm>
              <a:off x="479475" y="940585"/>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6" y="15262"/>
                  </a:lnTo>
                  <a:lnTo>
                    <a:pt x="15147" y="19893"/>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8" name="object 54"/>
            <p:cNvSpPr/>
            <p:nvPr/>
          </p:nvSpPr>
          <p:spPr>
            <a:xfrm>
              <a:off x="719479" y="801306"/>
              <a:ext cx="239784"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3" y="0"/>
                  </a:lnTo>
                  <a:lnTo>
                    <a:pt x="14856" y="1686"/>
                  </a:lnTo>
                  <a:lnTo>
                    <a:pt x="18321" y="6301"/>
                  </a:lnTo>
                  <a:lnTo>
                    <a:pt x="20686" y="13151"/>
                  </a:lnTo>
                  <a:lnTo>
                    <a:pt x="21600" y="2154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09" name="object 55"/>
            <p:cNvSpPr/>
            <p:nvPr/>
          </p:nvSpPr>
          <p:spPr>
            <a:xfrm>
              <a:off x="958950" y="939888"/>
              <a:ext cx="239742"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49" y="19893"/>
                  </a:lnTo>
                  <a:lnTo>
                    <a:pt x="10959" y="21600"/>
                  </a:lnTo>
                  <a:lnTo>
                    <a:pt x="6742" y="19912"/>
                  </a:lnTo>
                  <a:lnTo>
                    <a:pt x="3275"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10" name="object 56"/>
            <p:cNvSpPr/>
            <p:nvPr/>
          </p:nvSpPr>
          <p:spPr>
            <a:xfrm>
              <a:off x="1198938" y="800608"/>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4" y="6338"/>
                  </a:lnTo>
                  <a:lnTo>
                    <a:pt x="6453" y="1707"/>
                  </a:lnTo>
                  <a:lnTo>
                    <a:pt x="10643" y="0"/>
                  </a:lnTo>
                  <a:lnTo>
                    <a:pt x="14859" y="1684"/>
                  </a:lnTo>
                  <a:lnTo>
                    <a:pt x="18326" y="6300"/>
                  </a:lnTo>
                  <a:lnTo>
                    <a:pt x="20690" y="13153"/>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11" name="object 57"/>
            <p:cNvSpPr/>
            <p:nvPr/>
          </p:nvSpPr>
          <p:spPr>
            <a:xfrm>
              <a:off x="1438425" y="939149"/>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400"/>
                  </a:lnTo>
                  <a:lnTo>
                    <a:pt x="18551" y="15264"/>
                  </a:lnTo>
                  <a:lnTo>
                    <a:pt x="15152" y="19896"/>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12" name="object 58"/>
            <p:cNvSpPr/>
            <p:nvPr/>
          </p:nvSpPr>
          <p:spPr>
            <a:xfrm>
              <a:off x="1678392" y="799912"/>
              <a:ext cx="23986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0"/>
                  </a:lnTo>
                  <a:lnTo>
                    <a:pt x="3053" y="6336"/>
                  </a:lnTo>
                  <a:lnTo>
                    <a:pt x="6451" y="1704"/>
                  </a:lnTo>
                  <a:lnTo>
                    <a:pt x="10639" y="0"/>
                  </a:lnTo>
                  <a:lnTo>
                    <a:pt x="14854" y="1684"/>
                  </a:lnTo>
                  <a:lnTo>
                    <a:pt x="18320" y="6299"/>
                  </a:lnTo>
                  <a:lnTo>
                    <a:pt x="20686" y="13151"/>
                  </a:lnTo>
                  <a:lnTo>
                    <a:pt x="21600" y="2154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4214" name="object 59"/>
          <p:cNvSpPr txBox="1"/>
          <p:nvPr/>
        </p:nvSpPr>
        <p:spPr>
          <a:xfrm>
            <a:off x="4107275" y="9048069"/>
            <a:ext cx="3417305"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x</a:t>
            </a:r>
            <a:r>
              <a:rPr spc="-22"/>
              <a:t> </a:t>
            </a:r>
            <a:r>
              <a:rPr spc="5"/>
              <a:t>amp</a:t>
            </a:r>
          </a:p>
        </p:txBody>
      </p:sp>
      <p:grpSp>
        <p:nvGrpSpPr>
          <p:cNvPr id="4257" name="object 60"/>
          <p:cNvGrpSpPr/>
          <p:nvPr/>
        </p:nvGrpSpPr>
        <p:grpSpPr>
          <a:xfrm>
            <a:off x="9460915" y="9656367"/>
            <a:ext cx="4919068" cy="1939312"/>
            <a:chOff x="0" y="0"/>
            <a:chExt cx="4919067" cy="1939310"/>
          </a:xfrm>
        </p:grpSpPr>
        <p:sp>
          <p:nvSpPr>
            <p:cNvPr id="4215" name="object 61"/>
            <p:cNvSpPr/>
            <p:nvPr/>
          </p:nvSpPr>
          <p:spPr>
            <a:xfrm>
              <a:off x="4306407" y="985767"/>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4" y="21600"/>
                  </a:lnTo>
                  <a:lnTo>
                    <a:pt x="8346" y="21071"/>
                  </a:lnTo>
                  <a:lnTo>
                    <a:pt x="6071" y="19494"/>
                  </a:lnTo>
                  <a:lnTo>
                    <a:pt x="4063" y="16994"/>
                  </a:lnTo>
                  <a:lnTo>
                    <a:pt x="2387" y="13701"/>
                  </a:lnTo>
                  <a:lnTo>
                    <a:pt x="1108" y="9741"/>
                  </a:lnTo>
                  <a:lnTo>
                    <a:pt x="291" y="5242"/>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16" name="object 62"/>
            <p:cNvSpPr/>
            <p:nvPr/>
          </p:nvSpPr>
          <p:spPr>
            <a:xfrm>
              <a:off x="17955" y="844601"/>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17" name="object 63"/>
            <p:cNvSpPr/>
            <p:nvPr/>
          </p:nvSpPr>
          <p:spPr>
            <a:xfrm>
              <a:off x="630497" y="979251"/>
              <a:ext cx="612662"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18" name="object 64"/>
            <p:cNvSpPr/>
            <p:nvPr/>
          </p:nvSpPr>
          <p:spPr>
            <a:xfrm>
              <a:off x="1243242" y="839680"/>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8" y="0"/>
                  </a:lnTo>
                  <a:lnTo>
                    <a:pt x="13254" y="528"/>
                  </a:lnTo>
                  <a:lnTo>
                    <a:pt x="15529" y="2106"/>
                  </a:lnTo>
                  <a:lnTo>
                    <a:pt x="17537" y="4605"/>
                  </a:lnTo>
                  <a:lnTo>
                    <a:pt x="19213" y="7899"/>
                  </a:lnTo>
                  <a:lnTo>
                    <a:pt x="20492" y="11859"/>
                  </a:lnTo>
                  <a:lnTo>
                    <a:pt x="21309" y="16357"/>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19" name="object 65"/>
            <p:cNvSpPr/>
            <p:nvPr/>
          </p:nvSpPr>
          <p:spPr>
            <a:xfrm>
              <a:off x="1855759" y="974330"/>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2" y="13443"/>
                  </a:lnTo>
                  <a:lnTo>
                    <a:pt x="17573" y="16788"/>
                  </a:lnTo>
                  <a:lnTo>
                    <a:pt x="15571" y="19349"/>
                  </a:lnTo>
                  <a:lnTo>
                    <a:pt x="13300"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20" name="object 66"/>
            <p:cNvSpPr/>
            <p:nvPr/>
          </p:nvSpPr>
          <p:spPr>
            <a:xfrm>
              <a:off x="2468501" y="834760"/>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8" y="4815"/>
                  </a:lnTo>
                  <a:lnTo>
                    <a:pt x="6031" y="2253"/>
                  </a:lnTo>
                  <a:lnTo>
                    <a:pt x="8302" y="605"/>
                  </a:lnTo>
                  <a:lnTo>
                    <a:pt x="10778" y="0"/>
                  </a:lnTo>
                  <a:lnTo>
                    <a:pt x="13255" y="527"/>
                  </a:lnTo>
                  <a:lnTo>
                    <a:pt x="15530" y="2103"/>
                  </a:lnTo>
                  <a:lnTo>
                    <a:pt x="17538" y="4603"/>
                  </a:lnTo>
                  <a:lnTo>
                    <a:pt x="19213" y="7896"/>
                  </a:lnTo>
                  <a:lnTo>
                    <a:pt x="20492" y="11856"/>
                  </a:lnTo>
                  <a:lnTo>
                    <a:pt x="21309" y="16354"/>
                  </a:lnTo>
                  <a:lnTo>
                    <a:pt x="21600" y="21262"/>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21" name="object 67"/>
            <p:cNvSpPr/>
            <p:nvPr/>
          </p:nvSpPr>
          <p:spPr>
            <a:xfrm>
              <a:off x="3081059" y="969408"/>
              <a:ext cx="612661"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6" y="21075"/>
                  </a:lnTo>
                  <a:lnTo>
                    <a:pt x="6071" y="19499"/>
                  </a:lnTo>
                  <a:lnTo>
                    <a:pt x="4063" y="17000"/>
                  </a:lnTo>
                  <a:lnTo>
                    <a:pt x="2387" y="13706"/>
                  </a:lnTo>
                  <a:lnTo>
                    <a:pt x="1108" y="9745"/>
                  </a:lnTo>
                  <a:lnTo>
                    <a:pt x="291" y="5244"/>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22" name="object 68"/>
            <p:cNvSpPr/>
            <p:nvPr/>
          </p:nvSpPr>
          <p:spPr>
            <a:xfrm>
              <a:off x="3693807" y="829839"/>
              <a:ext cx="612661"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6"/>
                  </a:lnTo>
                  <a:lnTo>
                    <a:pt x="2358" y="8156"/>
                  </a:lnTo>
                  <a:lnTo>
                    <a:pt x="4027" y="4811"/>
                  </a:lnTo>
                  <a:lnTo>
                    <a:pt x="6030" y="2250"/>
                  </a:lnTo>
                  <a:lnTo>
                    <a:pt x="8301" y="603"/>
                  </a:lnTo>
                  <a:lnTo>
                    <a:pt x="10778" y="0"/>
                  </a:lnTo>
                  <a:lnTo>
                    <a:pt x="13254" y="526"/>
                  </a:lnTo>
                  <a:lnTo>
                    <a:pt x="15529" y="2103"/>
                  </a:lnTo>
                  <a:lnTo>
                    <a:pt x="17537" y="4602"/>
                  </a:lnTo>
                  <a:lnTo>
                    <a:pt x="19213" y="7896"/>
                  </a:lnTo>
                  <a:lnTo>
                    <a:pt x="20492" y="11856"/>
                  </a:lnTo>
                  <a:lnTo>
                    <a:pt x="21309" y="16356"/>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4223" name="object 69" descr="object 69"/>
            <p:cNvPicPr>
              <a:picLocks noChangeAspect="1"/>
            </p:cNvPicPr>
            <p:nvPr/>
          </p:nvPicPr>
          <p:blipFill>
            <a:blip r:embed="rId5">
              <a:extLst/>
            </a:blip>
            <a:stretch>
              <a:fillRect/>
            </a:stretch>
          </p:blipFill>
          <p:spPr>
            <a:xfrm>
              <a:off x="1148232" y="935501"/>
              <a:ext cx="184823" cy="202667"/>
            </a:xfrm>
            <a:prstGeom prst="rect">
              <a:avLst/>
            </a:prstGeom>
            <a:ln w="12700" cap="flat">
              <a:noFill/>
              <a:miter lim="400000"/>
            </a:ln>
            <a:effectLst/>
          </p:spPr>
        </p:pic>
        <p:sp>
          <p:nvSpPr>
            <p:cNvPr id="4224" name="object 70"/>
            <p:cNvSpPr/>
            <p:nvPr/>
          </p:nvSpPr>
          <p:spPr>
            <a:xfrm>
              <a:off x="1312166" y="638481"/>
              <a:ext cx="142839"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4" y="13495"/>
                  </a:lnTo>
                  <a:lnTo>
                    <a:pt x="3051" y="8687"/>
                  </a:lnTo>
                  <a:lnTo>
                    <a:pt x="5213" y="4349"/>
                  </a:lnTo>
                  <a:lnTo>
                    <a:pt x="7777" y="1210"/>
                  </a:lnTo>
                  <a:lnTo>
                    <a:pt x="10641" y="0"/>
                  </a:lnTo>
                  <a:lnTo>
                    <a:pt x="13517" y="1204"/>
                  </a:lnTo>
                  <a:lnTo>
                    <a:pt x="16112" y="4337"/>
                  </a:lnTo>
                  <a:lnTo>
                    <a:pt x="18323" y="8670"/>
                  </a:lnTo>
                  <a:lnTo>
                    <a:pt x="20044" y="13473"/>
                  </a:lnTo>
                  <a:lnTo>
                    <a:pt x="21171" y="18017"/>
                  </a:lnTo>
                  <a:lnTo>
                    <a:pt x="21600" y="2157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25" name="object 71"/>
            <p:cNvSpPr/>
            <p:nvPr/>
          </p:nvSpPr>
          <p:spPr>
            <a:xfrm>
              <a:off x="1454825" y="955796"/>
              <a:ext cx="142839"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3" y="6605"/>
                  </a:lnTo>
                  <a:lnTo>
                    <a:pt x="19328" y="10730"/>
                  </a:lnTo>
                  <a:lnTo>
                    <a:pt x="17681" y="14769"/>
                  </a:lnTo>
                  <a:lnTo>
                    <a:pt x="15694" y="18245"/>
                  </a:lnTo>
                  <a:lnTo>
                    <a:pt x="10959" y="21600"/>
                  </a:lnTo>
                  <a:lnTo>
                    <a:pt x="8479" y="20685"/>
                  </a:lnTo>
                  <a:lnTo>
                    <a:pt x="4171" y="14782"/>
                  </a:lnTo>
                  <a:lnTo>
                    <a:pt x="2473" y="10746"/>
                  </a:lnTo>
                  <a:lnTo>
                    <a:pt x="1169" y="6624"/>
                  </a:lnTo>
                  <a:lnTo>
                    <a:pt x="322" y="2890"/>
                  </a:lnTo>
                  <a:lnTo>
                    <a:pt x="0" y="2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26" name="object 72"/>
            <p:cNvSpPr/>
            <p:nvPr/>
          </p:nvSpPr>
          <p:spPr>
            <a:xfrm>
              <a:off x="1597784" y="469041"/>
              <a:ext cx="142881"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27" name="object 73"/>
            <p:cNvSpPr/>
            <p:nvPr/>
          </p:nvSpPr>
          <p:spPr>
            <a:xfrm>
              <a:off x="1740443" y="955059"/>
              <a:ext cx="142840" cy="510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4" y="13825"/>
                  </a:lnTo>
                  <a:lnTo>
                    <a:pt x="16391" y="16831"/>
                  </a:lnTo>
                  <a:lnTo>
                    <a:pt x="14720" y="19304"/>
                  </a:lnTo>
                  <a:lnTo>
                    <a:pt x="10959" y="21600"/>
                  </a:lnTo>
                  <a:lnTo>
                    <a:pt x="9017" y="20984"/>
                  </a:lnTo>
                  <a:lnTo>
                    <a:pt x="5490" y="16839"/>
                  </a:lnTo>
                  <a:lnTo>
                    <a:pt x="3967" y="13836"/>
                  </a:lnTo>
                  <a:lnTo>
                    <a:pt x="2646" y="10562"/>
                  </a:lnTo>
                  <a:lnTo>
                    <a:pt x="1557" y="7280"/>
                  </a:lnTo>
                  <a:lnTo>
                    <a:pt x="733" y="4254"/>
                  </a:lnTo>
                  <a:lnTo>
                    <a:pt x="203" y="1746"/>
                  </a:lnTo>
                  <a:lnTo>
                    <a:pt x="0" y="18"/>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28" name="object 74"/>
            <p:cNvSpPr/>
            <p:nvPr/>
          </p:nvSpPr>
          <p:spPr>
            <a:xfrm>
              <a:off x="1883444" y="201564"/>
              <a:ext cx="142839" cy="774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89" y="15631"/>
                  </a:lnTo>
                  <a:lnTo>
                    <a:pt x="1843" y="13394"/>
                  </a:lnTo>
                  <a:lnTo>
                    <a:pt x="2618" y="11053"/>
                  </a:lnTo>
                  <a:lnTo>
                    <a:pt x="3507" y="8708"/>
                  </a:lnTo>
                  <a:lnTo>
                    <a:pt x="4498" y="6455"/>
                  </a:lnTo>
                  <a:lnTo>
                    <a:pt x="5581" y="4392"/>
                  </a:lnTo>
                  <a:lnTo>
                    <a:pt x="6747" y="2618"/>
                  </a:lnTo>
                  <a:lnTo>
                    <a:pt x="7986" y="1229"/>
                  </a:lnTo>
                  <a:lnTo>
                    <a:pt x="10641" y="0"/>
                  </a:lnTo>
                  <a:lnTo>
                    <a:pt x="11995" y="323"/>
                  </a:lnTo>
                  <a:lnTo>
                    <a:pt x="14552" y="2614"/>
                  </a:lnTo>
                  <a:lnTo>
                    <a:pt x="15734" y="4387"/>
                  </a:lnTo>
                  <a:lnTo>
                    <a:pt x="16837" y="6449"/>
                  </a:lnTo>
                  <a:lnTo>
                    <a:pt x="17852"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29" name="object 75"/>
            <p:cNvSpPr/>
            <p:nvPr/>
          </p:nvSpPr>
          <p:spPr>
            <a:xfrm>
              <a:off x="2026082" y="954361"/>
              <a:ext cx="142882" cy="816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30" name="object 76"/>
            <p:cNvSpPr/>
            <p:nvPr/>
          </p:nvSpPr>
          <p:spPr>
            <a:xfrm>
              <a:off x="2169062" y="58918"/>
              <a:ext cx="154680"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4" y="4001"/>
                  </a:lnTo>
                  <a:lnTo>
                    <a:pt x="4274" y="3100"/>
                  </a:lnTo>
                  <a:lnTo>
                    <a:pt x="5089" y="2264"/>
                  </a:lnTo>
                  <a:lnTo>
                    <a:pt x="5955" y="1520"/>
                  </a:lnTo>
                  <a:lnTo>
                    <a:pt x="6866" y="895"/>
                  </a:lnTo>
                  <a:lnTo>
                    <a:pt x="8807" y="109"/>
                  </a:lnTo>
                  <a:lnTo>
                    <a:pt x="9827" y="0"/>
                  </a:lnTo>
                  <a:lnTo>
                    <a:pt x="10362" y="63"/>
                  </a:lnTo>
                  <a:lnTo>
                    <a:pt x="11979" y="941"/>
                  </a:lnTo>
                  <a:lnTo>
                    <a:pt x="13053" y="2021"/>
                  </a:lnTo>
                  <a:lnTo>
                    <a:pt x="13584" y="2684"/>
                  </a:lnTo>
                  <a:lnTo>
                    <a:pt x="14111" y="3420"/>
                  </a:lnTo>
                  <a:lnTo>
                    <a:pt x="14630" y="4220"/>
                  </a:lnTo>
                  <a:lnTo>
                    <a:pt x="15142" y="5075"/>
                  </a:lnTo>
                  <a:lnTo>
                    <a:pt x="15644" y="5978"/>
                  </a:lnTo>
                  <a:lnTo>
                    <a:pt x="16135" y="6920"/>
                  </a:lnTo>
                  <a:lnTo>
                    <a:pt x="16614" y="7894"/>
                  </a:lnTo>
                  <a:lnTo>
                    <a:pt x="17080" y="8891"/>
                  </a:lnTo>
                  <a:lnTo>
                    <a:pt x="17530" y="9904"/>
                  </a:lnTo>
                  <a:lnTo>
                    <a:pt x="17964" y="10924"/>
                  </a:lnTo>
                  <a:lnTo>
                    <a:pt x="18381" y="11943"/>
                  </a:lnTo>
                  <a:lnTo>
                    <a:pt x="18779" y="12953"/>
                  </a:lnTo>
                  <a:lnTo>
                    <a:pt x="19156" y="13947"/>
                  </a:lnTo>
                  <a:lnTo>
                    <a:pt x="19512" y="14915"/>
                  </a:lnTo>
                  <a:lnTo>
                    <a:pt x="19844" y="15850"/>
                  </a:lnTo>
                  <a:lnTo>
                    <a:pt x="20152" y="16744"/>
                  </a:lnTo>
                  <a:lnTo>
                    <a:pt x="20434" y="17588"/>
                  </a:lnTo>
                  <a:lnTo>
                    <a:pt x="20690" y="18375"/>
                  </a:lnTo>
                  <a:lnTo>
                    <a:pt x="20916" y="19097"/>
                  </a:lnTo>
                  <a:lnTo>
                    <a:pt x="21113" y="19745"/>
                  </a:lnTo>
                  <a:lnTo>
                    <a:pt x="21278" y="20312"/>
                  </a:lnTo>
                  <a:lnTo>
                    <a:pt x="21510" y="21168"/>
                  </a:lnTo>
                  <a:lnTo>
                    <a:pt x="21573" y="21441"/>
                  </a:lnTo>
                  <a:lnTo>
                    <a:pt x="21600" y="2160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31" name="object 77"/>
            <p:cNvSpPr/>
            <p:nvPr/>
          </p:nvSpPr>
          <p:spPr>
            <a:xfrm>
              <a:off x="26520" y="937962"/>
              <a:ext cx="142840"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9" y="21554"/>
                  </a:lnTo>
                  <a:lnTo>
                    <a:pt x="10959" y="21141"/>
                  </a:lnTo>
                  <a:lnTo>
                    <a:pt x="6744" y="21600"/>
                  </a:lnTo>
                  <a:lnTo>
                    <a:pt x="3277" y="20593"/>
                  </a:lnTo>
                  <a:lnTo>
                    <a:pt x="911" y="14603"/>
                  </a:lnTo>
                  <a:lnTo>
                    <a:pt x="0" y="11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32" name="object 78"/>
            <p:cNvSpPr/>
            <p:nvPr/>
          </p:nvSpPr>
          <p:spPr>
            <a:xfrm>
              <a:off x="169499" y="798681"/>
              <a:ext cx="142839"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8"/>
                  </a:lnTo>
                  <a:lnTo>
                    <a:pt x="6451" y="1707"/>
                  </a:lnTo>
                  <a:lnTo>
                    <a:pt x="10641" y="0"/>
                  </a:lnTo>
                  <a:lnTo>
                    <a:pt x="14856" y="1688"/>
                  </a:lnTo>
                  <a:lnTo>
                    <a:pt x="18323" y="6304"/>
                  </a:lnTo>
                  <a:lnTo>
                    <a:pt x="20689" y="13156"/>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33" name="object 79"/>
            <p:cNvSpPr/>
            <p:nvPr/>
          </p:nvSpPr>
          <p:spPr>
            <a:xfrm>
              <a:off x="312182" y="937265"/>
              <a:ext cx="142838"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9" y="19893"/>
                  </a:lnTo>
                  <a:lnTo>
                    <a:pt x="10959" y="21600"/>
                  </a:lnTo>
                  <a:lnTo>
                    <a:pt x="6740" y="19915"/>
                  </a:lnTo>
                  <a:lnTo>
                    <a:pt x="3272" y="15298"/>
                  </a:lnTo>
                  <a:lnTo>
                    <a:pt x="908" y="8443"/>
                  </a:lnTo>
                  <a:lnTo>
                    <a:pt x="0" y="4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34" name="object 80"/>
            <p:cNvSpPr/>
            <p:nvPr/>
          </p:nvSpPr>
          <p:spPr>
            <a:xfrm>
              <a:off x="455140" y="797943"/>
              <a:ext cx="142839"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1" y="0"/>
                  </a:lnTo>
                  <a:lnTo>
                    <a:pt x="14855" y="1689"/>
                  </a:lnTo>
                  <a:lnTo>
                    <a:pt x="18321" y="6305"/>
                  </a:lnTo>
                  <a:lnTo>
                    <a:pt x="20686" y="13154"/>
                  </a:lnTo>
                  <a:lnTo>
                    <a:pt x="21600" y="2154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35" name="object 81"/>
            <p:cNvSpPr/>
            <p:nvPr/>
          </p:nvSpPr>
          <p:spPr>
            <a:xfrm>
              <a:off x="597783" y="936526"/>
              <a:ext cx="142839"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9" y="19893"/>
                  </a:lnTo>
                  <a:lnTo>
                    <a:pt x="10959" y="21600"/>
                  </a:lnTo>
                  <a:lnTo>
                    <a:pt x="6744" y="19916"/>
                  </a:lnTo>
                  <a:lnTo>
                    <a:pt x="3277" y="15300"/>
                  </a:lnTo>
                  <a:lnTo>
                    <a:pt x="911" y="8447"/>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36" name="object 82"/>
            <p:cNvSpPr/>
            <p:nvPr/>
          </p:nvSpPr>
          <p:spPr>
            <a:xfrm>
              <a:off x="740762" y="797292"/>
              <a:ext cx="142839"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37" name="object 83"/>
            <p:cNvSpPr/>
            <p:nvPr/>
          </p:nvSpPr>
          <p:spPr>
            <a:xfrm>
              <a:off x="883422" y="935829"/>
              <a:ext cx="142839"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399"/>
                  </a:lnTo>
                  <a:lnTo>
                    <a:pt x="18551" y="15263"/>
                  </a:lnTo>
                  <a:lnTo>
                    <a:pt x="15152" y="19895"/>
                  </a:lnTo>
                  <a:lnTo>
                    <a:pt x="10959" y="21600"/>
                  </a:lnTo>
                  <a:lnTo>
                    <a:pt x="6744" y="19915"/>
                  </a:lnTo>
                  <a:lnTo>
                    <a:pt x="3277" y="15298"/>
                  </a:lnTo>
                  <a:lnTo>
                    <a:pt x="911" y="8443"/>
                  </a:lnTo>
                  <a:lnTo>
                    <a:pt x="0" y="4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38" name="object 84"/>
            <p:cNvSpPr/>
            <p:nvPr/>
          </p:nvSpPr>
          <p:spPr>
            <a:xfrm>
              <a:off x="1026380" y="796553"/>
              <a:ext cx="142882"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4239" name="object 85" descr="object 85"/>
            <p:cNvPicPr>
              <a:picLocks noChangeAspect="1"/>
            </p:cNvPicPr>
            <p:nvPr/>
          </p:nvPicPr>
          <p:blipFill>
            <a:blip r:embed="rId6">
              <a:extLst/>
            </a:blip>
            <a:stretch>
              <a:fillRect/>
            </a:stretch>
          </p:blipFill>
          <p:spPr>
            <a:xfrm>
              <a:off x="1897177" y="938864"/>
              <a:ext cx="281770" cy="202626"/>
            </a:xfrm>
            <a:prstGeom prst="rect">
              <a:avLst/>
            </a:prstGeom>
            <a:ln w="12700" cap="flat">
              <a:noFill/>
              <a:miter lim="400000"/>
            </a:ln>
            <a:effectLst/>
          </p:spPr>
        </p:pic>
        <p:sp>
          <p:nvSpPr>
            <p:cNvPr id="4240" name="object 86"/>
            <p:cNvSpPr/>
            <p:nvPr/>
          </p:nvSpPr>
          <p:spPr>
            <a:xfrm>
              <a:off x="2158138" y="641801"/>
              <a:ext cx="239784"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8629"/>
                  </a:lnTo>
                  <a:lnTo>
                    <a:pt x="1029" y="14854"/>
                  </a:lnTo>
                  <a:lnTo>
                    <a:pt x="2276" y="10734"/>
                  </a:lnTo>
                  <a:lnTo>
                    <a:pt x="3924" y="6730"/>
                  </a:lnTo>
                  <a:lnTo>
                    <a:pt x="5911" y="3300"/>
                  </a:lnTo>
                  <a:lnTo>
                    <a:pt x="10643" y="0"/>
                  </a:lnTo>
                  <a:lnTo>
                    <a:pt x="13122" y="898"/>
                  </a:lnTo>
                  <a:lnTo>
                    <a:pt x="17431" y="6715"/>
                  </a:lnTo>
                  <a:lnTo>
                    <a:pt x="19128" y="10716"/>
                  </a:lnTo>
                  <a:lnTo>
                    <a:pt x="20432" y="14832"/>
                  </a:lnTo>
                  <a:lnTo>
                    <a:pt x="21278" y="18606"/>
                  </a:lnTo>
                  <a:lnTo>
                    <a:pt x="21600" y="21576"/>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41" name="object 87"/>
            <p:cNvSpPr/>
            <p:nvPr/>
          </p:nvSpPr>
          <p:spPr>
            <a:xfrm>
              <a:off x="2397625" y="959160"/>
              <a:ext cx="239784" cy="360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0" y="14767"/>
                  </a:lnTo>
                  <a:lnTo>
                    <a:pt x="15694" y="18243"/>
                  </a:lnTo>
                  <a:lnTo>
                    <a:pt x="13431" y="20680"/>
                  </a:lnTo>
                  <a:lnTo>
                    <a:pt x="10957" y="21600"/>
                  </a:lnTo>
                  <a:lnTo>
                    <a:pt x="8478" y="20684"/>
                  </a:lnTo>
                  <a:lnTo>
                    <a:pt x="6193" y="18252"/>
                  </a:lnTo>
                  <a:lnTo>
                    <a:pt x="4169" y="14781"/>
                  </a:lnTo>
                  <a:lnTo>
                    <a:pt x="2472" y="10746"/>
                  </a:lnTo>
                  <a:lnTo>
                    <a:pt x="1168" y="6623"/>
                  </a:lnTo>
                  <a:lnTo>
                    <a:pt x="321" y="2890"/>
                  </a:lnTo>
                  <a:lnTo>
                    <a:pt x="0" y="2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42" name="object 88"/>
            <p:cNvSpPr/>
            <p:nvPr/>
          </p:nvSpPr>
          <p:spPr>
            <a:xfrm>
              <a:off x="2637592" y="472405"/>
              <a:ext cx="239868" cy="50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1" y="17356"/>
                  </a:lnTo>
                  <a:lnTo>
                    <a:pt x="1396" y="14327"/>
                  </a:lnTo>
                  <a:lnTo>
                    <a:pt x="2439" y="11045"/>
                  </a:lnTo>
                  <a:lnTo>
                    <a:pt x="3722" y="7770"/>
                  </a:lnTo>
                  <a:lnTo>
                    <a:pt x="5213" y="4765"/>
                  </a:lnTo>
                  <a:lnTo>
                    <a:pt x="6884" y="2294"/>
                  </a:lnTo>
                  <a:lnTo>
                    <a:pt x="10639" y="0"/>
                  </a:lnTo>
                  <a:lnTo>
                    <a:pt x="12582" y="615"/>
                  </a:lnTo>
                  <a:lnTo>
                    <a:pt x="16110" y="4757"/>
                  </a:lnTo>
                  <a:lnTo>
                    <a:pt x="17633" y="7760"/>
                  </a:lnTo>
                  <a:lnTo>
                    <a:pt x="18953" y="11033"/>
                  </a:lnTo>
                  <a:lnTo>
                    <a:pt x="20041" y="14314"/>
                  </a:lnTo>
                  <a:lnTo>
                    <a:pt x="20866" y="17342"/>
                  </a:lnTo>
                  <a:lnTo>
                    <a:pt x="21396" y="19853"/>
                  </a:lnTo>
                  <a:lnTo>
                    <a:pt x="21600" y="21586"/>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43" name="object 89"/>
            <p:cNvSpPr/>
            <p:nvPr/>
          </p:nvSpPr>
          <p:spPr>
            <a:xfrm>
              <a:off x="2877084" y="958421"/>
              <a:ext cx="239784"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7" y="13836"/>
                  </a:lnTo>
                  <a:lnTo>
                    <a:pt x="2645" y="10562"/>
                  </a:lnTo>
                  <a:lnTo>
                    <a:pt x="1556" y="7280"/>
                  </a:lnTo>
                  <a:lnTo>
                    <a:pt x="732" y="4254"/>
                  </a:lnTo>
                  <a:lnTo>
                    <a:pt x="203" y="1745"/>
                  </a:lnTo>
                  <a:lnTo>
                    <a:pt x="0" y="18"/>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44" name="object 90"/>
            <p:cNvSpPr/>
            <p:nvPr/>
          </p:nvSpPr>
          <p:spPr>
            <a:xfrm>
              <a:off x="3117151" y="204927"/>
              <a:ext cx="239742"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45" name="object 91"/>
            <p:cNvSpPr/>
            <p:nvPr/>
          </p:nvSpPr>
          <p:spPr>
            <a:xfrm>
              <a:off x="3356533" y="957725"/>
              <a:ext cx="239867"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3" y="7334"/>
                  </a:lnTo>
                  <a:lnTo>
                    <a:pt x="19326" y="9484"/>
                  </a:lnTo>
                  <a:lnTo>
                    <a:pt x="18549" y="11678"/>
                  </a:lnTo>
                  <a:lnTo>
                    <a:pt x="17679" y="13835"/>
                  </a:lnTo>
                  <a:lnTo>
                    <a:pt x="16724" y="15878"/>
                  </a:lnTo>
                  <a:lnTo>
                    <a:pt x="15693" y="17726"/>
                  </a:lnTo>
                  <a:lnTo>
                    <a:pt x="14593" y="19302"/>
                  </a:lnTo>
                  <a:lnTo>
                    <a:pt x="13432" y="20525"/>
                  </a:lnTo>
                  <a:lnTo>
                    <a:pt x="10961" y="21600"/>
                  </a:lnTo>
                  <a:lnTo>
                    <a:pt x="9701" y="21319"/>
                  </a:lnTo>
                  <a:lnTo>
                    <a:pt x="7312" y="19306"/>
                  </a:lnTo>
                  <a:lnTo>
                    <a:pt x="6199" y="17731"/>
                  </a:lnTo>
                  <a:lnTo>
                    <a:pt x="5151" y="15884"/>
                  </a:lnTo>
                  <a:lnTo>
                    <a:pt x="4176"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46" name="object 92"/>
            <p:cNvSpPr/>
            <p:nvPr/>
          </p:nvSpPr>
          <p:spPr>
            <a:xfrm>
              <a:off x="3596602" y="62275"/>
              <a:ext cx="259601"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5" y="9287"/>
                  </a:lnTo>
                  <a:lnTo>
                    <a:pt x="726" y="8554"/>
                  </a:lnTo>
                  <a:lnTo>
                    <a:pt x="1133" y="7726"/>
                  </a:lnTo>
                  <a:lnTo>
                    <a:pt x="1621" y="6830"/>
                  </a:lnTo>
                  <a:lnTo>
                    <a:pt x="2183" y="5893"/>
                  </a:lnTo>
                  <a:lnTo>
                    <a:pt x="2817" y="4941"/>
                  </a:lnTo>
                  <a:lnTo>
                    <a:pt x="3515" y="4001"/>
                  </a:lnTo>
                  <a:lnTo>
                    <a:pt x="4275" y="3100"/>
                  </a:lnTo>
                  <a:lnTo>
                    <a:pt x="5090" y="2264"/>
                  </a:lnTo>
                  <a:lnTo>
                    <a:pt x="5956" y="1520"/>
                  </a:lnTo>
                  <a:lnTo>
                    <a:pt x="6868" y="895"/>
                  </a:lnTo>
                  <a:lnTo>
                    <a:pt x="8810" y="108"/>
                  </a:lnTo>
                  <a:lnTo>
                    <a:pt x="9830" y="0"/>
                  </a:lnTo>
                  <a:lnTo>
                    <a:pt x="10365" y="63"/>
                  </a:lnTo>
                  <a:lnTo>
                    <a:pt x="11981" y="941"/>
                  </a:lnTo>
                  <a:lnTo>
                    <a:pt x="13054" y="2020"/>
                  </a:lnTo>
                  <a:lnTo>
                    <a:pt x="13586" y="2684"/>
                  </a:lnTo>
                  <a:lnTo>
                    <a:pt x="14112" y="3420"/>
                  </a:lnTo>
                  <a:lnTo>
                    <a:pt x="14631" y="4219"/>
                  </a:lnTo>
                  <a:lnTo>
                    <a:pt x="15143" y="5074"/>
                  </a:lnTo>
                  <a:lnTo>
                    <a:pt x="15644" y="5977"/>
                  </a:lnTo>
                  <a:lnTo>
                    <a:pt x="16136" y="6920"/>
                  </a:lnTo>
                  <a:lnTo>
                    <a:pt x="16615" y="7894"/>
                  </a:lnTo>
                  <a:lnTo>
                    <a:pt x="17080" y="8891"/>
                  </a:lnTo>
                  <a:lnTo>
                    <a:pt x="17530" y="9904"/>
                  </a:lnTo>
                  <a:lnTo>
                    <a:pt x="17965" y="10924"/>
                  </a:lnTo>
                  <a:lnTo>
                    <a:pt x="18381" y="11943"/>
                  </a:lnTo>
                  <a:lnTo>
                    <a:pt x="18779" y="12953"/>
                  </a:lnTo>
                  <a:lnTo>
                    <a:pt x="19156" y="13946"/>
                  </a:lnTo>
                  <a:lnTo>
                    <a:pt x="19512" y="14914"/>
                  </a:lnTo>
                  <a:lnTo>
                    <a:pt x="19845" y="15849"/>
                  </a:lnTo>
                  <a:lnTo>
                    <a:pt x="20153" y="16743"/>
                  </a:lnTo>
                  <a:lnTo>
                    <a:pt x="20435" y="17588"/>
                  </a:lnTo>
                  <a:lnTo>
                    <a:pt x="20690" y="18375"/>
                  </a:lnTo>
                  <a:lnTo>
                    <a:pt x="20917" y="19097"/>
                  </a:lnTo>
                  <a:lnTo>
                    <a:pt x="21113" y="19745"/>
                  </a:lnTo>
                  <a:lnTo>
                    <a:pt x="21279" y="20311"/>
                  </a:lnTo>
                  <a:lnTo>
                    <a:pt x="21510" y="21167"/>
                  </a:lnTo>
                  <a:lnTo>
                    <a:pt x="21573" y="21441"/>
                  </a:lnTo>
                  <a:lnTo>
                    <a:pt x="21600" y="2160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47" name="object 93"/>
            <p:cNvSpPr/>
            <p:nvPr/>
          </p:nvSpPr>
          <p:spPr>
            <a:xfrm>
              <a:off x="-1" y="941320"/>
              <a:ext cx="239742" cy="72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14501"/>
                  </a:lnTo>
                  <a:lnTo>
                    <a:pt x="18547" y="20518"/>
                  </a:lnTo>
                  <a:lnTo>
                    <a:pt x="15147" y="21561"/>
                  </a:lnTo>
                  <a:lnTo>
                    <a:pt x="10955" y="21141"/>
                  </a:lnTo>
                  <a:lnTo>
                    <a:pt x="6740" y="21600"/>
                  </a:lnTo>
                  <a:lnTo>
                    <a:pt x="3274" y="20593"/>
                  </a:lnTo>
                  <a:lnTo>
                    <a:pt x="910" y="14604"/>
                  </a:lnTo>
                  <a:lnTo>
                    <a:pt x="0" y="11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48" name="object 94"/>
            <p:cNvSpPr/>
            <p:nvPr/>
          </p:nvSpPr>
          <p:spPr>
            <a:xfrm>
              <a:off x="239983" y="802045"/>
              <a:ext cx="239741"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3" y="6337"/>
                  </a:lnTo>
                  <a:lnTo>
                    <a:pt x="6453" y="1705"/>
                  </a:lnTo>
                  <a:lnTo>
                    <a:pt x="10645" y="0"/>
                  </a:lnTo>
                  <a:lnTo>
                    <a:pt x="14859" y="1685"/>
                  </a:lnTo>
                  <a:lnTo>
                    <a:pt x="18325" y="6302"/>
                  </a:lnTo>
                  <a:lnTo>
                    <a:pt x="20690" y="13157"/>
                  </a:lnTo>
                  <a:lnTo>
                    <a:pt x="21600" y="2155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49" name="object 95"/>
            <p:cNvSpPr/>
            <p:nvPr/>
          </p:nvSpPr>
          <p:spPr>
            <a:xfrm>
              <a:off x="479476" y="940585"/>
              <a:ext cx="239784"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6" y="15262"/>
                  </a:lnTo>
                  <a:lnTo>
                    <a:pt x="15147" y="19893"/>
                  </a:lnTo>
                  <a:lnTo>
                    <a:pt x="10957" y="21600"/>
                  </a:lnTo>
                  <a:lnTo>
                    <a:pt x="6742" y="19912"/>
                  </a:lnTo>
                  <a:lnTo>
                    <a:pt x="3276"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50" name="object 96"/>
            <p:cNvSpPr/>
            <p:nvPr/>
          </p:nvSpPr>
          <p:spPr>
            <a:xfrm>
              <a:off x="719479" y="801305"/>
              <a:ext cx="239785"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8" y="1707"/>
                  </a:lnTo>
                  <a:lnTo>
                    <a:pt x="10643" y="0"/>
                  </a:lnTo>
                  <a:lnTo>
                    <a:pt x="14856" y="1686"/>
                  </a:lnTo>
                  <a:lnTo>
                    <a:pt x="18321" y="6301"/>
                  </a:lnTo>
                  <a:lnTo>
                    <a:pt x="20686" y="13151"/>
                  </a:lnTo>
                  <a:lnTo>
                    <a:pt x="21600" y="2154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51" name="object 97"/>
            <p:cNvSpPr/>
            <p:nvPr/>
          </p:nvSpPr>
          <p:spPr>
            <a:xfrm>
              <a:off x="958950" y="939888"/>
              <a:ext cx="239741"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49" y="19893"/>
                  </a:lnTo>
                  <a:lnTo>
                    <a:pt x="10959" y="21600"/>
                  </a:lnTo>
                  <a:lnTo>
                    <a:pt x="6742" y="19912"/>
                  </a:lnTo>
                  <a:lnTo>
                    <a:pt x="3275"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52" name="object 98"/>
            <p:cNvSpPr/>
            <p:nvPr/>
          </p:nvSpPr>
          <p:spPr>
            <a:xfrm>
              <a:off x="1198938" y="800610"/>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1"/>
                  </a:lnTo>
                  <a:lnTo>
                    <a:pt x="3054" y="6338"/>
                  </a:lnTo>
                  <a:lnTo>
                    <a:pt x="6453" y="1707"/>
                  </a:lnTo>
                  <a:lnTo>
                    <a:pt x="10643" y="0"/>
                  </a:lnTo>
                  <a:lnTo>
                    <a:pt x="14859" y="1684"/>
                  </a:lnTo>
                  <a:lnTo>
                    <a:pt x="18326" y="6300"/>
                  </a:lnTo>
                  <a:lnTo>
                    <a:pt x="20690" y="13153"/>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53" name="object 99"/>
            <p:cNvSpPr/>
            <p:nvPr/>
          </p:nvSpPr>
          <p:spPr>
            <a:xfrm>
              <a:off x="1438426" y="939149"/>
              <a:ext cx="239784"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400"/>
                  </a:lnTo>
                  <a:lnTo>
                    <a:pt x="18551" y="15264"/>
                  </a:lnTo>
                  <a:lnTo>
                    <a:pt x="15152" y="19896"/>
                  </a:lnTo>
                  <a:lnTo>
                    <a:pt x="10957" y="21600"/>
                  </a:lnTo>
                  <a:lnTo>
                    <a:pt x="6742" y="19912"/>
                  </a:lnTo>
                  <a:lnTo>
                    <a:pt x="3276"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54" name="object 100"/>
            <p:cNvSpPr/>
            <p:nvPr/>
          </p:nvSpPr>
          <p:spPr>
            <a:xfrm>
              <a:off x="1678392" y="799912"/>
              <a:ext cx="239868"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8" y="13200"/>
                  </a:lnTo>
                  <a:lnTo>
                    <a:pt x="3053" y="6336"/>
                  </a:lnTo>
                  <a:lnTo>
                    <a:pt x="6451" y="1704"/>
                  </a:lnTo>
                  <a:lnTo>
                    <a:pt x="10639" y="0"/>
                  </a:lnTo>
                  <a:lnTo>
                    <a:pt x="14854" y="1684"/>
                  </a:lnTo>
                  <a:lnTo>
                    <a:pt x="18320" y="6299"/>
                  </a:lnTo>
                  <a:lnTo>
                    <a:pt x="20686" y="13151"/>
                  </a:lnTo>
                  <a:lnTo>
                    <a:pt x="21600" y="2154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55" name="object 101"/>
            <p:cNvSpPr/>
            <p:nvPr/>
          </p:nvSpPr>
          <p:spPr>
            <a:xfrm>
              <a:off x="88337" y="-1"/>
              <a:ext cx="4818310"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56" name="object 102"/>
            <p:cNvSpPr/>
            <p:nvPr/>
          </p:nvSpPr>
          <p:spPr>
            <a:xfrm>
              <a:off x="88337" y="1939310"/>
              <a:ext cx="4818310"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4258" name="object 103"/>
          <p:cNvSpPr txBox="1"/>
          <p:nvPr/>
        </p:nvSpPr>
        <p:spPr>
          <a:xfrm>
            <a:off x="10152790" y="9027077"/>
            <a:ext cx="3417306"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y</a:t>
            </a:r>
            <a:r>
              <a:rPr spc="-22"/>
              <a:t> </a:t>
            </a:r>
            <a:r>
              <a:rPr spc="5"/>
              <a:t>amp</a:t>
            </a:r>
          </a:p>
        </p:txBody>
      </p:sp>
      <p:grpSp>
        <p:nvGrpSpPr>
          <p:cNvPr id="4301" name="object 104"/>
          <p:cNvGrpSpPr/>
          <p:nvPr/>
        </p:nvGrpSpPr>
        <p:grpSpPr>
          <a:xfrm>
            <a:off x="15548399" y="9656367"/>
            <a:ext cx="4919087" cy="1939313"/>
            <a:chOff x="0" y="0"/>
            <a:chExt cx="4919085" cy="1939312"/>
          </a:xfrm>
        </p:grpSpPr>
        <p:sp>
          <p:nvSpPr>
            <p:cNvPr id="4259" name="object 105"/>
            <p:cNvSpPr/>
            <p:nvPr/>
          </p:nvSpPr>
          <p:spPr>
            <a:xfrm>
              <a:off x="4306426" y="964774"/>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2"/>
                  </a:lnTo>
                  <a:lnTo>
                    <a:pt x="19242" y="13441"/>
                  </a:lnTo>
                  <a:lnTo>
                    <a:pt x="17573" y="16785"/>
                  </a:lnTo>
                  <a:lnTo>
                    <a:pt x="15571" y="19347"/>
                  </a:lnTo>
                  <a:lnTo>
                    <a:pt x="13299" y="20995"/>
                  </a:lnTo>
                  <a:lnTo>
                    <a:pt x="10824" y="21600"/>
                  </a:lnTo>
                  <a:lnTo>
                    <a:pt x="8346" y="21071"/>
                  </a:lnTo>
                  <a:lnTo>
                    <a:pt x="6071" y="19494"/>
                  </a:lnTo>
                  <a:lnTo>
                    <a:pt x="4063" y="16994"/>
                  </a:lnTo>
                  <a:lnTo>
                    <a:pt x="2387" y="13701"/>
                  </a:lnTo>
                  <a:lnTo>
                    <a:pt x="1108" y="9741"/>
                  </a:lnTo>
                  <a:lnTo>
                    <a:pt x="291" y="5242"/>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60" name="object 106"/>
            <p:cNvSpPr/>
            <p:nvPr/>
          </p:nvSpPr>
          <p:spPr>
            <a:xfrm>
              <a:off x="17961" y="823608"/>
              <a:ext cx="612662"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9" y="8159"/>
                  </a:lnTo>
                  <a:lnTo>
                    <a:pt x="4027" y="4815"/>
                  </a:lnTo>
                  <a:lnTo>
                    <a:pt x="6030" y="2253"/>
                  </a:lnTo>
                  <a:lnTo>
                    <a:pt x="8301" y="605"/>
                  </a:lnTo>
                  <a:lnTo>
                    <a:pt x="10776" y="0"/>
                  </a:lnTo>
                  <a:lnTo>
                    <a:pt x="13254" y="528"/>
                  </a:lnTo>
                  <a:lnTo>
                    <a:pt x="15529" y="2106"/>
                  </a:lnTo>
                  <a:lnTo>
                    <a:pt x="17538" y="4605"/>
                  </a:lnTo>
                  <a:lnTo>
                    <a:pt x="19214" y="7899"/>
                  </a:lnTo>
                  <a:lnTo>
                    <a:pt x="20493" y="11859"/>
                  </a:lnTo>
                  <a:lnTo>
                    <a:pt x="21310" y="16357"/>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61" name="object 107"/>
            <p:cNvSpPr/>
            <p:nvPr/>
          </p:nvSpPr>
          <p:spPr>
            <a:xfrm>
              <a:off x="630524" y="958258"/>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3"/>
                  </a:lnTo>
                  <a:lnTo>
                    <a:pt x="19241" y="13443"/>
                  </a:lnTo>
                  <a:lnTo>
                    <a:pt x="17572" y="16788"/>
                  </a:lnTo>
                  <a:lnTo>
                    <a:pt x="15570" y="19349"/>
                  </a:lnTo>
                  <a:lnTo>
                    <a:pt x="13298" y="20996"/>
                  </a:lnTo>
                  <a:lnTo>
                    <a:pt x="10822" y="21600"/>
                  </a:lnTo>
                  <a:lnTo>
                    <a:pt x="8345" y="21073"/>
                  </a:lnTo>
                  <a:lnTo>
                    <a:pt x="6071" y="19496"/>
                  </a:lnTo>
                  <a:lnTo>
                    <a:pt x="4063" y="16997"/>
                  </a:lnTo>
                  <a:lnTo>
                    <a:pt x="2387" y="13703"/>
                  </a:lnTo>
                  <a:lnTo>
                    <a:pt x="1107" y="9742"/>
                  </a:lnTo>
                  <a:lnTo>
                    <a:pt x="290" y="5243"/>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62" name="object 108"/>
            <p:cNvSpPr/>
            <p:nvPr/>
          </p:nvSpPr>
          <p:spPr>
            <a:xfrm>
              <a:off x="1243259" y="818689"/>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7" y="12158"/>
                  </a:lnTo>
                  <a:lnTo>
                    <a:pt x="2358" y="8159"/>
                  </a:lnTo>
                  <a:lnTo>
                    <a:pt x="4027" y="4815"/>
                  </a:lnTo>
                  <a:lnTo>
                    <a:pt x="6029"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63" name="object 109"/>
            <p:cNvSpPr/>
            <p:nvPr/>
          </p:nvSpPr>
          <p:spPr>
            <a:xfrm>
              <a:off x="1855782" y="953336"/>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3" y="9443"/>
                  </a:lnTo>
                  <a:lnTo>
                    <a:pt x="19242" y="13443"/>
                  </a:lnTo>
                  <a:lnTo>
                    <a:pt x="17573" y="16788"/>
                  </a:lnTo>
                  <a:lnTo>
                    <a:pt x="15571" y="19349"/>
                  </a:lnTo>
                  <a:lnTo>
                    <a:pt x="13299"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64" name="object 110"/>
            <p:cNvSpPr/>
            <p:nvPr/>
          </p:nvSpPr>
          <p:spPr>
            <a:xfrm>
              <a:off x="2468518" y="813767"/>
              <a:ext cx="612661" cy="160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8" y="12158"/>
                  </a:lnTo>
                  <a:lnTo>
                    <a:pt x="2358" y="8159"/>
                  </a:lnTo>
                  <a:lnTo>
                    <a:pt x="4027" y="4815"/>
                  </a:lnTo>
                  <a:lnTo>
                    <a:pt x="6030" y="2253"/>
                  </a:lnTo>
                  <a:lnTo>
                    <a:pt x="8301" y="605"/>
                  </a:lnTo>
                  <a:lnTo>
                    <a:pt x="10776" y="0"/>
                  </a:lnTo>
                  <a:lnTo>
                    <a:pt x="13254" y="527"/>
                  </a:lnTo>
                  <a:lnTo>
                    <a:pt x="15529" y="2103"/>
                  </a:lnTo>
                  <a:lnTo>
                    <a:pt x="17537" y="4603"/>
                  </a:lnTo>
                  <a:lnTo>
                    <a:pt x="19213" y="7896"/>
                  </a:lnTo>
                  <a:lnTo>
                    <a:pt x="20492" y="11856"/>
                  </a:lnTo>
                  <a:lnTo>
                    <a:pt x="21309" y="16354"/>
                  </a:lnTo>
                  <a:lnTo>
                    <a:pt x="21600" y="21262"/>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65" name="object 111"/>
            <p:cNvSpPr/>
            <p:nvPr/>
          </p:nvSpPr>
          <p:spPr>
            <a:xfrm>
              <a:off x="3081092" y="948417"/>
              <a:ext cx="612660"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512" y="9445"/>
                  </a:lnTo>
                  <a:lnTo>
                    <a:pt x="19241" y="13446"/>
                  </a:lnTo>
                  <a:lnTo>
                    <a:pt x="17572" y="16791"/>
                  </a:lnTo>
                  <a:lnTo>
                    <a:pt x="15570" y="19352"/>
                  </a:lnTo>
                  <a:lnTo>
                    <a:pt x="13298" y="20998"/>
                  </a:lnTo>
                  <a:lnTo>
                    <a:pt x="10822" y="21600"/>
                  </a:lnTo>
                  <a:lnTo>
                    <a:pt x="8345" y="21075"/>
                  </a:lnTo>
                  <a:lnTo>
                    <a:pt x="6071" y="19499"/>
                  </a:lnTo>
                  <a:lnTo>
                    <a:pt x="4063" y="17000"/>
                  </a:lnTo>
                  <a:lnTo>
                    <a:pt x="2387" y="13706"/>
                  </a:lnTo>
                  <a:lnTo>
                    <a:pt x="1107" y="9745"/>
                  </a:lnTo>
                  <a:lnTo>
                    <a:pt x="290" y="5244"/>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66" name="object 112"/>
            <p:cNvSpPr/>
            <p:nvPr/>
          </p:nvSpPr>
          <p:spPr>
            <a:xfrm>
              <a:off x="3693827" y="808846"/>
              <a:ext cx="612661" cy="16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7" y="12156"/>
                  </a:lnTo>
                  <a:lnTo>
                    <a:pt x="2358" y="8156"/>
                  </a:lnTo>
                  <a:lnTo>
                    <a:pt x="4027" y="4811"/>
                  </a:lnTo>
                  <a:lnTo>
                    <a:pt x="6029" y="2250"/>
                  </a:lnTo>
                  <a:lnTo>
                    <a:pt x="8301" y="603"/>
                  </a:lnTo>
                  <a:lnTo>
                    <a:pt x="10776" y="0"/>
                  </a:lnTo>
                  <a:lnTo>
                    <a:pt x="13253" y="526"/>
                  </a:lnTo>
                  <a:lnTo>
                    <a:pt x="15529" y="2103"/>
                  </a:lnTo>
                  <a:lnTo>
                    <a:pt x="17537" y="4602"/>
                  </a:lnTo>
                  <a:lnTo>
                    <a:pt x="19213" y="7896"/>
                  </a:lnTo>
                  <a:lnTo>
                    <a:pt x="20492" y="11856"/>
                  </a:lnTo>
                  <a:lnTo>
                    <a:pt x="21309" y="16356"/>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4267" name="object 113" descr="object 113"/>
            <p:cNvPicPr>
              <a:picLocks noChangeAspect="1"/>
            </p:cNvPicPr>
            <p:nvPr/>
          </p:nvPicPr>
          <p:blipFill>
            <a:blip r:embed="rId7">
              <a:extLst/>
            </a:blip>
            <a:stretch>
              <a:fillRect/>
            </a:stretch>
          </p:blipFill>
          <p:spPr>
            <a:xfrm>
              <a:off x="1148239" y="914508"/>
              <a:ext cx="184823" cy="202669"/>
            </a:xfrm>
            <a:prstGeom prst="rect">
              <a:avLst/>
            </a:prstGeom>
            <a:ln w="12700" cap="flat">
              <a:noFill/>
              <a:miter lim="400000"/>
            </a:ln>
            <a:effectLst/>
          </p:spPr>
        </p:pic>
        <p:sp>
          <p:nvSpPr>
            <p:cNvPr id="4268" name="object 114"/>
            <p:cNvSpPr/>
            <p:nvPr/>
          </p:nvSpPr>
          <p:spPr>
            <a:xfrm>
              <a:off x="1312183" y="617487"/>
              <a:ext cx="142796"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43" y="18042"/>
                  </a:lnTo>
                  <a:lnTo>
                    <a:pt x="1395" y="13495"/>
                  </a:lnTo>
                  <a:lnTo>
                    <a:pt x="3052" y="8687"/>
                  </a:lnTo>
                  <a:lnTo>
                    <a:pt x="5214" y="4349"/>
                  </a:lnTo>
                  <a:lnTo>
                    <a:pt x="7779" y="1210"/>
                  </a:lnTo>
                  <a:lnTo>
                    <a:pt x="10644" y="0"/>
                  </a:lnTo>
                  <a:lnTo>
                    <a:pt x="13521" y="1204"/>
                  </a:lnTo>
                  <a:lnTo>
                    <a:pt x="16117" y="4337"/>
                  </a:lnTo>
                  <a:lnTo>
                    <a:pt x="18328" y="8670"/>
                  </a:lnTo>
                  <a:lnTo>
                    <a:pt x="20048" y="13473"/>
                  </a:lnTo>
                  <a:lnTo>
                    <a:pt x="21174" y="18017"/>
                  </a:lnTo>
                  <a:lnTo>
                    <a:pt x="21600" y="2157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69" name="object 115"/>
            <p:cNvSpPr/>
            <p:nvPr/>
          </p:nvSpPr>
          <p:spPr>
            <a:xfrm>
              <a:off x="1454842" y="934805"/>
              <a:ext cx="142840"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2" y="2869"/>
                  </a:lnTo>
                  <a:lnTo>
                    <a:pt x="20574" y="6605"/>
                  </a:lnTo>
                  <a:lnTo>
                    <a:pt x="19330" y="10730"/>
                  </a:lnTo>
                  <a:lnTo>
                    <a:pt x="17683" y="14769"/>
                  </a:lnTo>
                  <a:lnTo>
                    <a:pt x="15697" y="18245"/>
                  </a:lnTo>
                  <a:lnTo>
                    <a:pt x="10959" y="21600"/>
                  </a:lnTo>
                  <a:lnTo>
                    <a:pt x="8479" y="20685"/>
                  </a:lnTo>
                  <a:lnTo>
                    <a:pt x="4168" y="14782"/>
                  </a:lnTo>
                  <a:lnTo>
                    <a:pt x="2471" y="10746"/>
                  </a:lnTo>
                  <a:lnTo>
                    <a:pt x="1166" y="6624"/>
                  </a:lnTo>
                  <a:lnTo>
                    <a:pt x="320" y="2890"/>
                  </a:lnTo>
                  <a:lnTo>
                    <a:pt x="0" y="2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0" name="object 116"/>
            <p:cNvSpPr/>
            <p:nvPr/>
          </p:nvSpPr>
          <p:spPr>
            <a:xfrm>
              <a:off x="1597805" y="448047"/>
              <a:ext cx="142882" cy="508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1" name="object 117"/>
            <p:cNvSpPr/>
            <p:nvPr/>
          </p:nvSpPr>
          <p:spPr>
            <a:xfrm>
              <a:off x="1740465" y="934066"/>
              <a:ext cx="142839" cy="510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6" y="10549"/>
                  </a:lnTo>
                  <a:lnTo>
                    <a:pt x="17883" y="13825"/>
                  </a:lnTo>
                  <a:lnTo>
                    <a:pt x="16389" y="16831"/>
                  </a:lnTo>
                  <a:lnTo>
                    <a:pt x="14717" y="19304"/>
                  </a:lnTo>
                  <a:lnTo>
                    <a:pt x="10952" y="21600"/>
                  </a:lnTo>
                  <a:lnTo>
                    <a:pt x="9013" y="20984"/>
                  </a:lnTo>
                  <a:lnTo>
                    <a:pt x="5487" y="16839"/>
                  </a:lnTo>
                  <a:lnTo>
                    <a:pt x="3964" y="13836"/>
                  </a:lnTo>
                  <a:lnTo>
                    <a:pt x="2642" y="10562"/>
                  </a:lnTo>
                  <a:lnTo>
                    <a:pt x="1554" y="7281"/>
                  </a:lnTo>
                  <a:lnTo>
                    <a:pt x="730" y="4254"/>
                  </a:lnTo>
                  <a:lnTo>
                    <a:pt x="201" y="1746"/>
                  </a:lnTo>
                  <a:lnTo>
                    <a:pt x="0" y="18"/>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2" name="object 118"/>
            <p:cNvSpPr/>
            <p:nvPr/>
          </p:nvSpPr>
          <p:spPr>
            <a:xfrm>
              <a:off x="1883466" y="180571"/>
              <a:ext cx="142839" cy="774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90" y="19407"/>
                  </a:lnTo>
                  <a:lnTo>
                    <a:pt x="669" y="17668"/>
                  </a:lnTo>
                  <a:lnTo>
                    <a:pt x="1190" y="15631"/>
                  </a:lnTo>
                  <a:lnTo>
                    <a:pt x="1843" y="13394"/>
                  </a:lnTo>
                  <a:lnTo>
                    <a:pt x="2619" y="11053"/>
                  </a:lnTo>
                  <a:lnTo>
                    <a:pt x="3508" y="8708"/>
                  </a:lnTo>
                  <a:lnTo>
                    <a:pt x="4499" y="6455"/>
                  </a:lnTo>
                  <a:lnTo>
                    <a:pt x="5583" y="4392"/>
                  </a:lnTo>
                  <a:lnTo>
                    <a:pt x="6750" y="2618"/>
                  </a:lnTo>
                  <a:lnTo>
                    <a:pt x="7989" y="1229"/>
                  </a:lnTo>
                  <a:lnTo>
                    <a:pt x="10647" y="0"/>
                  </a:lnTo>
                  <a:lnTo>
                    <a:pt x="12001" y="323"/>
                  </a:lnTo>
                  <a:lnTo>
                    <a:pt x="14555" y="2614"/>
                  </a:lnTo>
                  <a:lnTo>
                    <a:pt x="15736" y="4387"/>
                  </a:lnTo>
                  <a:lnTo>
                    <a:pt x="16839" y="6449"/>
                  </a:lnTo>
                  <a:lnTo>
                    <a:pt x="17853"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3" name="object 119"/>
            <p:cNvSpPr/>
            <p:nvPr/>
          </p:nvSpPr>
          <p:spPr>
            <a:xfrm>
              <a:off x="2026085" y="933369"/>
              <a:ext cx="142881"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4" name="object 120"/>
            <p:cNvSpPr/>
            <p:nvPr/>
          </p:nvSpPr>
          <p:spPr>
            <a:xfrm>
              <a:off x="2169090" y="37924"/>
              <a:ext cx="154679"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3" y="9900"/>
                  </a:lnTo>
                  <a:lnTo>
                    <a:pt x="404" y="9288"/>
                  </a:lnTo>
                  <a:lnTo>
                    <a:pt x="726" y="8554"/>
                  </a:lnTo>
                  <a:lnTo>
                    <a:pt x="1133" y="7726"/>
                  </a:lnTo>
                  <a:lnTo>
                    <a:pt x="1620" y="6830"/>
                  </a:lnTo>
                  <a:lnTo>
                    <a:pt x="2183" y="5893"/>
                  </a:lnTo>
                  <a:lnTo>
                    <a:pt x="2816" y="4941"/>
                  </a:lnTo>
                  <a:lnTo>
                    <a:pt x="3515" y="4001"/>
                  </a:lnTo>
                  <a:lnTo>
                    <a:pt x="4275" y="3100"/>
                  </a:lnTo>
                  <a:lnTo>
                    <a:pt x="5091" y="2264"/>
                  </a:lnTo>
                  <a:lnTo>
                    <a:pt x="5957" y="1520"/>
                  </a:lnTo>
                  <a:lnTo>
                    <a:pt x="6869" y="895"/>
                  </a:lnTo>
                  <a:lnTo>
                    <a:pt x="8812" y="109"/>
                  </a:lnTo>
                  <a:lnTo>
                    <a:pt x="9832" y="0"/>
                  </a:lnTo>
                  <a:lnTo>
                    <a:pt x="10367" y="63"/>
                  </a:lnTo>
                  <a:lnTo>
                    <a:pt x="11981" y="941"/>
                  </a:lnTo>
                  <a:lnTo>
                    <a:pt x="13054" y="2021"/>
                  </a:lnTo>
                  <a:lnTo>
                    <a:pt x="13585" y="2684"/>
                  </a:lnTo>
                  <a:lnTo>
                    <a:pt x="14111" y="3420"/>
                  </a:lnTo>
                  <a:lnTo>
                    <a:pt x="14630" y="4220"/>
                  </a:lnTo>
                  <a:lnTo>
                    <a:pt x="15141" y="5075"/>
                  </a:lnTo>
                  <a:lnTo>
                    <a:pt x="15643" y="5978"/>
                  </a:lnTo>
                  <a:lnTo>
                    <a:pt x="16134" y="6920"/>
                  </a:lnTo>
                  <a:lnTo>
                    <a:pt x="16613" y="7894"/>
                  </a:lnTo>
                  <a:lnTo>
                    <a:pt x="17078" y="8891"/>
                  </a:lnTo>
                  <a:lnTo>
                    <a:pt x="17529" y="9904"/>
                  </a:lnTo>
                  <a:lnTo>
                    <a:pt x="17963" y="10924"/>
                  </a:lnTo>
                  <a:lnTo>
                    <a:pt x="18380" y="11943"/>
                  </a:lnTo>
                  <a:lnTo>
                    <a:pt x="18777" y="12953"/>
                  </a:lnTo>
                  <a:lnTo>
                    <a:pt x="19155" y="13947"/>
                  </a:lnTo>
                  <a:lnTo>
                    <a:pt x="19510" y="14915"/>
                  </a:lnTo>
                  <a:lnTo>
                    <a:pt x="19843" y="15850"/>
                  </a:lnTo>
                  <a:lnTo>
                    <a:pt x="20151" y="16744"/>
                  </a:lnTo>
                  <a:lnTo>
                    <a:pt x="20434" y="17588"/>
                  </a:lnTo>
                  <a:lnTo>
                    <a:pt x="20689" y="18375"/>
                  </a:lnTo>
                  <a:lnTo>
                    <a:pt x="20916" y="19097"/>
                  </a:lnTo>
                  <a:lnTo>
                    <a:pt x="21112" y="19745"/>
                  </a:lnTo>
                  <a:lnTo>
                    <a:pt x="21278" y="20312"/>
                  </a:lnTo>
                  <a:lnTo>
                    <a:pt x="21510" y="21168"/>
                  </a:lnTo>
                  <a:lnTo>
                    <a:pt x="21573" y="21441"/>
                  </a:lnTo>
                  <a:lnTo>
                    <a:pt x="21600" y="2160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5" name="object 121"/>
            <p:cNvSpPr/>
            <p:nvPr/>
          </p:nvSpPr>
          <p:spPr>
            <a:xfrm>
              <a:off x="26548" y="916969"/>
              <a:ext cx="142838" cy="72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14493"/>
                  </a:lnTo>
                  <a:lnTo>
                    <a:pt x="18548" y="20508"/>
                  </a:lnTo>
                  <a:lnTo>
                    <a:pt x="15146" y="21554"/>
                  </a:lnTo>
                  <a:lnTo>
                    <a:pt x="10952" y="21141"/>
                  </a:lnTo>
                  <a:lnTo>
                    <a:pt x="6740" y="21600"/>
                  </a:lnTo>
                  <a:lnTo>
                    <a:pt x="3274" y="20593"/>
                  </a:lnTo>
                  <a:lnTo>
                    <a:pt x="908" y="14603"/>
                  </a:lnTo>
                  <a:lnTo>
                    <a:pt x="0" y="11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6" name="object 122"/>
            <p:cNvSpPr/>
            <p:nvPr/>
          </p:nvSpPr>
          <p:spPr>
            <a:xfrm>
              <a:off x="169512" y="777689"/>
              <a:ext cx="142839"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2" y="6338"/>
                  </a:lnTo>
                  <a:lnTo>
                    <a:pt x="6453" y="1707"/>
                  </a:lnTo>
                  <a:lnTo>
                    <a:pt x="10647" y="0"/>
                  </a:lnTo>
                  <a:lnTo>
                    <a:pt x="14860" y="1688"/>
                  </a:lnTo>
                  <a:lnTo>
                    <a:pt x="18326" y="6304"/>
                  </a:lnTo>
                  <a:lnTo>
                    <a:pt x="20691" y="13156"/>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7" name="object 123"/>
            <p:cNvSpPr/>
            <p:nvPr/>
          </p:nvSpPr>
          <p:spPr>
            <a:xfrm>
              <a:off x="312210" y="916272"/>
              <a:ext cx="142839" cy="16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8"/>
                  </a:lnTo>
                  <a:lnTo>
                    <a:pt x="18548" y="15261"/>
                  </a:lnTo>
                  <a:lnTo>
                    <a:pt x="15146" y="19893"/>
                  </a:lnTo>
                  <a:lnTo>
                    <a:pt x="10952" y="21600"/>
                  </a:lnTo>
                  <a:lnTo>
                    <a:pt x="6740" y="19915"/>
                  </a:lnTo>
                  <a:lnTo>
                    <a:pt x="3274" y="15298"/>
                  </a:lnTo>
                  <a:lnTo>
                    <a:pt x="908" y="8443"/>
                  </a:lnTo>
                  <a:lnTo>
                    <a:pt x="0" y="4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8" name="object 124"/>
            <p:cNvSpPr/>
            <p:nvPr/>
          </p:nvSpPr>
          <p:spPr>
            <a:xfrm>
              <a:off x="455160" y="776950"/>
              <a:ext cx="142839" cy="160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5" y="13202"/>
                  </a:lnTo>
                  <a:lnTo>
                    <a:pt x="3047" y="6339"/>
                  </a:lnTo>
                  <a:lnTo>
                    <a:pt x="6445" y="1707"/>
                  </a:lnTo>
                  <a:lnTo>
                    <a:pt x="10641" y="0"/>
                  </a:lnTo>
                  <a:lnTo>
                    <a:pt x="14855" y="1689"/>
                  </a:lnTo>
                  <a:lnTo>
                    <a:pt x="18321" y="6305"/>
                  </a:lnTo>
                  <a:lnTo>
                    <a:pt x="20686" y="13154"/>
                  </a:lnTo>
                  <a:lnTo>
                    <a:pt x="21600" y="2154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79" name="object 125"/>
            <p:cNvSpPr/>
            <p:nvPr/>
          </p:nvSpPr>
          <p:spPr>
            <a:xfrm>
              <a:off x="597825" y="915532"/>
              <a:ext cx="142796"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3" y="8399"/>
                  </a:lnTo>
                  <a:lnTo>
                    <a:pt x="18548" y="15262"/>
                  </a:lnTo>
                  <a:lnTo>
                    <a:pt x="15147" y="19893"/>
                  </a:lnTo>
                  <a:lnTo>
                    <a:pt x="10956" y="21600"/>
                  </a:lnTo>
                  <a:lnTo>
                    <a:pt x="6739" y="19916"/>
                  </a:lnTo>
                  <a:lnTo>
                    <a:pt x="3272" y="15300"/>
                  </a:lnTo>
                  <a:lnTo>
                    <a:pt x="908" y="8447"/>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80" name="object 126"/>
            <p:cNvSpPr/>
            <p:nvPr/>
          </p:nvSpPr>
          <p:spPr>
            <a:xfrm>
              <a:off x="740784" y="776299"/>
              <a:ext cx="142839"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81" name="object 127"/>
            <p:cNvSpPr/>
            <p:nvPr/>
          </p:nvSpPr>
          <p:spPr>
            <a:xfrm>
              <a:off x="883444" y="914836"/>
              <a:ext cx="142839"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5" y="8399"/>
                  </a:lnTo>
                  <a:lnTo>
                    <a:pt x="18553" y="15263"/>
                  </a:lnTo>
                  <a:lnTo>
                    <a:pt x="15154" y="19895"/>
                  </a:lnTo>
                  <a:lnTo>
                    <a:pt x="10959" y="21600"/>
                  </a:lnTo>
                  <a:lnTo>
                    <a:pt x="6743" y="19915"/>
                  </a:lnTo>
                  <a:lnTo>
                    <a:pt x="3275" y="15298"/>
                  </a:lnTo>
                  <a:lnTo>
                    <a:pt x="909" y="8443"/>
                  </a:lnTo>
                  <a:lnTo>
                    <a:pt x="0" y="4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82" name="object 128"/>
            <p:cNvSpPr/>
            <p:nvPr/>
          </p:nvSpPr>
          <p:spPr>
            <a:xfrm>
              <a:off x="1026407" y="775560"/>
              <a:ext cx="142881"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pc="0" sz="2000"/>
              </a:pPr>
            </a:p>
          </p:txBody>
        </p:sp>
        <p:pic>
          <p:nvPicPr>
            <p:cNvPr id="4283" name="object 129" descr="object 129"/>
            <p:cNvPicPr>
              <a:picLocks noChangeAspect="1"/>
            </p:cNvPicPr>
            <p:nvPr/>
          </p:nvPicPr>
          <p:blipFill>
            <a:blip r:embed="rId8">
              <a:extLst/>
            </a:blip>
            <a:stretch>
              <a:fillRect/>
            </a:stretch>
          </p:blipFill>
          <p:spPr>
            <a:xfrm>
              <a:off x="1897202" y="917871"/>
              <a:ext cx="281769" cy="202626"/>
            </a:xfrm>
            <a:prstGeom prst="rect">
              <a:avLst/>
            </a:prstGeom>
            <a:ln w="12700" cap="flat">
              <a:noFill/>
              <a:miter lim="400000"/>
            </a:ln>
            <a:effectLst/>
          </p:spPr>
        </p:pic>
        <p:sp>
          <p:nvSpPr>
            <p:cNvPr id="4284" name="object 130"/>
            <p:cNvSpPr/>
            <p:nvPr/>
          </p:nvSpPr>
          <p:spPr>
            <a:xfrm>
              <a:off x="2158142" y="620808"/>
              <a:ext cx="239786" cy="339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1" y="18629"/>
                  </a:lnTo>
                  <a:lnTo>
                    <a:pt x="1031" y="14854"/>
                  </a:lnTo>
                  <a:lnTo>
                    <a:pt x="2277" y="10734"/>
                  </a:lnTo>
                  <a:lnTo>
                    <a:pt x="3925" y="6730"/>
                  </a:lnTo>
                  <a:lnTo>
                    <a:pt x="5912" y="3300"/>
                  </a:lnTo>
                  <a:lnTo>
                    <a:pt x="10643" y="0"/>
                  </a:lnTo>
                  <a:lnTo>
                    <a:pt x="13123" y="898"/>
                  </a:lnTo>
                  <a:lnTo>
                    <a:pt x="17432" y="6715"/>
                  </a:lnTo>
                  <a:lnTo>
                    <a:pt x="19129" y="10716"/>
                  </a:lnTo>
                  <a:lnTo>
                    <a:pt x="20433" y="14832"/>
                  </a:lnTo>
                  <a:lnTo>
                    <a:pt x="21279" y="18606"/>
                  </a:lnTo>
                  <a:lnTo>
                    <a:pt x="21600" y="21576"/>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85" name="object 131"/>
            <p:cNvSpPr/>
            <p:nvPr/>
          </p:nvSpPr>
          <p:spPr>
            <a:xfrm>
              <a:off x="2397633" y="938168"/>
              <a:ext cx="239785" cy="360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2868"/>
                  </a:lnTo>
                  <a:lnTo>
                    <a:pt x="20573" y="6603"/>
                  </a:lnTo>
                  <a:lnTo>
                    <a:pt x="19328" y="10729"/>
                  </a:lnTo>
                  <a:lnTo>
                    <a:pt x="17681" y="14767"/>
                  </a:lnTo>
                  <a:lnTo>
                    <a:pt x="15695" y="18243"/>
                  </a:lnTo>
                  <a:lnTo>
                    <a:pt x="13434" y="20680"/>
                  </a:lnTo>
                  <a:lnTo>
                    <a:pt x="10961" y="21600"/>
                  </a:lnTo>
                  <a:lnTo>
                    <a:pt x="8480" y="20684"/>
                  </a:lnTo>
                  <a:lnTo>
                    <a:pt x="6195" y="18252"/>
                  </a:lnTo>
                  <a:lnTo>
                    <a:pt x="4171" y="14781"/>
                  </a:lnTo>
                  <a:lnTo>
                    <a:pt x="2474" y="10746"/>
                  </a:lnTo>
                  <a:lnTo>
                    <a:pt x="1169" y="6623"/>
                  </a:lnTo>
                  <a:lnTo>
                    <a:pt x="323" y="2890"/>
                  </a:lnTo>
                  <a:lnTo>
                    <a:pt x="0" y="2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86" name="object 132"/>
            <p:cNvSpPr/>
            <p:nvPr/>
          </p:nvSpPr>
          <p:spPr>
            <a:xfrm>
              <a:off x="2637619" y="451411"/>
              <a:ext cx="239869" cy="50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20" y="17356"/>
                  </a:lnTo>
                  <a:lnTo>
                    <a:pt x="1395" y="14327"/>
                  </a:lnTo>
                  <a:lnTo>
                    <a:pt x="2438" y="11045"/>
                  </a:lnTo>
                  <a:lnTo>
                    <a:pt x="3720" y="7770"/>
                  </a:lnTo>
                  <a:lnTo>
                    <a:pt x="5211" y="4765"/>
                  </a:lnTo>
                  <a:lnTo>
                    <a:pt x="6880" y="2294"/>
                  </a:lnTo>
                  <a:lnTo>
                    <a:pt x="10636" y="0"/>
                  </a:lnTo>
                  <a:lnTo>
                    <a:pt x="12580" y="615"/>
                  </a:lnTo>
                  <a:lnTo>
                    <a:pt x="16108" y="4757"/>
                  </a:lnTo>
                  <a:lnTo>
                    <a:pt x="17631" y="7760"/>
                  </a:lnTo>
                  <a:lnTo>
                    <a:pt x="18951" y="11033"/>
                  </a:lnTo>
                  <a:lnTo>
                    <a:pt x="20039" y="14314"/>
                  </a:lnTo>
                  <a:lnTo>
                    <a:pt x="20864" y="17342"/>
                  </a:lnTo>
                  <a:lnTo>
                    <a:pt x="21394" y="19853"/>
                  </a:lnTo>
                  <a:lnTo>
                    <a:pt x="21600" y="21586"/>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87" name="object 133"/>
            <p:cNvSpPr/>
            <p:nvPr/>
          </p:nvSpPr>
          <p:spPr>
            <a:xfrm>
              <a:off x="2877110" y="937427"/>
              <a:ext cx="239785" cy="510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8" y="13836"/>
                  </a:lnTo>
                  <a:lnTo>
                    <a:pt x="2647" y="10562"/>
                  </a:lnTo>
                  <a:lnTo>
                    <a:pt x="1558" y="7280"/>
                  </a:lnTo>
                  <a:lnTo>
                    <a:pt x="733" y="4254"/>
                  </a:lnTo>
                  <a:lnTo>
                    <a:pt x="204" y="1745"/>
                  </a:lnTo>
                  <a:lnTo>
                    <a:pt x="0" y="18"/>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88" name="object 134"/>
            <p:cNvSpPr/>
            <p:nvPr/>
          </p:nvSpPr>
          <p:spPr>
            <a:xfrm>
              <a:off x="3117183" y="183934"/>
              <a:ext cx="239743" cy="77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89" name="object 135"/>
            <p:cNvSpPr/>
            <p:nvPr/>
          </p:nvSpPr>
          <p:spPr>
            <a:xfrm>
              <a:off x="3356540" y="936731"/>
              <a:ext cx="239868" cy="816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351" y="1934"/>
                  </a:lnTo>
                  <a:lnTo>
                    <a:pt x="21024" y="3480"/>
                  </a:lnTo>
                  <a:lnTo>
                    <a:pt x="20572" y="5307"/>
                  </a:lnTo>
                  <a:lnTo>
                    <a:pt x="20004" y="7334"/>
                  </a:lnTo>
                  <a:lnTo>
                    <a:pt x="19327" y="9484"/>
                  </a:lnTo>
                  <a:lnTo>
                    <a:pt x="18549" y="11678"/>
                  </a:lnTo>
                  <a:lnTo>
                    <a:pt x="17679" y="13835"/>
                  </a:lnTo>
                  <a:lnTo>
                    <a:pt x="16725" y="15878"/>
                  </a:lnTo>
                  <a:lnTo>
                    <a:pt x="15694" y="17726"/>
                  </a:lnTo>
                  <a:lnTo>
                    <a:pt x="14594" y="19302"/>
                  </a:lnTo>
                  <a:lnTo>
                    <a:pt x="13434" y="20525"/>
                  </a:lnTo>
                  <a:lnTo>
                    <a:pt x="10964" y="21600"/>
                  </a:lnTo>
                  <a:lnTo>
                    <a:pt x="9704" y="21319"/>
                  </a:lnTo>
                  <a:lnTo>
                    <a:pt x="7314" y="19306"/>
                  </a:lnTo>
                  <a:lnTo>
                    <a:pt x="6200" y="17731"/>
                  </a:lnTo>
                  <a:lnTo>
                    <a:pt x="5152" y="15884"/>
                  </a:lnTo>
                  <a:lnTo>
                    <a:pt x="4177"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0" name="object 136"/>
            <p:cNvSpPr/>
            <p:nvPr/>
          </p:nvSpPr>
          <p:spPr>
            <a:xfrm>
              <a:off x="3596609" y="41284"/>
              <a:ext cx="259641" cy="18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653"/>
                  </a:moveTo>
                  <a:lnTo>
                    <a:pt x="174" y="9900"/>
                  </a:lnTo>
                  <a:lnTo>
                    <a:pt x="406" y="9287"/>
                  </a:lnTo>
                  <a:lnTo>
                    <a:pt x="728" y="8554"/>
                  </a:lnTo>
                  <a:lnTo>
                    <a:pt x="1135" y="7726"/>
                  </a:lnTo>
                  <a:lnTo>
                    <a:pt x="1622" y="6830"/>
                  </a:lnTo>
                  <a:lnTo>
                    <a:pt x="2184" y="5893"/>
                  </a:lnTo>
                  <a:lnTo>
                    <a:pt x="2817" y="4941"/>
                  </a:lnTo>
                  <a:lnTo>
                    <a:pt x="3516" y="4001"/>
                  </a:lnTo>
                  <a:lnTo>
                    <a:pt x="4275" y="3100"/>
                  </a:lnTo>
                  <a:lnTo>
                    <a:pt x="5090" y="2264"/>
                  </a:lnTo>
                  <a:lnTo>
                    <a:pt x="5956" y="1520"/>
                  </a:lnTo>
                  <a:lnTo>
                    <a:pt x="6867" y="895"/>
                  </a:lnTo>
                  <a:lnTo>
                    <a:pt x="8809" y="108"/>
                  </a:lnTo>
                  <a:lnTo>
                    <a:pt x="9829" y="0"/>
                  </a:lnTo>
                  <a:lnTo>
                    <a:pt x="10364" y="63"/>
                  </a:lnTo>
                  <a:lnTo>
                    <a:pt x="11980" y="941"/>
                  </a:lnTo>
                  <a:lnTo>
                    <a:pt x="13054" y="2020"/>
                  </a:lnTo>
                  <a:lnTo>
                    <a:pt x="13585" y="2684"/>
                  </a:lnTo>
                  <a:lnTo>
                    <a:pt x="14111" y="3420"/>
                  </a:lnTo>
                  <a:lnTo>
                    <a:pt x="14631" y="4219"/>
                  </a:lnTo>
                  <a:lnTo>
                    <a:pt x="15142" y="5074"/>
                  </a:lnTo>
                  <a:lnTo>
                    <a:pt x="15644" y="5977"/>
                  </a:lnTo>
                  <a:lnTo>
                    <a:pt x="16135" y="6920"/>
                  </a:lnTo>
                  <a:lnTo>
                    <a:pt x="16614" y="7894"/>
                  </a:lnTo>
                  <a:lnTo>
                    <a:pt x="17079" y="8891"/>
                  </a:lnTo>
                  <a:lnTo>
                    <a:pt x="17529" y="9904"/>
                  </a:lnTo>
                  <a:lnTo>
                    <a:pt x="17964" y="10924"/>
                  </a:lnTo>
                  <a:lnTo>
                    <a:pt x="18380" y="11943"/>
                  </a:lnTo>
                  <a:lnTo>
                    <a:pt x="18778" y="12953"/>
                  </a:lnTo>
                  <a:lnTo>
                    <a:pt x="19155" y="13946"/>
                  </a:lnTo>
                  <a:lnTo>
                    <a:pt x="19511" y="14914"/>
                  </a:lnTo>
                  <a:lnTo>
                    <a:pt x="19843" y="15849"/>
                  </a:lnTo>
                  <a:lnTo>
                    <a:pt x="20151" y="16743"/>
                  </a:lnTo>
                  <a:lnTo>
                    <a:pt x="20434" y="17588"/>
                  </a:lnTo>
                  <a:lnTo>
                    <a:pt x="20689" y="18375"/>
                  </a:lnTo>
                  <a:lnTo>
                    <a:pt x="20915" y="19097"/>
                  </a:lnTo>
                  <a:lnTo>
                    <a:pt x="21112" y="19745"/>
                  </a:lnTo>
                  <a:lnTo>
                    <a:pt x="21278" y="20311"/>
                  </a:lnTo>
                  <a:lnTo>
                    <a:pt x="21509" y="21167"/>
                  </a:lnTo>
                  <a:lnTo>
                    <a:pt x="21573" y="21441"/>
                  </a:lnTo>
                  <a:lnTo>
                    <a:pt x="21600" y="2160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1" name="object 137"/>
            <p:cNvSpPr/>
            <p:nvPr/>
          </p:nvSpPr>
          <p:spPr>
            <a:xfrm>
              <a:off x="0" y="920328"/>
              <a:ext cx="239785" cy="72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0" y="14501"/>
                  </a:lnTo>
                  <a:lnTo>
                    <a:pt x="18545" y="20518"/>
                  </a:lnTo>
                  <a:lnTo>
                    <a:pt x="15146" y="21561"/>
                  </a:lnTo>
                  <a:lnTo>
                    <a:pt x="10957" y="21141"/>
                  </a:lnTo>
                  <a:lnTo>
                    <a:pt x="6741" y="21600"/>
                  </a:lnTo>
                  <a:lnTo>
                    <a:pt x="3274" y="20593"/>
                  </a:lnTo>
                  <a:lnTo>
                    <a:pt x="910" y="14604"/>
                  </a:lnTo>
                  <a:lnTo>
                    <a:pt x="0" y="11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2" name="object 138"/>
            <p:cNvSpPr/>
            <p:nvPr/>
          </p:nvSpPr>
          <p:spPr>
            <a:xfrm>
              <a:off x="239984" y="781051"/>
              <a:ext cx="239785" cy="160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9" y="13201"/>
                  </a:lnTo>
                  <a:lnTo>
                    <a:pt x="3054" y="6337"/>
                  </a:lnTo>
                  <a:lnTo>
                    <a:pt x="6452" y="1705"/>
                  </a:lnTo>
                  <a:lnTo>
                    <a:pt x="10643" y="0"/>
                  </a:lnTo>
                  <a:lnTo>
                    <a:pt x="14858" y="1685"/>
                  </a:lnTo>
                  <a:lnTo>
                    <a:pt x="18324" y="6302"/>
                  </a:lnTo>
                  <a:lnTo>
                    <a:pt x="20688" y="13157"/>
                  </a:lnTo>
                  <a:lnTo>
                    <a:pt x="21600" y="2155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3" name="object 139"/>
            <p:cNvSpPr/>
            <p:nvPr/>
          </p:nvSpPr>
          <p:spPr>
            <a:xfrm>
              <a:off x="479475" y="919593"/>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2" y="8399"/>
                  </a:lnTo>
                  <a:lnTo>
                    <a:pt x="18548" y="15262"/>
                  </a:lnTo>
                  <a:lnTo>
                    <a:pt x="15150" y="19893"/>
                  </a:lnTo>
                  <a:lnTo>
                    <a:pt x="10961" y="21600"/>
                  </a:lnTo>
                  <a:lnTo>
                    <a:pt x="6745" y="19912"/>
                  </a:lnTo>
                  <a:lnTo>
                    <a:pt x="3278" y="15295"/>
                  </a:lnTo>
                  <a:lnTo>
                    <a:pt x="912"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4" name="object 140"/>
            <p:cNvSpPr/>
            <p:nvPr/>
          </p:nvSpPr>
          <p:spPr>
            <a:xfrm>
              <a:off x="719511" y="780313"/>
              <a:ext cx="239785" cy="160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6" y="13202"/>
                  </a:lnTo>
                  <a:lnTo>
                    <a:pt x="3049" y="6339"/>
                  </a:lnTo>
                  <a:lnTo>
                    <a:pt x="6447" y="1707"/>
                  </a:lnTo>
                  <a:lnTo>
                    <a:pt x="10639" y="0"/>
                  </a:lnTo>
                  <a:lnTo>
                    <a:pt x="14856" y="1686"/>
                  </a:lnTo>
                  <a:lnTo>
                    <a:pt x="18322" y="6301"/>
                  </a:lnTo>
                  <a:lnTo>
                    <a:pt x="20687" y="13151"/>
                  </a:lnTo>
                  <a:lnTo>
                    <a:pt x="21600" y="2154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5" name="object 141"/>
            <p:cNvSpPr/>
            <p:nvPr/>
          </p:nvSpPr>
          <p:spPr>
            <a:xfrm>
              <a:off x="958951" y="918895"/>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0" y="8399"/>
                  </a:lnTo>
                  <a:lnTo>
                    <a:pt x="18545" y="15262"/>
                  </a:lnTo>
                  <a:lnTo>
                    <a:pt x="15146" y="19893"/>
                  </a:lnTo>
                  <a:lnTo>
                    <a:pt x="10957" y="21600"/>
                  </a:lnTo>
                  <a:lnTo>
                    <a:pt x="6741" y="19912"/>
                  </a:lnTo>
                  <a:lnTo>
                    <a:pt x="3274" y="15295"/>
                  </a:lnTo>
                  <a:lnTo>
                    <a:pt x="910"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6" name="object 142"/>
            <p:cNvSpPr/>
            <p:nvPr/>
          </p:nvSpPr>
          <p:spPr>
            <a:xfrm>
              <a:off x="1198949" y="779616"/>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90" y="13201"/>
                  </a:lnTo>
                  <a:lnTo>
                    <a:pt x="3055" y="6338"/>
                  </a:lnTo>
                  <a:lnTo>
                    <a:pt x="6454" y="1707"/>
                  </a:lnTo>
                  <a:lnTo>
                    <a:pt x="10643" y="0"/>
                  </a:lnTo>
                  <a:lnTo>
                    <a:pt x="14859" y="1684"/>
                  </a:lnTo>
                  <a:lnTo>
                    <a:pt x="18326" y="6300"/>
                  </a:lnTo>
                  <a:lnTo>
                    <a:pt x="20690" y="13153"/>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7" name="object 143"/>
            <p:cNvSpPr/>
            <p:nvPr/>
          </p:nvSpPr>
          <p:spPr>
            <a:xfrm>
              <a:off x="1438427" y="918157"/>
              <a:ext cx="239785" cy="160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814" y="8400"/>
                  </a:lnTo>
                  <a:lnTo>
                    <a:pt x="18551" y="15264"/>
                  </a:lnTo>
                  <a:lnTo>
                    <a:pt x="15153" y="19896"/>
                  </a:lnTo>
                  <a:lnTo>
                    <a:pt x="10961" y="21600"/>
                  </a:lnTo>
                  <a:lnTo>
                    <a:pt x="6745" y="19912"/>
                  </a:lnTo>
                  <a:lnTo>
                    <a:pt x="3278" y="15295"/>
                  </a:lnTo>
                  <a:lnTo>
                    <a:pt x="912"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8" name="object 144"/>
            <p:cNvSpPr/>
            <p:nvPr/>
          </p:nvSpPr>
          <p:spPr>
            <a:xfrm>
              <a:off x="1678425" y="778918"/>
              <a:ext cx="239869" cy="1606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87" y="13200"/>
                  </a:lnTo>
                  <a:lnTo>
                    <a:pt x="3051" y="6336"/>
                  </a:lnTo>
                  <a:lnTo>
                    <a:pt x="6448" y="1704"/>
                  </a:lnTo>
                  <a:lnTo>
                    <a:pt x="10636" y="0"/>
                  </a:lnTo>
                  <a:lnTo>
                    <a:pt x="14852" y="1684"/>
                  </a:lnTo>
                  <a:lnTo>
                    <a:pt x="18318" y="6299"/>
                  </a:lnTo>
                  <a:lnTo>
                    <a:pt x="20684" y="13151"/>
                  </a:lnTo>
                  <a:lnTo>
                    <a:pt x="21600" y="2154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299" name="object 145"/>
            <p:cNvSpPr/>
            <p:nvPr/>
          </p:nvSpPr>
          <p:spPr>
            <a:xfrm>
              <a:off x="4309" y="0"/>
              <a:ext cx="481831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sp>
          <p:nvSpPr>
            <p:cNvPr id="4300" name="object 146"/>
            <p:cNvSpPr/>
            <p:nvPr/>
          </p:nvSpPr>
          <p:spPr>
            <a:xfrm>
              <a:off x="4309" y="1939312"/>
              <a:ext cx="481831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pc="0" sz="2000"/>
              </a:pPr>
            </a:p>
          </p:txBody>
        </p:sp>
      </p:grpSp>
      <p:sp>
        <p:nvSpPr>
          <p:cNvPr id="4302" name="object 147"/>
          <p:cNvSpPr txBox="1"/>
          <p:nvPr/>
        </p:nvSpPr>
        <p:spPr>
          <a:xfrm>
            <a:off x="16177231" y="9006083"/>
            <a:ext cx="3417305" cy="456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0">
              <a:lnSpc>
                <a:spcPct val="100000"/>
              </a:lnSpc>
              <a:spcBef>
                <a:spcPts val="100"/>
              </a:spcBef>
              <a:defRPr spc="0" sz="3200">
                <a:solidFill>
                  <a:srgbClr val="231F20"/>
                </a:solidFill>
              </a:defRPr>
            </a:pPr>
            <a:r>
              <a:t>ΔCurrent</a:t>
            </a:r>
            <a:r>
              <a:rPr spc="-22"/>
              <a:t> </a:t>
            </a:r>
            <a:r>
              <a:rPr spc="5"/>
              <a:t>=</a:t>
            </a:r>
            <a:r>
              <a:rPr spc="-17"/>
              <a:t> </a:t>
            </a:r>
            <a:r>
              <a:rPr spc="5"/>
              <a:t>z</a:t>
            </a:r>
            <a:r>
              <a:rPr spc="-22"/>
              <a:t> </a:t>
            </a:r>
            <a:r>
              <a:rPr spc="5"/>
              <a:t>amp</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6" name="Mass spectrometer data acquisition (DDA)"/>
          <p:cNvSpPr txBox="1"/>
          <p:nvPr>
            <p:ph type="title"/>
          </p:nvPr>
        </p:nvSpPr>
        <p:spPr>
          <a:prstGeom prst="rect">
            <a:avLst/>
          </a:prstGeom>
        </p:spPr>
        <p:txBody>
          <a:bodyPr/>
          <a:lstStyle>
            <a:lvl1pPr indent="14178" defTabSz="1020840">
              <a:defRPr sz="7176"/>
            </a:lvl1pPr>
          </a:lstStyle>
          <a:p>
            <a:pPr/>
            <a:r>
              <a:t>Mass spectrometer data acquisition (DDA)</a:t>
            </a:r>
          </a:p>
        </p:txBody>
      </p:sp>
      <p:pic>
        <p:nvPicPr>
          <p:cNvPr id="4307" name="DDA method.pdf" descr="DDA method.pdf"/>
          <p:cNvPicPr>
            <a:picLocks noChangeAspect="1"/>
          </p:cNvPicPr>
          <p:nvPr/>
        </p:nvPicPr>
        <p:blipFill>
          <a:blip r:embed="rId3">
            <a:extLst/>
          </a:blip>
          <a:srcRect l="0" t="45983" r="79511" b="8348"/>
          <a:stretch>
            <a:fillRect/>
          </a:stretch>
        </p:blipFill>
        <p:spPr>
          <a:xfrm>
            <a:off x="4355932" y="2237156"/>
            <a:ext cx="14211925" cy="11152951"/>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11" name="Picture 2" descr="Picture 2"/>
          <p:cNvPicPr>
            <a:picLocks noChangeAspect="1"/>
          </p:cNvPicPr>
          <p:nvPr/>
        </p:nvPicPr>
        <p:blipFill>
          <a:blip r:embed="rId3">
            <a:extLst/>
          </a:blip>
          <a:srcRect l="0" t="0" r="0" b="0"/>
          <a:stretch>
            <a:fillRect/>
          </a:stretch>
        </p:blipFill>
        <p:spPr>
          <a:xfrm>
            <a:off x="201859" y="5575496"/>
            <a:ext cx="23908157" cy="7532953"/>
          </a:xfrm>
          <a:prstGeom prst="rect">
            <a:avLst/>
          </a:prstGeom>
          <a:ln w="12700">
            <a:miter lim="400000"/>
          </a:ln>
        </p:spPr>
      </p:pic>
      <p:sp>
        <p:nvSpPr>
          <p:cNvPr id="4312" name="MS1 Scan"/>
          <p:cNvSpPr txBox="1"/>
          <p:nvPr/>
        </p:nvSpPr>
        <p:spPr>
          <a:xfrm>
            <a:off x="9751082" y="5107671"/>
            <a:ext cx="3319364" cy="9078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defTabSz="821531">
              <a:lnSpc>
                <a:spcPct val="100000"/>
              </a:lnSpc>
              <a:spcBef>
                <a:spcPts val="900"/>
              </a:spcBef>
              <a:defRPr spc="0" sz="5400"/>
            </a:lvl1pPr>
          </a:lstStyle>
          <a:p>
            <a:pPr/>
            <a:r>
              <a:t>MS1 Scan</a:t>
            </a:r>
          </a:p>
        </p:txBody>
      </p:sp>
      <p:sp>
        <p:nvSpPr>
          <p:cNvPr id="4313" name="Mass Spectrometer Data Acquisition- Real Results"/>
          <p:cNvSpPr txBox="1"/>
          <p:nvPr>
            <p:ph type="title"/>
          </p:nvPr>
        </p:nvSpPr>
        <p:spPr>
          <a:prstGeom prst="rect">
            <a:avLst/>
          </a:prstGeom>
        </p:spPr>
        <p:txBody>
          <a:bodyPr/>
          <a:lstStyle>
            <a:lvl1pPr indent="14178" defTabSz="1020840">
              <a:defRPr sz="7176"/>
            </a:lvl1pPr>
          </a:lstStyle>
          <a:p>
            <a:pPr/>
            <a:r>
              <a:t>Mass Spectrometer Data Acquisition- Real Results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21" name="Group"/>
          <p:cNvGrpSpPr/>
          <p:nvPr/>
        </p:nvGrpSpPr>
        <p:grpSpPr>
          <a:xfrm>
            <a:off x="260959" y="2796256"/>
            <a:ext cx="23431348" cy="10617878"/>
            <a:chOff x="0" y="0"/>
            <a:chExt cx="23431345" cy="10617877"/>
          </a:xfrm>
        </p:grpSpPr>
        <p:pic>
          <p:nvPicPr>
            <p:cNvPr id="4317" name="Picture 7" descr="Picture 7"/>
            <p:cNvPicPr>
              <a:picLocks noChangeAspect="1"/>
            </p:cNvPicPr>
            <p:nvPr/>
          </p:nvPicPr>
          <p:blipFill>
            <a:blip r:embed="rId3">
              <a:extLst/>
            </a:blip>
            <a:stretch>
              <a:fillRect/>
            </a:stretch>
          </p:blipFill>
          <p:spPr>
            <a:xfrm>
              <a:off x="358599" y="0"/>
              <a:ext cx="23072747" cy="7269734"/>
            </a:xfrm>
            <a:prstGeom prst="rect">
              <a:avLst/>
            </a:prstGeom>
            <a:ln w="12700" cap="flat">
              <a:noFill/>
              <a:miter lim="400000"/>
            </a:ln>
            <a:effectLst/>
          </p:spPr>
        </p:pic>
        <p:pic>
          <p:nvPicPr>
            <p:cNvPr id="4318" name="Picture 23" descr="Picture 23"/>
            <p:cNvPicPr>
              <a:picLocks noChangeAspect="1"/>
            </p:cNvPicPr>
            <p:nvPr/>
          </p:nvPicPr>
          <p:blipFill>
            <a:blip r:embed="rId4">
              <a:extLst/>
            </a:blip>
            <a:srcRect l="0" t="6545" r="0" b="0"/>
            <a:stretch>
              <a:fillRect/>
            </a:stretch>
          </p:blipFill>
          <p:spPr>
            <a:xfrm>
              <a:off x="1348257" y="7610986"/>
              <a:ext cx="3307510" cy="3006892"/>
            </a:xfrm>
            <a:prstGeom prst="rect">
              <a:avLst/>
            </a:prstGeom>
            <a:ln w="12700" cap="flat">
              <a:noFill/>
              <a:miter lim="400000"/>
            </a:ln>
            <a:effectLst/>
          </p:spPr>
        </p:pic>
        <p:sp>
          <p:nvSpPr>
            <p:cNvPr id="4319" name="TextBox 9"/>
            <p:cNvSpPr/>
            <p:nvPr/>
          </p:nvSpPr>
          <p:spPr>
            <a:xfrm>
              <a:off x="0" y="6996994"/>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R="0" indent="0" defTabSz="821531">
                <a:lnSpc>
                  <a:spcPct val="100000"/>
                </a:lnSpc>
                <a:spcBef>
                  <a:spcPts val="4500"/>
                </a:spcBef>
                <a:defRPr spc="0" sz="3000"/>
              </a:lvl1pPr>
            </a:lstStyle>
            <a:p>
              <a:pPr/>
              <a:r>
                <a:t>“MS2” Scans</a:t>
              </a:r>
            </a:p>
          </p:txBody>
        </p:sp>
        <p:sp>
          <p:nvSpPr>
            <p:cNvPr id="4320" name="TextBox 11"/>
            <p:cNvSpPr/>
            <p:nvPr/>
          </p:nvSpPr>
          <p:spPr>
            <a:xfrm>
              <a:off x="2543839" y="699699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marR="0" indent="0" defTabSz="821531">
                <a:lnSpc>
                  <a:spcPct val="100000"/>
                </a:lnSpc>
                <a:spcBef>
                  <a:spcPts val="4500"/>
                </a:spcBef>
                <a:defRPr spc="0" sz="3000"/>
              </a:lvl1pPr>
            </a:lstStyle>
            <a:p>
              <a:pPr/>
              <a:r>
                <a:t>635.3434</a:t>
              </a:r>
            </a:p>
          </p:txBody>
        </p:sp>
      </p:grpSp>
      <p:sp>
        <p:nvSpPr>
          <p:cNvPr id="4322" name="Mass Spectrometer Data Acquisition- Real Results"/>
          <p:cNvSpPr txBox="1"/>
          <p:nvPr>
            <p:ph type="title"/>
          </p:nvPr>
        </p:nvSpPr>
        <p:spPr>
          <a:prstGeom prst="rect">
            <a:avLst/>
          </a:prstGeom>
        </p:spPr>
        <p:txBody>
          <a:bodyPr/>
          <a:lstStyle>
            <a:lvl1pPr indent="14178" defTabSz="1020840">
              <a:defRPr sz="7176"/>
            </a:lvl1pPr>
          </a:lstStyle>
          <a:p>
            <a:pPr/>
            <a:r>
              <a:t>Mass Spectrometer Data Acquisition- Real Results</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29" name="Group"/>
          <p:cNvGrpSpPr/>
          <p:nvPr/>
        </p:nvGrpSpPr>
        <p:grpSpPr>
          <a:xfrm>
            <a:off x="619559" y="2796256"/>
            <a:ext cx="23072747" cy="10617878"/>
            <a:chOff x="0" y="0"/>
            <a:chExt cx="23072746" cy="10617877"/>
          </a:xfrm>
        </p:grpSpPr>
        <p:pic>
          <p:nvPicPr>
            <p:cNvPr id="4326" name="Picture 7" descr="Picture 7"/>
            <p:cNvPicPr>
              <a:picLocks noChangeAspect="1"/>
            </p:cNvPicPr>
            <p:nvPr/>
          </p:nvPicPr>
          <p:blipFill>
            <a:blip r:embed="rId3">
              <a:extLst/>
            </a:blip>
            <a:srcRect l="0" t="0" r="0" b="0"/>
            <a:stretch>
              <a:fillRect/>
            </a:stretch>
          </p:blipFill>
          <p:spPr>
            <a:xfrm>
              <a:off x="0" y="0"/>
              <a:ext cx="23072747" cy="7269734"/>
            </a:xfrm>
            <a:prstGeom prst="rect">
              <a:avLst/>
            </a:prstGeom>
            <a:ln w="12700" cap="flat">
              <a:noFill/>
              <a:miter lim="400000"/>
            </a:ln>
            <a:effectLst/>
          </p:spPr>
        </p:pic>
        <p:pic>
          <p:nvPicPr>
            <p:cNvPr id="4327" name="Picture 23" descr="Picture 23"/>
            <p:cNvPicPr>
              <a:picLocks noChangeAspect="1"/>
            </p:cNvPicPr>
            <p:nvPr/>
          </p:nvPicPr>
          <p:blipFill>
            <a:blip r:embed="rId4">
              <a:extLst/>
            </a:blip>
            <a:srcRect l="0" t="6545" r="0" b="0"/>
            <a:stretch>
              <a:fillRect/>
            </a:stretch>
          </p:blipFill>
          <p:spPr>
            <a:xfrm>
              <a:off x="989658" y="7610986"/>
              <a:ext cx="3307510" cy="3006892"/>
            </a:xfrm>
            <a:prstGeom prst="rect">
              <a:avLst/>
            </a:prstGeom>
            <a:ln w="12700" cap="flat">
              <a:noFill/>
              <a:miter lim="400000"/>
            </a:ln>
            <a:effectLst/>
          </p:spPr>
        </p:pic>
        <p:pic>
          <p:nvPicPr>
            <p:cNvPr id="4328" name="Picture 24" descr="Picture 24"/>
            <p:cNvPicPr>
              <a:picLocks noChangeAspect="1"/>
            </p:cNvPicPr>
            <p:nvPr/>
          </p:nvPicPr>
          <p:blipFill>
            <a:blip r:embed="rId5">
              <a:extLst/>
            </a:blip>
            <a:srcRect l="0" t="8098" r="12775" b="0"/>
            <a:stretch>
              <a:fillRect/>
            </a:stretch>
          </p:blipFill>
          <p:spPr>
            <a:xfrm>
              <a:off x="2163908" y="7627843"/>
              <a:ext cx="3107457" cy="2963905"/>
            </a:xfrm>
            <a:prstGeom prst="rect">
              <a:avLst/>
            </a:prstGeom>
            <a:ln w="12700" cap="flat">
              <a:noFill/>
              <a:miter lim="400000"/>
            </a:ln>
            <a:effectLst/>
          </p:spPr>
        </p:pic>
      </p:grpSp>
      <p:sp>
        <p:nvSpPr>
          <p:cNvPr id="4330" name="TextBox 9"/>
          <p:cNvSpPr txBox="1"/>
          <p:nvPr/>
        </p:nvSpPr>
        <p:spPr>
          <a:xfrm>
            <a:off x="260960" y="9793251"/>
            <a:ext cx="2306053" cy="5107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R="0" indent="0" defTabSz="821531">
              <a:lnSpc>
                <a:spcPct val="100000"/>
              </a:lnSpc>
              <a:spcBef>
                <a:spcPts val="4500"/>
              </a:spcBef>
              <a:defRPr spc="0" sz="3000"/>
            </a:lvl1pPr>
          </a:lstStyle>
          <a:p>
            <a:pPr/>
            <a:r>
              <a:t>“MS2” Scans</a:t>
            </a:r>
          </a:p>
        </p:txBody>
      </p:sp>
      <p:sp>
        <p:nvSpPr>
          <p:cNvPr id="4331" name="TextBox 11"/>
          <p:cNvSpPr txBox="1"/>
          <p:nvPr/>
        </p:nvSpPr>
        <p:spPr>
          <a:xfrm>
            <a:off x="9079416" y="13680437"/>
            <a:ext cx="972888"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R="0" indent="0" defTabSz="914400">
              <a:lnSpc>
                <a:spcPct val="100000"/>
              </a:lnSpc>
              <a:defRPr spc="0" sz="1800">
                <a:latin typeface="Calibri"/>
                <a:ea typeface="Calibri"/>
                <a:cs typeface="Calibri"/>
                <a:sym typeface="Calibri"/>
              </a:defRPr>
            </a:lvl1pPr>
          </a:lstStyle>
          <a:p>
            <a:pPr/>
            <a:r>
              <a:t>473.8944</a:t>
            </a:r>
          </a:p>
        </p:txBody>
      </p:sp>
      <p:sp>
        <p:nvSpPr>
          <p:cNvPr id="4332" name="TextBox 11"/>
          <p:cNvSpPr txBox="1"/>
          <p:nvPr/>
        </p:nvSpPr>
        <p:spPr>
          <a:xfrm>
            <a:off x="3504860" y="9793251"/>
            <a:ext cx="1693253" cy="5107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R="0" indent="0" defTabSz="821531">
              <a:lnSpc>
                <a:spcPct val="100000"/>
              </a:lnSpc>
              <a:spcBef>
                <a:spcPts val="4500"/>
              </a:spcBef>
              <a:defRPr spc="0" sz="3000"/>
            </a:lvl1pPr>
          </a:lstStyle>
          <a:p>
            <a:pPr/>
            <a:r>
              <a:t>473.8944</a:t>
            </a:r>
          </a:p>
        </p:txBody>
      </p:sp>
      <p:sp>
        <p:nvSpPr>
          <p:cNvPr id="4333" name="Mass Spectrometer Data Acquisition- Real Results"/>
          <p:cNvSpPr txBox="1"/>
          <p:nvPr>
            <p:ph type="title"/>
          </p:nvPr>
        </p:nvSpPr>
        <p:spPr>
          <a:prstGeom prst="rect">
            <a:avLst/>
          </a:prstGeom>
        </p:spPr>
        <p:txBody>
          <a:bodyPr/>
          <a:lstStyle>
            <a:lvl1pPr indent="14178" defTabSz="1020840">
              <a:defRPr sz="7176"/>
            </a:lvl1pPr>
          </a:lstStyle>
          <a:p>
            <a:pPr/>
            <a:r>
              <a:t>Mass Spectrometer Data Acquisition- Real Results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56" name="Group"/>
          <p:cNvGrpSpPr/>
          <p:nvPr/>
        </p:nvGrpSpPr>
        <p:grpSpPr>
          <a:xfrm>
            <a:off x="619559" y="2796256"/>
            <a:ext cx="23072747" cy="10696587"/>
            <a:chOff x="0" y="0"/>
            <a:chExt cx="23072746" cy="10696586"/>
          </a:xfrm>
        </p:grpSpPr>
        <p:pic>
          <p:nvPicPr>
            <p:cNvPr id="4337" name="Picture 7" descr="Picture 7"/>
            <p:cNvPicPr>
              <a:picLocks noChangeAspect="1"/>
            </p:cNvPicPr>
            <p:nvPr/>
          </p:nvPicPr>
          <p:blipFill>
            <a:blip r:embed="rId3">
              <a:extLst/>
            </a:blip>
            <a:stretch>
              <a:fillRect/>
            </a:stretch>
          </p:blipFill>
          <p:spPr>
            <a:xfrm>
              <a:off x="0" y="0"/>
              <a:ext cx="23072747" cy="7269734"/>
            </a:xfrm>
            <a:prstGeom prst="rect">
              <a:avLst/>
            </a:prstGeom>
            <a:ln w="12700" cap="flat">
              <a:noFill/>
              <a:miter lim="400000"/>
            </a:ln>
            <a:effectLst/>
          </p:spPr>
        </p:pic>
        <p:pic>
          <p:nvPicPr>
            <p:cNvPr id="4338" name="Picture 23" descr="Picture 23"/>
            <p:cNvPicPr>
              <a:picLocks noChangeAspect="1"/>
            </p:cNvPicPr>
            <p:nvPr/>
          </p:nvPicPr>
          <p:blipFill>
            <a:blip r:embed="rId4">
              <a:extLst/>
            </a:blip>
            <a:srcRect l="0" t="6545" r="0" b="0"/>
            <a:stretch>
              <a:fillRect/>
            </a:stretch>
          </p:blipFill>
          <p:spPr>
            <a:xfrm>
              <a:off x="989658" y="7610986"/>
              <a:ext cx="3307510" cy="3006892"/>
            </a:xfrm>
            <a:prstGeom prst="rect">
              <a:avLst/>
            </a:prstGeom>
            <a:ln w="12700" cap="flat">
              <a:noFill/>
              <a:miter lim="400000"/>
            </a:ln>
            <a:effectLst/>
          </p:spPr>
        </p:pic>
        <p:pic>
          <p:nvPicPr>
            <p:cNvPr id="4339" name="Picture 24" descr="Picture 24"/>
            <p:cNvPicPr>
              <a:picLocks noChangeAspect="1"/>
            </p:cNvPicPr>
            <p:nvPr/>
          </p:nvPicPr>
          <p:blipFill>
            <a:blip r:embed="rId5">
              <a:extLst/>
            </a:blip>
            <a:srcRect l="0" t="8098" r="12775" b="0"/>
            <a:stretch>
              <a:fillRect/>
            </a:stretch>
          </p:blipFill>
          <p:spPr>
            <a:xfrm>
              <a:off x="2163908" y="7627843"/>
              <a:ext cx="3107457" cy="2963905"/>
            </a:xfrm>
            <a:prstGeom prst="rect">
              <a:avLst/>
            </a:prstGeom>
            <a:ln w="12700" cap="flat">
              <a:noFill/>
              <a:miter lim="400000"/>
            </a:ln>
            <a:effectLst/>
          </p:spPr>
        </p:pic>
        <p:pic>
          <p:nvPicPr>
            <p:cNvPr id="4340" name="Picture 25" descr="Picture 25"/>
            <p:cNvPicPr>
              <a:picLocks noChangeAspect="1"/>
            </p:cNvPicPr>
            <p:nvPr/>
          </p:nvPicPr>
          <p:blipFill>
            <a:blip r:embed="rId6">
              <a:extLst/>
            </a:blip>
            <a:srcRect l="0" t="6545" r="0" b="0"/>
            <a:stretch>
              <a:fillRect/>
            </a:stretch>
          </p:blipFill>
          <p:spPr>
            <a:xfrm>
              <a:off x="3107903" y="7627843"/>
              <a:ext cx="2820009" cy="3006918"/>
            </a:xfrm>
            <a:prstGeom prst="rect">
              <a:avLst/>
            </a:prstGeom>
            <a:ln w="12700" cap="flat">
              <a:noFill/>
              <a:miter lim="400000"/>
            </a:ln>
            <a:effectLst/>
          </p:spPr>
        </p:pic>
        <p:pic>
          <p:nvPicPr>
            <p:cNvPr id="4341" name="Picture 26" descr="Picture 26"/>
            <p:cNvPicPr>
              <a:picLocks noChangeAspect="1"/>
            </p:cNvPicPr>
            <p:nvPr/>
          </p:nvPicPr>
          <p:blipFill>
            <a:blip r:embed="rId4">
              <a:extLst/>
            </a:blip>
            <a:srcRect l="0" t="6545" r="0" b="0"/>
            <a:stretch>
              <a:fillRect/>
            </a:stretch>
          </p:blipFill>
          <p:spPr>
            <a:xfrm>
              <a:off x="4130703" y="7633463"/>
              <a:ext cx="3307510" cy="3006892"/>
            </a:xfrm>
            <a:prstGeom prst="rect">
              <a:avLst/>
            </a:prstGeom>
            <a:ln w="12700" cap="flat">
              <a:noFill/>
              <a:miter lim="400000"/>
            </a:ln>
            <a:effectLst/>
          </p:spPr>
        </p:pic>
        <p:pic>
          <p:nvPicPr>
            <p:cNvPr id="4342" name="Picture 27" descr="Picture 27"/>
            <p:cNvPicPr>
              <a:picLocks noChangeAspect="1"/>
            </p:cNvPicPr>
            <p:nvPr/>
          </p:nvPicPr>
          <p:blipFill>
            <a:blip r:embed="rId5">
              <a:extLst/>
            </a:blip>
            <a:srcRect l="0" t="8098" r="12775" b="0"/>
            <a:stretch>
              <a:fillRect/>
            </a:stretch>
          </p:blipFill>
          <p:spPr>
            <a:xfrm>
              <a:off x="5304953" y="7650319"/>
              <a:ext cx="3107457" cy="2963905"/>
            </a:xfrm>
            <a:prstGeom prst="rect">
              <a:avLst/>
            </a:prstGeom>
            <a:ln w="12700" cap="flat">
              <a:noFill/>
              <a:miter lim="400000"/>
            </a:ln>
            <a:effectLst/>
          </p:spPr>
        </p:pic>
        <p:pic>
          <p:nvPicPr>
            <p:cNvPr id="4343" name="Picture 28" descr="Picture 28"/>
            <p:cNvPicPr>
              <a:picLocks noChangeAspect="1"/>
            </p:cNvPicPr>
            <p:nvPr/>
          </p:nvPicPr>
          <p:blipFill>
            <a:blip r:embed="rId6">
              <a:extLst/>
            </a:blip>
            <a:srcRect l="0" t="6545" r="0" b="0"/>
            <a:stretch>
              <a:fillRect/>
            </a:stretch>
          </p:blipFill>
          <p:spPr>
            <a:xfrm>
              <a:off x="6248948" y="7650319"/>
              <a:ext cx="2820009" cy="3006918"/>
            </a:xfrm>
            <a:prstGeom prst="rect">
              <a:avLst/>
            </a:prstGeom>
            <a:ln w="12700" cap="flat">
              <a:noFill/>
              <a:miter lim="400000"/>
            </a:ln>
            <a:effectLst/>
          </p:spPr>
        </p:pic>
        <p:pic>
          <p:nvPicPr>
            <p:cNvPr id="4344" name="Picture 29" descr="Picture 29"/>
            <p:cNvPicPr>
              <a:picLocks noChangeAspect="1"/>
            </p:cNvPicPr>
            <p:nvPr/>
          </p:nvPicPr>
          <p:blipFill>
            <a:blip r:embed="rId4">
              <a:extLst/>
            </a:blip>
            <a:srcRect l="0" t="6545" r="0" b="0"/>
            <a:stretch>
              <a:fillRect/>
            </a:stretch>
          </p:blipFill>
          <p:spPr>
            <a:xfrm>
              <a:off x="7271749" y="7622227"/>
              <a:ext cx="3307510" cy="3006892"/>
            </a:xfrm>
            <a:prstGeom prst="rect">
              <a:avLst/>
            </a:prstGeom>
            <a:ln w="12700" cap="flat">
              <a:noFill/>
              <a:miter lim="400000"/>
            </a:ln>
            <a:effectLst/>
          </p:spPr>
        </p:pic>
        <p:pic>
          <p:nvPicPr>
            <p:cNvPr id="4345" name="Picture 30" descr="Picture 30"/>
            <p:cNvPicPr>
              <a:picLocks noChangeAspect="1"/>
            </p:cNvPicPr>
            <p:nvPr/>
          </p:nvPicPr>
          <p:blipFill>
            <a:blip r:embed="rId5">
              <a:extLst/>
            </a:blip>
            <a:srcRect l="0" t="8098" r="12775" b="0"/>
            <a:stretch>
              <a:fillRect/>
            </a:stretch>
          </p:blipFill>
          <p:spPr>
            <a:xfrm>
              <a:off x="8445999" y="7639084"/>
              <a:ext cx="3107457" cy="2963906"/>
            </a:xfrm>
            <a:prstGeom prst="rect">
              <a:avLst/>
            </a:prstGeom>
            <a:ln w="12700" cap="flat">
              <a:noFill/>
              <a:miter lim="400000"/>
            </a:ln>
            <a:effectLst/>
          </p:spPr>
        </p:pic>
        <p:pic>
          <p:nvPicPr>
            <p:cNvPr id="4346" name="Picture 31" descr="Picture 31"/>
            <p:cNvPicPr>
              <a:picLocks noChangeAspect="1"/>
            </p:cNvPicPr>
            <p:nvPr/>
          </p:nvPicPr>
          <p:blipFill>
            <a:blip r:embed="rId6">
              <a:extLst/>
            </a:blip>
            <a:srcRect l="0" t="6545" r="0" b="0"/>
            <a:stretch>
              <a:fillRect/>
            </a:stretch>
          </p:blipFill>
          <p:spPr>
            <a:xfrm>
              <a:off x="9389993" y="7639085"/>
              <a:ext cx="2820009" cy="3006918"/>
            </a:xfrm>
            <a:prstGeom prst="rect">
              <a:avLst/>
            </a:prstGeom>
            <a:ln w="12700" cap="flat">
              <a:noFill/>
              <a:miter lim="400000"/>
            </a:ln>
            <a:effectLst/>
          </p:spPr>
        </p:pic>
        <p:pic>
          <p:nvPicPr>
            <p:cNvPr id="4347" name="Picture 32" descr="Picture 32"/>
            <p:cNvPicPr>
              <a:picLocks noChangeAspect="1"/>
            </p:cNvPicPr>
            <p:nvPr/>
          </p:nvPicPr>
          <p:blipFill>
            <a:blip r:embed="rId4">
              <a:extLst/>
            </a:blip>
            <a:srcRect l="0" t="6545" r="0" b="0"/>
            <a:stretch>
              <a:fillRect/>
            </a:stretch>
          </p:blipFill>
          <p:spPr>
            <a:xfrm>
              <a:off x="10311646" y="7644707"/>
              <a:ext cx="3307510" cy="3006892"/>
            </a:xfrm>
            <a:prstGeom prst="rect">
              <a:avLst/>
            </a:prstGeom>
            <a:ln w="12700" cap="flat">
              <a:noFill/>
              <a:miter lim="400000"/>
            </a:ln>
            <a:effectLst/>
          </p:spPr>
        </p:pic>
        <p:pic>
          <p:nvPicPr>
            <p:cNvPr id="4348" name="Picture 33" descr="Picture 33"/>
            <p:cNvPicPr>
              <a:picLocks noChangeAspect="1"/>
            </p:cNvPicPr>
            <p:nvPr/>
          </p:nvPicPr>
          <p:blipFill>
            <a:blip r:embed="rId5">
              <a:extLst/>
            </a:blip>
            <a:srcRect l="0" t="8098" r="12775" b="0"/>
            <a:stretch>
              <a:fillRect/>
            </a:stretch>
          </p:blipFill>
          <p:spPr>
            <a:xfrm>
              <a:off x="11485897" y="7661564"/>
              <a:ext cx="3107457" cy="2963905"/>
            </a:xfrm>
            <a:prstGeom prst="rect">
              <a:avLst/>
            </a:prstGeom>
            <a:ln w="12700" cap="flat">
              <a:noFill/>
              <a:miter lim="400000"/>
            </a:ln>
            <a:effectLst/>
          </p:spPr>
        </p:pic>
        <p:pic>
          <p:nvPicPr>
            <p:cNvPr id="4349" name="Picture 34" descr="Picture 34"/>
            <p:cNvPicPr>
              <a:picLocks noChangeAspect="1"/>
            </p:cNvPicPr>
            <p:nvPr/>
          </p:nvPicPr>
          <p:blipFill>
            <a:blip r:embed="rId6">
              <a:extLst/>
            </a:blip>
            <a:srcRect l="0" t="6545" r="0" b="0"/>
            <a:stretch>
              <a:fillRect/>
            </a:stretch>
          </p:blipFill>
          <p:spPr>
            <a:xfrm>
              <a:off x="12429892" y="7661564"/>
              <a:ext cx="2820009" cy="3006918"/>
            </a:xfrm>
            <a:prstGeom prst="rect">
              <a:avLst/>
            </a:prstGeom>
            <a:ln w="12700" cap="flat">
              <a:noFill/>
              <a:miter lim="400000"/>
            </a:ln>
            <a:effectLst/>
          </p:spPr>
        </p:pic>
        <p:pic>
          <p:nvPicPr>
            <p:cNvPr id="4350" name="Picture 35" descr="Picture 35"/>
            <p:cNvPicPr>
              <a:picLocks noChangeAspect="1"/>
            </p:cNvPicPr>
            <p:nvPr/>
          </p:nvPicPr>
          <p:blipFill>
            <a:blip r:embed="rId4">
              <a:extLst/>
            </a:blip>
            <a:srcRect l="0" t="6545" r="0" b="0"/>
            <a:stretch>
              <a:fillRect/>
            </a:stretch>
          </p:blipFill>
          <p:spPr>
            <a:xfrm>
              <a:off x="13385263" y="7667189"/>
              <a:ext cx="3307510" cy="3006892"/>
            </a:xfrm>
            <a:prstGeom prst="rect">
              <a:avLst/>
            </a:prstGeom>
            <a:ln w="12700" cap="flat">
              <a:noFill/>
              <a:miter lim="400000"/>
            </a:ln>
            <a:effectLst/>
          </p:spPr>
        </p:pic>
        <p:pic>
          <p:nvPicPr>
            <p:cNvPr id="4351" name="Picture 36" descr="Picture 36"/>
            <p:cNvPicPr>
              <a:picLocks noChangeAspect="1"/>
            </p:cNvPicPr>
            <p:nvPr/>
          </p:nvPicPr>
          <p:blipFill>
            <a:blip r:embed="rId5">
              <a:extLst/>
            </a:blip>
            <a:srcRect l="0" t="8098" r="12775" b="0"/>
            <a:stretch>
              <a:fillRect/>
            </a:stretch>
          </p:blipFill>
          <p:spPr>
            <a:xfrm>
              <a:off x="14559514" y="7684046"/>
              <a:ext cx="3107457" cy="2963905"/>
            </a:xfrm>
            <a:prstGeom prst="rect">
              <a:avLst/>
            </a:prstGeom>
            <a:ln w="12700" cap="flat">
              <a:noFill/>
              <a:miter lim="400000"/>
            </a:ln>
            <a:effectLst/>
          </p:spPr>
        </p:pic>
        <p:pic>
          <p:nvPicPr>
            <p:cNvPr id="4352" name="Picture 37" descr="Picture 37"/>
            <p:cNvPicPr>
              <a:picLocks noChangeAspect="1"/>
            </p:cNvPicPr>
            <p:nvPr/>
          </p:nvPicPr>
          <p:blipFill>
            <a:blip r:embed="rId6">
              <a:extLst/>
            </a:blip>
            <a:srcRect l="0" t="6545" r="0" b="0"/>
            <a:stretch>
              <a:fillRect/>
            </a:stretch>
          </p:blipFill>
          <p:spPr>
            <a:xfrm>
              <a:off x="15503509" y="7684045"/>
              <a:ext cx="2820009" cy="3006919"/>
            </a:xfrm>
            <a:prstGeom prst="rect">
              <a:avLst/>
            </a:prstGeom>
            <a:ln w="12700" cap="flat">
              <a:noFill/>
              <a:miter lim="400000"/>
            </a:ln>
            <a:effectLst/>
          </p:spPr>
        </p:pic>
        <p:pic>
          <p:nvPicPr>
            <p:cNvPr id="4353" name="Picture 38" descr="Picture 38"/>
            <p:cNvPicPr>
              <a:picLocks noChangeAspect="1"/>
            </p:cNvPicPr>
            <p:nvPr/>
          </p:nvPicPr>
          <p:blipFill>
            <a:blip r:embed="rId4">
              <a:extLst/>
            </a:blip>
            <a:srcRect l="0" t="6545" r="0" b="0"/>
            <a:stretch>
              <a:fillRect/>
            </a:stretch>
          </p:blipFill>
          <p:spPr>
            <a:xfrm>
              <a:off x="16408310" y="7672813"/>
              <a:ext cx="3307510" cy="3006891"/>
            </a:xfrm>
            <a:prstGeom prst="rect">
              <a:avLst/>
            </a:prstGeom>
            <a:ln w="12700" cap="flat">
              <a:noFill/>
              <a:miter lim="400000"/>
            </a:ln>
            <a:effectLst/>
          </p:spPr>
        </p:pic>
        <p:pic>
          <p:nvPicPr>
            <p:cNvPr id="4354" name="Picture 39" descr="Picture 39"/>
            <p:cNvPicPr>
              <a:picLocks noChangeAspect="1"/>
            </p:cNvPicPr>
            <p:nvPr/>
          </p:nvPicPr>
          <p:blipFill>
            <a:blip r:embed="rId5">
              <a:extLst/>
            </a:blip>
            <a:srcRect l="0" t="8098" r="12775" b="0"/>
            <a:stretch>
              <a:fillRect/>
            </a:stretch>
          </p:blipFill>
          <p:spPr>
            <a:xfrm>
              <a:off x="17582559" y="7689669"/>
              <a:ext cx="3107457" cy="2963905"/>
            </a:xfrm>
            <a:prstGeom prst="rect">
              <a:avLst/>
            </a:prstGeom>
            <a:ln w="12700" cap="flat">
              <a:noFill/>
              <a:miter lim="400000"/>
            </a:ln>
            <a:effectLst/>
          </p:spPr>
        </p:pic>
        <p:pic>
          <p:nvPicPr>
            <p:cNvPr id="4355" name="Picture 40" descr="Picture 40"/>
            <p:cNvPicPr>
              <a:picLocks noChangeAspect="1"/>
            </p:cNvPicPr>
            <p:nvPr/>
          </p:nvPicPr>
          <p:blipFill>
            <a:blip r:embed="rId6">
              <a:extLst/>
            </a:blip>
            <a:srcRect l="0" t="6545" r="0" b="0"/>
            <a:stretch>
              <a:fillRect/>
            </a:stretch>
          </p:blipFill>
          <p:spPr>
            <a:xfrm>
              <a:off x="18526554" y="7689668"/>
              <a:ext cx="2820009" cy="3006919"/>
            </a:xfrm>
            <a:prstGeom prst="rect">
              <a:avLst/>
            </a:prstGeom>
            <a:ln w="12700" cap="flat">
              <a:noFill/>
              <a:miter lim="400000"/>
            </a:ln>
            <a:effectLst/>
          </p:spPr>
        </p:pic>
      </p:grpSp>
      <p:sp>
        <p:nvSpPr>
          <p:cNvPr id="4357" name="Mass Spectrometer Data Acquisition- Real Results"/>
          <p:cNvSpPr txBox="1"/>
          <p:nvPr>
            <p:ph type="title"/>
          </p:nvPr>
        </p:nvSpPr>
        <p:spPr>
          <a:prstGeom prst="rect">
            <a:avLst/>
          </a:prstGeom>
        </p:spPr>
        <p:txBody>
          <a:bodyPr/>
          <a:lstStyle>
            <a:lvl1pPr indent="14178" defTabSz="1020840">
              <a:defRPr sz="7176"/>
            </a:lvl1pPr>
          </a:lstStyle>
          <a:p>
            <a:pPr/>
            <a:r>
              <a:t>Mass Spectrometer Data Acquisition- Real Results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1" name="9) Identify the Peptide Using Computer Software"/>
          <p:cNvSpPr txBox="1"/>
          <p:nvPr>
            <p:ph type="title"/>
          </p:nvPr>
        </p:nvSpPr>
        <p:spPr>
          <a:prstGeom prst="rect">
            <a:avLst/>
          </a:prstGeom>
        </p:spPr>
        <p:txBody>
          <a:bodyPr/>
          <a:lstStyle>
            <a:lvl1pPr indent="14178" defTabSz="1020840">
              <a:defRPr sz="7176"/>
            </a:lvl1pPr>
          </a:lstStyle>
          <a:p>
            <a:pPr/>
            <a:r>
              <a:t>9) Identify the Peptide Using Computer Software</a:t>
            </a:r>
          </a:p>
        </p:txBody>
      </p:sp>
      <p:pic>
        <p:nvPicPr>
          <p:cNvPr id="4362" name="Image" descr="Image"/>
          <p:cNvPicPr>
            <a:picLocks noChangeAspect="1"/>
          </p:cNvPicPr>
          <p:nvPr/>
        </p:nvPicPr>
        <p:blipFill>
          <a:blip r:embed="rId3">
            <a:extLst/>
          </a:blip>
          <a:srcRect l="87497" t="0" r="0" b="0"/>
          <a:stretch>
            <a:fillRect/>
          </a:stretch>
        </p:blipFill>
        <p:spPr>
          <a:xfrm>
            <a:off x="20628010" y="5211535"/>
            <a:ext cx="2868580" cy="4205416"/>
          </a:xfrm>
          <a:prstGeom prst="rect">
            <a:avLst/>
          </a:prstGeom>
          <a:ln w="12700">
            <a:miter lim="400000"/>
          </a:ln>
        </p:spPr>
      </p:pic>
      <p:sp>
        <p:nvSpPr>
          <p:cNvPr id="4363"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Modified from Kong et al., Nat. Methods, 2017</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7" name="Image" descr="Image"/>
          <p:cNvPicPr>
            <a:picLocks noChangeAspect="1"/>
          </p:cNvPicPr>
          <p:nvPr/>
        </p:nvPicPr>
        <p:blipFill>
          <a:blip r:embed="rId3">
            <a:extLst/>
          </a:blip>
          <a:srcRect l="64196" t="0" r="0" b="0"/>
          <a:stretch>
            <a:fillRect/>
          </a:stretch>
        </p:blipFill>
        <p:spPr>
          <a:xfrm>
            <a:off x="15282148" y="5211535"/>
            <a:ext cx="8214442" cy="4205416"/>
          </a:xfrm>
          <a:prstGeom prst="rect">
            <a:avLst/>
          </a:prstGeom>
          <a:ln w="12700">
            <a:miter lim="400000"/>
          </a:ln>
        </p:spPr>
      </p:pic>
      <p:sp>
        <p:nvSpPr>
          <p:cNvPr id="4368" name="Square"/>
          <p:cNvSpPr/>
          <p:nvPr/>
        </p:nvSpPr>
        <p:spPr>
          <a:xfrm>
            <a:off x="15214691" y="4619242"/>
            <a:ext cx="1270001" cy="1270001"/>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369" name="9) Identify the Peptide Using Computer Software"/>
          <p:cNvSpPr txBox="1"/>
          <p:nvPr>
            <p:ph type="title"/>
          </p:nvPr>
        </p:nvSpPr>
        <p:spPr>
          <a:prstGeom prst="rect">
            <a:avLst/>
          </a:prstGeom>
        </p:spPr>
        <p:txBody>
          <a:bodyPr/>
          <a:lstStyle>
            <a:lvl1pPr indent="14178" defTabSz="1020840">
              <a:defRPr sz="7176"/>
            </a:lvl1pPr>
          </a:lstStyle>
          <a:p>
            <a:pPr/>
            <a:r>
              <a:t>9) Identify the Peptide Using Computer Software</a:t>
            </a:r>
          </a:p>
        </p:txBody>
      </p:sp>
      <p:sp>
        <p:nvSpPr>
          <p:cNvPr id="4370"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Modified from Kong et al., Nat. Methods, 2017</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74" name="Image" descr="Image"/>
          <p:cNvPicPr>
            <a:picLocks noChangeAspect="1"/>
          </p:cNvPicPr>
          <p:nvPr/>
        </p:nvPicPr>
        <p:blipFill>
          <a:blip r:embed="rId3">
            <a:extLst/>
          </a:blip>
          <a:srcRect l="41756" t="0" r="0" b="0"/>
          <a:stretch>
            <a:fillRect/>
          </a:stretch>
        </p:blipFill>
        <p:spPr>
          <a:xfrm>
            <a:off x="10133502" y="5211535"/>
            <a:ext cx="13363088" cy="4205416"/>
          </a:xfrm>
          <a:prstGeom prst="rect">
            <a:avLst/>
          </a:prstGeom>
          <a:ln w="12700">
            <a:miter lim="400000"/>
          </a:ln>
        </p:spPr>
      </p:pic>
      <p:sp>
        <p:nvSpPr>
          <p:cNvPr id="4375" name="Square"/>
          <p:cNvSpPr/>
          <p:nvPr/>
        </p:nvSpPr>
        <p:spPr>
          <a:xfrm>
            <a:off x="9587473" y="5105400"/>
            <a:ext cx="1270001" cy="1270000"/>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pc="0" sz="3000">
                <a:solidFill>
                  <a:srgbClr val="FFFFFF"/>
                </a:solidFill>
                <a:latin typeface="+mn-lt"/>
                <a:ea typeface="+mn-ea"/>
                <a:cs typeface="+mn-cs"/>
                <a:sym typeface="Helvetica Neue Medium"/>
              </a:defRPr>
            </a:pPr>
          </a:p>
        </p:txBody>
      </p:sp>
      <p:sp>
        <p:nvSpPr>
          <p:cNvPr id="4376" name="9) Identify the Peptide Using Computer Software"/>
          <p:cNvSpPr txBox="1"/>
          <p:nvPr>
            <p:ph type="title"/>
          </p:nvPr>
        </p:nvSpPr>
        <p:spPr>
          <a:prstGeom prst="rect">
            <a:avLst/>
          </a:prstGeom>
        </p:spPr>
        <p:txBody>
          <a:bodyPr/>
          <a:lstStyle>
            <a:lvl1pPr indent="14178" defTabSz="1020840">
              <a:defRPr sz="7176"/>
            </a:lvl1pPr>
          </a:lstStyle>
          <a:p>
            <a:pPr/>
            <a:r>
              <a:t>9) Identify the Peptide Using Computer Software</a:t>
            </a:r>
          </a:p>
        </p:txBody>
      </p:sp>
      <p:sp>
        <p:nvSpPr>
          <p:cNvPr id="4377"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R="0" indent="0" algn="ctr" defTabSz="821531">
              <a:lnSpc>
                <a:spcPct val="100000"/>
              </a:lnSpc>
              <a:defRPr i="1" spc="0" sz="3200">
                <a:latin typeface="Helvetica Neue"/>
                <a:ea typeface="Helvetica Neue"/>
                <a:cs typeface="Helvetica Neue"/>
                <a:sym typeface="Helvetica Neue"/>
              </a:defRPr>
            </a:lvl1pPr>
          </a:lstStyle>
          <a:p>
            <a:pPr/>
            <a:r>
              <a:t>Modified from Kong et al., Nat. Methods, 2017</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2399526" indent="15411" algn="l" defTabSz="1109609" rtl="0" fontAlgn="auto" latinLnBrk="0" hangingPunct="0">
          <a:lnSpc>
            <a:spcPct val="107200"/>
          </a:lnSpc>
          <a:spcBef>
            <a:spcPts val="0"/>
          </a:spcBef>
          <a:spcAft>
            <a:spcPts val="0"/>
          </a:spcAft>
          <a:buClrTx/>
          <a:buSzTx/>
          <a:buFontTx/>
          <a:buNone/>
          <a:tabLst/>
          <a:defRPr b="0" baseline="0" cap="none" i="0" spc="-105" strike="noStrike" sz="4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